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4"/>
  </p:notesMasterIdLst>
  <p:sldIdLst>
    <p:sldId id="256" r:id="rId2"/>
    <p:sldId id="258" r:id="rId3"/>
    <p:sldId id="259" r:id="rId4"/>
    <p:sldId id="260"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1" roundtripDataSignature="AMtx7mjjYI8QqtrztLJzOwI7ywtbQbSG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762" autoAdjust="0"/>
  </p:normalViewPr>
  <p:slideViewPr>
    <p:cSldViewPr snapToGrid="0">
      <p:cViewPr varScale="1">
        <p:scale>
          <a:sx n="64" d="100"/>
          <a:sy n="64" d="100"/>
        </p:scale>
        <p:origin x="1264" y="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V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0" name="Google Shape;3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sz="1200" i="0" dirty="0"/>
              </a:p>
            </p:txBody>
          </p:sp>
        </mc:Choice>
        <mc:Fallback xmlns="">
          <p:sp>
            <p:nvSpPr>
              <p:cNvPr id="370" name="Google Shape;3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Ta xét một hàm mất mát có tên là </a:t>
                </a:r>
                <a:r>
                  <a:rPr lang="en-US" sz="1200"/>
                  <a:t>Mean Squared Error (MSE – Sai số bình phương trung bình).</a:t>
                </a:r>
              </a:p>
              <a:p>
                <a:pPr marL="0" lvl="0" indent="0" algn="l" rtl="0">
                  <a:spcBef>
                    <a:spcPts val="0"/>
                  </a:spcBef>
                  <a:spcAft>
                    <a:spcPts val="0"/>
                  </a:spcAft>
                  <a:buNone/>
                </a:pPr>
                <a:r>
                  <a:rPr lang="en-US" sz="1200"/>
                  <a:t>Ta bình phương sai số dự đoán của mô hình trên mỗi điểm dữ liệu. Như vậy ta không còn quan tâm đến dấu của sai số mà chỉ quan tâm đến độ lớn của sai số mà thôi. Ta tính tổng các độ lỗi bình phương của các điểm dữ liệu, rồi chia cho kích thước tập dữ liệu để có giá trị trung bình.</a:t>
                </a:r>
              </a:p>
              <a:p>
                <a:pPr marL="0" lvl="0" indent="0" algn="l" rtl="0">
                  <a:spcBef>
                    <a:spcPts val="0"/>
                  </a:spcBef>
                  <a:spcAft>
                    <a:spcPts val="0"/>
                  </a:spcAft>
                  <a:buNone/>
                </a:pPr>
                <a:endParaRPr lang="en-US" sz="1200"/>
              </a:p>
              <a:p>
                <a:pPr marL="0" lvl="0" indent="0" algn="l" rtl="0">
                  <a:spcBef>
                    <a:spcPts val="0"/>
                  </a:spcBef>
                  <a:spcAft>
                    <a:spcPts val="0"/>
                  </a:spcAft>
                  <a:buNone/>
                </a:pPr>
                <a:r>
                  <a:rPr lang="en-US" sz="1200"/>
                  <a:t>Đối với tập dữ liệu trong ví dụ đang xét, ta thử tính giá trị sai số bình phường trung bình cho nhiều giá trị w_0 khác nhau. Mô hình của chúng ta đang sử dụng có dạng tuyến tính w_0 * x, và ta thử phát sinh 1000 giá trị w_0 khác nhau trải đều trong đoạn (0,4), và thế vào mô hình, rồi tính giá trị hàm mất mát MSE tương ứng với mỗi giá trị w_0. Ta có hình vẽ mình họa hàm mát mát MSE với tập dữ liệu và mô hình trong ví dụ này như trên.</a:t>
                </a:r>
              </a:p>
              <a:p>
                <a:pPr marL="0" lvl="0" indent="0" algn="l" rtl="0">
                  <a:spcBef>
                    <a:spcPts val="0"/>
                  </a:spcBef>
                  <a:spcAft>
                    <a:spcPts val="0"/>
                  </a:spcAft>
                  <a:buNone/>
                </a:pPr>
                <a:endParaRPr lang="en-US" sz="1200" i="0"/>
              </a:p>
              <a:p>
                <a:pPr marL="0" lvl="0" indent="0" algn="l" rtl="0">
                  <a:spcBef>
                    <a:spcPts val="0"/>
                  </a:spcBef>
                  <a:spcAft>
                    <a:spcPts val="0"/>
                  </a:spcAft>
                  <a:buNone/>
                </a:pPr>
                <a:r>
                  <a:rPr lang="en-US" sz="1200" i="0"/>
                  <a:t>Ta </a:t>
                </a:r>
                <a:r>
                  <a:rPr lang="en-US" sz="1200" i="0" dirty="0" err="1"/>
                  <a:t>thấy</a:t>
                </a:r>
                <a:r>
                  <a:rPr lang="en-US" sz="1200" i="0" dirty="0"/>
                  <a:t>, do </a:t>
                </a:r>
                <a:r>
                  <a:rPr lang="en-US" sz="1200" i="0" dirty="0" err="1"/>
                  <a:t>yếu</a:t>
                </a:r>
                <a:r>
                  <a:rPr lang="en-US" sz="1200" i="0" dirty="0"/>
                  <a:t> </a:t>
                </a:r>
                <a:r>
                  <a:rPr lang="en-US" sz="1200" i="0" dirty="0" err="1"/>
                  <a:t>tố</a:t>
                </a:r>
                <a:r>
                  <a:rPr lang="en-US" sz="1200" i="0" dirty="0"/>
                  <a:t> </a:t>
                </a:r>
                <a:r>
                  <a:rPr lang="en-US" sz="1200" i="0" dirty="0" err="1"/>
                  <a:t>nhiễu</a:t>
                </a:r>
                <a:r>
                  <a:rPr lang="en-US" sz="1200" i="0" dirty="0"/>
                  <a:t> (noise) </a:t>
                </a:r>
                <a:r>
                  <a:rPr lang="en-US" sz="1200" i="0" dirty="0" err="1"/>
                  <a:t>trong</a:t>
                </a:r>
                <a:r>
                  <a:rPr lang="en-US" sz="1200" i="0" dirty="0"/>
                  <a:t> </a:t>
                </a:r>
                <a:r>
                  <a:rPr lang="en-US" sz="1200" i="0" dirty="0" err="1"/>
                  <a:t>tập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giá</a:t>
                </a:r>
                <a:r>
                  <a:rPr lang="en-US" sz="1200" i="0" dirty="0"/>
                  <a:t> </a:t>
                </a:r>
                <a:r>
                  <a:rPr lang="en-US" sz="1200" i="0" dirty="0" err="1"/>
                  <a:t>trị</a:t>
                </a:r>
                <a:r>
                  <a:rPr lang="en-US" sz="1200" i="0" dirty="0"/>
                  <a:t> </a:t>
                </a:r>
                <a:r>
                  <a:rPr lang="en-US" sz="1200" i="0">
                    <a:latin typeface="Cambria Math" panose="02040503050406030204" pitchFamily="18" charset="0"/>
                  </a:rPr>
                  <a:t>w_0</a:t>
                </a:r>
                <a:r>
                  <a:rPr lang="en-US" sz="1200" i="0" dirty="0"/>
                  <a:t> </a:t>
                </a:r>
                <a:r>
                  <a:rPr lang="en-US" sz="1200" i="0" dirty="0" err="1"/>
                  <a:t>tại</a:t>
                </a:r>
                <a:r>
                  <a:rPr lang="en-US" sz="1200" i="0" dirty="0"/>
                  <a:t> </a:t>
                </a:r>
                <a:r>
                  <a:rPr lang="en-US" sz="1200" i="0" dirty="0" err="1"/>
                  <a:t>đó</a:t>
                </a:r>
                <a:r>
                  <a:rPr lang="en-US" sz="1200" i="0" dirty="0"/>
                  <a:t> </a:t>
                </a:r>
                <a:r>
                  <a:rPr lang="en-US" sz="1200" i="0" dirty="0" err="1"/>
                  <a:t>hàm</a:t>
                </a:r>
                <a:r>
                  <a:rPr lang="en-US" sz="1200" i="0" dirty="0"/>
                  <a:t> </a:t>
                </a:r>
                <a:r>
                  <a:rPr lang="en-US" sz="1200" i="0" dirty="0" err="1"/>
                  <a:t>mất</a:t>
                </a:r>
                <a:r>
                  <a:rPr lang="en-US" sz="1200" i="0" dirty="0"/>
                  <a:t> </a:t>
                </a:r>
                <a:r>
                  <a:rPr lang="en-US" sz="1200" i="0" dirty="0" err="1"/>
                  <a:t>mát</a:t>
                </a:r>
                <a:r>
                  <a:rPr lang="en-US" sz="1200" i="0" dirty="0"/>
                  <a:t> MSE </a:t>
                </a:r>
                <a:r>
                  <a:rPr lang="en-US" sz="1200" i="0" dirty="0" err="1"/>
                  <a:t>đạt</a:t>
                </a:r>
                <a:r>
                  <a:rPr lang="en-US" sz="1200" i="0" dirty="0"/>
                  <a:t> </a:t>
                </a:r>
                <a:r>
                  <a:rPr lang="en-US" sz="1200" i="0" dirty="0" err="1"/>
                  <a:t>giá</a:t>
                </a:r>
                <a:r>
                  <a:rPr lang="en-US" sz="1200" i="0" dirty="0"/>
                  <a:t> </a:t>
                </a:r>
                <a:r>
                  <a:rPr lang="en-US" sz="1200" i="0" dirty="0" err="1"/>
                  <a:t>trị</a:t>
                </a:r>
                <a:r>
                  <a:rPr lang="en-US" sz="1200" i="0" dirty="0"/>
                  <a:t> </a:t>
                </a:r>
                <a:r>
                  <a:rPr lang="en-US" sz="1200" i="0" dirty="0" err="1"/>
                  <a:t>cực</a:t>
                </a:r>
                <a:r>
                  <a:rPr lang="en-US" sz="1200" i="0" dirty="0"/>
                  <a:t> </a:t>
                </a:r>
                <a:r>
                  <a:rPr lang="en-US" sz="1200" i="0" dirty="0" err="1"/>
                  <a:t>tiểu</a:t>
                </a:r>
                <a:r>
                  <a:rPr lang="en-US" sz="1200" i="0" dirty="0"/>
                  <a:t> </a:t>
                </a:r>
                <a:r>
                  <a:rPr lang="en-US" sz="1200" i="0" dirty="0" err="1"/>
                  <a:t>không</a:t>
                </a:r>
                <a:r>
                  <a:rPr lang="en-US" sz="1200" i="0" dirty="0"/>
                  <a:t> </a:t>
                </a:r>
                <a:r>
                  <a:rPr lang="en-US" sz="1200" i="0" dirty="0" err="1"/>
                  <a:t>phải</a:t>
                </a:r>
                <a:r>
                  <a:rPr lang="en-US" sz="1200" i="0" dirty="0"/>
                  <a:t> </a:t>
                </a:r>
                <a:r>
                  <a:rPr lang="en-US" sz="1200" i="0" dirty="0" err="1"/>
                  <a:t>là</a:t>
                </a:r>
                <a:r>
                  <a:rPr lang="en-US" sz="1200" i="0" dirty="0"/>
                  <a:t> 2.0.</a:t>
                </a:r>
              </a:p>
            </p:txBody>
          </p:sp>
        </mc:Fallback>
      </mc:AlternateContent>
      <p:sp>
        <p:nvSpPr>
          <p:cNvPr id="371" name="Google Shape;3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3773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0" name="Google Shape;3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mc:Choice>
        <mc:Fallback xmlns="">
          <p:sp>
            <p:nvSpPr>
              <p:cNvPr id="370" name="Google Shape;3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Đâu là giá trị w_0 tốt nhất?</a:t>
                </a:r>
              </a:p>
              <a:p>
                <a:pPr marL="0" lvl="0" indent="0" algn="l" rtl="0">
                  <a:spcBef>
                    <a:spcPts val="0"/>
                  </a:spcBef>
                  <a:spcAft>
                    <a:spcPts val="0"/>
                  </a:spcAft>
                  <a:buNone/>
                </a:pPr>
                <a:endParaRPr lang="en-US"/>
              </a:p>
              <a:p>
                <a:pPr marL="0" lvl="0" indent="0" algn="l" rtl="0">
                  <a:spcBef>
                    <a:spcPts val="0"/>
                  </a:spcBef>
                  <a:spcAft>
                    <a:spcPts val="0"/>
                  </a:spcAft>
                  <a:buNone/>
                </a:pPr>
                <a:r>
                  <a:rPr lang="en-US"/>
                  <a:t>Ta muốn xác định giá trị tối ưu của w_0 mà tại đó hàm mất mát đạt giá trị nhỏ nhất. </a:t>
                </a:r>
                <a:r>
                  <a:rPr lang="en-US" sz="1200" dirty="0"/>
                  <a:t>Đây </a:t>
                </a:r>
                <a:r>
                  <a:rPr lang="en-US" sz="1200" dirty="0" err="1"/>
                  <a:t>là</a:t>
                </a:r>
                <a:r>
                  <a:rPr lang="en-US" sz="1200" dirty="0"/>
                  <a:t> </a:t>
                </a:r>
                <a:r>
                  <a:rPr lang="en-US" sz="1200" dirty="0" err="1"/>
                  <a:t>giá</a:t>
                </a:r>
                <a:r>
                  <a:rPr lang="en-US" sz="1200" dirty="0"/>
                  <a:t> </a:t>
                </a:r>
                <a:r>
                  <a:rPr lang="en-US" sz="1200" dirty="0" err="1"/>
                  <a:t>trị</a:t>
                </a:r>
                <a:r>
                  <a:rPr lang="en-US" sz="1200" dirty="0"/>
                  <a:t> </a:t>
                </a:r>
                <a:r>
                  <a:rPr lang="en-US" sz="1200" dirty="0" err="1"/>
                  <a:t>để</a:t>
                </a:r>
                <a:r>
                  <a:rPr lang="en-US" sz="1200" dirty="0"/>
                  <a:t> </a:t>
                </a:r>
                <a:r>
                  <a:rPr lang="en-US" sz="1200" dirty="0" err="1"/>
                  <a:t>mô</a:t>
                </a:r>
                <a:r>
                  <a:rPr lang="en-US" sz="1200" dirty="0"/>
                  <a:t> </a:t>
                </a:r>
                <a:r>
                  <a:rPr lang="en-US" sz="1200" dirty="0" err="1"/>
                  <a:t>hình</a:t>
                </a:r>
                <a:r>
                  <a:rPr lang="en-US" sz="1200" dirty="0"/>
                  <a:t> </a:t>
                </a:r>
                <a:r>
                  <a:rPr lang="en-US" sz="1200" i="0">
                    <a:latin typeface="Cambria Math" panose="02040503050406030204" pitchFamily="18" charset="0"/>
                  </a:rPr>
                  <a:t>𝑓_</a:t>
                </a:r>
                <a:r>
                  <a:rPr lang="en-US" sz="1200" b="1" i="0">
                    <a:latin typeface="Cambria Math" panose="02040503050406030204" pitchFamily="18" charset="0"/>
                  </a:rPr>
                  <a:t>𝒘 </a:t>
                </a:r>
                <a:r>
                  <a:rPr lang="en-US" sz="1200" i="0">
                    <a:latin typeface="Cambria Math" panose="02040503050406030204" pitchFamily="18" charset="0"/>
                  </a:rPr>
                  <a:t>(</a:t>
                </a:r>
                <a:r>
                  <a:rPr lang="en-US" sz="1200" b="0" i="0">
                    <a:latin typeface="Cambria Math" panose="02040503050406030204" pitchFamily="18" charset="0"/>
                  </a:rPr>
                  <a:t>𝑥)=</a:t>
                </a:r>
                <a:r>
                  <a:rPr lang="en-US" sz="1200" i="0">
                    <a:latin typeface="Cambria Math" panose="02040503050406030204" pitchFamily="18" charset="0"/>
                  </a:rPr>
                  <a:t>𝑤_0</a:t>
                </a:r>
                <a:r>
                  <a:rPr lang="en-US" sz="1200" b="0" i="0">
                    <a:latin typeface="Cambria Math" panose="02040503050406030204" pitchFamily="18" charset="0"/>
                  </a:rPr>
                  <a:t> 𝑥</a:t>
                </a:r>
                <a:r>
                  <a:rPr lang="en-US" sz="1200" dirty="0"/>
                  <a:t> </a:t>
                </a:r>
                <a:r>
                  <a:rPr lang="en-US" sz="1200" dirty="0" err="1"/>
                  <a:t>đạt</a:t>
                </a:r>
                <a:r>
                  <a:rPr lang="en-US" sz="1200" dirty="0"/>
                  <a:t> </a:t>
                </a:r>
                <a:r>
                  <a:rPr lang="en-US" sz="1200" dirty="0" err="1"/>
                  <a:t>được</a:t>
                </a:r>
                <a:r>
                  <a:rPr lang="en-US" sz="1200" dirty="0"/>
                  <a:t> </a:t>
                </a:r>
                <a:r>
                  <a:rPr lang="en-US" sz="1200" dirty="0" err="1"/>
                  <a:t>độ</a:t>
                </a:r>
                <a:r>
                  <a:rPr lang="en-US" sz="1200" dirty="0"/>
                  <a:t> </a:t>
                </a:r>
                <a:r>
                  <a:rPr lang="en-US" sz="1200" dirty="0" err="1"/>
                  <a:t>lỗi</a:t>
                </a:r>
                <a:r>
                  <a:rPr lang="en-US" sz="1200" dirty="0"/>
                  <a:t> </a:t>
                </a:r>
                <a:r>
                  <a:rPr lang="en-US" sz="1200" dirty="0" err="1"/>
                  <a:t>bình</a:t>
                </a:r>
                <a:r>
                  <a:rPr lang="en-US" sz="1200" dirty="0"/>
                  <a:t> </a:t>
                </a:r>
                <a:r>
                  <a:rPr lang="en-US" sz="1200" dirty="0" err="1"/>
                  <a:t>phương</a:t>
                </a:r>
                <a:r>
                  <a:rPr lang="en-US" sz="1200" dirty="0"/>
                  <a:t> </a:t>
                </a:r>
                <a:r>
                  <a:rPr lang="en-US" sz="1200" dirty="0" err="1"/>
                  <a:t>trung</a:t>
                </a:r>
                <a:r>
                  <a:rPr lang="en-US" sz="1200" dirty="0"/>
                  <a:t> </a:t>
                </a:r>
                <a:r>
                  <a:rPr lang="en-US" sz="1200" dirty="0" err="1"/>
                  <a:t>bình</a:t>
                </a:r>
                <a:r>
                  <a:rPr lang="en-US" sz="1200" dirty="0"/>
                  <a:t> </a:t>
                </a:r>
                <a:r>
                  <a:rPr lang="en-US" sz="1200" dirty="0" err="1"/>
                  <a:t>nhỏ</a:t>
                </a:r>
                <a:r>
                  <a:rPr lang="en-US" sz="1200" dirty="0"/>
                  <a:t> </a:t>
                </a:r>
                <a:r>
                  <a:rPr lang="en-US" sz="1200" dirty="0" err="1"/>
                  <a:t>nhất</a:t>
                </a:r>
                <a:r>
                  <a:rPr lang="en-US" sz="1200" dirty="0"/>
                  <a:t> </a:t>
                </a:r>
                <a:r>
                  <a:rPr lang="en-US" sz="1200" dirty="0" err="1"/>
                  <a:t>xét</a:t>
                </a:r>
                <a:r>
                  <a:rPr lang="en-US" sz="1200" dirty="0"/>
                  <a:t> </a:t>
                </a:r>
                <a:r>
                  <a:rPr lang="en-US" sz="1200" dirty="0" err="1"/>
                  <a:t>trên</a:t>
                </a:r>
                <a:r>
                  <a:rPr lang="en-US" sz="1200" dirty="0"/>
                  <a:t> </a:t>
                </a:r>
                <a:r>
                  <a:rPr lang="en-US" sz="1200" dirty="0" err="1"/>
                  <a:t>các</a:t>
                </a:r>
                <a:r>
                  <a:rPr lang="en-US" sz="1200" dirty="0"/>
                  <a:t> </a:t>
                </a:r>
                <a:r>
                  <a:rPr lang="en-US" sz="1200" dirty="0" err="1"/>
                  <a:t>điểm</a:t>
                </a:r>
                <a:r>
                  <a:rPr lang="en-US" sz="1200" dirty="0"/>
                  <a:t> </a:t>
                </a:r>
                <a:r>
                  <a:rPr lang="en-US" sz="1200" dirty="0" err="1"/>
                  <a:t>dữ</a:t>
                </a:r>
                <a:r>
                  <a:rPr lang="en-US" sz="1200" dirty="0"/>
                  <a:t> </a:t>
                </a:r>
                <a:r>
                  <a:rPr lang="en-US" sz="1200" dirty="0" err="1"/>
                  <a:t>liệu</a:t>
                </a:r>
                <a:r>
                  <a:rPr lang="en-US" sz="1200" dirty="0"/>
                  <a:t> </a:t>
                </a:r>
                <a:r>
                  <a:rPr lang="en-US" sz="1200" dirty="0" err="1"/>
                  <a:t>trong</a:t>
                </a:r>
                <a:r>
                  <a:rPr lang="en-US" sz="1200" dirty="0"/>
                  <a:t> </a:t>
                </a:r>
                <a:r>
                  <a:rPr lang="en-US" sz="1200" dirty="0" err="1"/>
                  <a:t>tập</a:t>
                </a:r>
                <a:r>
                  <a:rPr lang="en-US" sz="1200" dirty="0"/>
                  <a:t> </a:t>
                </a:r>
                <a:r>
                  <a:rPr lang="en-US" sz="1200" dirty="0" err="1"/>
                  <a:t>dữ</a:t>
                </a:r>
                <a:r>
                  <a:rPr lang="en-US" sz="1200" dirty="0"/>
                  <a:t> </a:t>
                </a:r>
                <a:r>
                  <a:rPr lang="en-US" sz="1200" dirty="0" err="1"/>
                  <a:t>liệu</a:t>
                </a:r>
                <a:r>
                  <a:rPr lang="en-US" sz="1200" dirty="0"/>
                  <a:t> </a:t>
                </a:r>
                <a:r>
                  <a:rPr lang="en-US" sz="1200" b="0" i="0">
                    <a:latin typeface="Cambria Math" panose="02040503050406030204" pitchFamily="18" charset="0"/>
                  </a:rPr>
                  <a:t>𝐷</a:t>
                </a: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Ta gọi w_0 * là giá trị tối ưu của w_0 mà tại đó ta sẽ cực tiểu hóa được hàm mất mát L. Trong ví dụ này thì hàm mất mát là hàm sai số bình phương trung bình Mean Squared Error.</a:t>
                </a:r>
              </a:p>
              <a:p>
                <a:pPr marL="0" lvl="0" indent="0" algn="l" rtl="0">
                  <a:spcBef>
                    <a:spcPts val="0"/>
                  </a:spcBef>
                  <a:spcAft>
                    <a:spcPts val="0"/>
                  </a:spcAft>
                  <a:buNone/>
                </a:pPr>
                <a:endParaRPr lang="en-US"/>
              </a:p>
              <a:p>
                <a:pPr marL="0" lvl="0" indent="0" algn="l" rtl="0">
                  <a:spcBef>
                    <a:spcPts val="0"/>
                  </a:spcBef>
                  <a:spcAft>
                    <a:spcPts val="0"/>
                  </a:spcAft>
                  <a:buNone/>
                </a:pPr>
                <a:r>
                  <a:rPr lang="en-US"/>
                  <a:t>Ta có thể tìm w_0 * là cực trị của hàm mất mát L bằng cách tính đạo hàm của L theo w_0 và giải phương trình đạo hàm.</a:t>
                </a:r>
              </a:p>
              <a:p>
                <a:pPr marL="0" lvl="0" indent="0" algn="l" rtl="0">
                  <a:spcBef>
                    <a:spcPts val="0"/>
                  </a:spcBef>
                  <a:spcAft>
                    <a:spcPts val="0"/>
                  </a:spcAft>
                  <a:buNone/>
                </a:pPr>
                <a:endParaRPr lang="en-US"/>
              </a:p>
              <a:p>
                <a:pPr marL="0" lvl="0" indent="0" algn="l" rtl="0">
                  <a:spcBef>
                    <a:spcPts val="0"/>
                  </a:spcBef>
                  <a:spcAft>
                    <a:spcPts val="0"/>
                  </a:spcAft>
                  <a:buNone/>
                </a:pPr>
                <a:r>
                  <a:rPr lang="en-US"/>
                  <a:t>Đạo hàm của L theo w_0 có thể được tính như sau. Ta cần tính đạo hàm theo w_0 của hàm sai số bình phương trung bình. Ta đưa 1/N ra ngoài được, và ta có đạo hàm của tổng bằng tổng các đạo hàm.</a:t>
                </a:r>
              </a:p>
              <a:p>
                <a:pPr marL="0" lvl="0" indent="0" algn="l" rtl="0">
                  <a:spcBef>
                    <a:spcPts val="0"/>
                  </a:spcBef>
                  <a:spcAft>
                    <a:spcPts val="0"/>
                  </a:spcAft>
                  <a:buNone/>
                </a:pPr>
                <a:endParaRPr lang="en-US"/>
              </a:p>
              <a:p>
                <a:pPr marL="0" lvl="0" indent="0" algn="l" rtl="0">
                  <a:spcBef>
                    <a:spcPts val="0"/>
                  </a:spcBef>
                  <a:spcAft>
                    <a:spcPts val="0"/>
                  </a:spcAft>
                  <a:buNone/>
                </a:pPr>
                <a:r>
                  <a:rPr lang="en-US"/>
                  <a:t>Ta đưa được số mũ 2 xuống, và lấy đạo hàm theo w_0 nên ta có –x_i. Thay đổi vị trí ta có thể loại bỏ dấu trừ ở đây để có được công thức của đạo hàm hàm MSE theo w_0 như sau.</a:t>
                </a:r>
              </a:p>
              <a:p>
                <a:pPr marL="0" lvl="0" indent="0" algn="l" rtl="0">
                  <a:spcBef>
                    <a:spcPts val="0"/>
                  </a:spcBef>
                  <a:spcAft>
                    <a:spcPts val="0"/>
                  </a:spcAft>
                  <a:buNone/>
                </a:pPr>
                <a:r>
                  <a:rPr lang="en-US"/>
                  <a:t>Sau đó ta có thể đặt đạo hàm bằng 0 và giải phương trình để tìm ra giá trị w_0 * ứng với cực trị của hàm mất mát MSE.</a:t>
                </a:r>
              </a:p>
              <a:p>
                <a:pPr marL="0" lvl="0" indent="0" algn="l" rtl="0">
                  <a:spcBef>
                    <a:spcPts val="0"/>
                  </a:spcBef>
                  <a:spcAft>
                    <a:spcPts val="0"/>
                  </a:spcAft>
                  <a:buNone/>
                </a:pPr>
                <a:endParaRPr lang="en-US"/>
              </a:p>
              <a:p>
                <a:pPr marL="0" lvl="0" indent="0" algn="l" rtl="0">
                  <a:spcBef>
                    <a:spcPts val="0"/>
                  </a:spcBef>
                  <a:spcAft>
                    <a:spcPts val="0"/>
                  </a:spcAft>
                  <a:buNone/>
                </a:pPr>
                <a:r>
                  <a:rPr lang="en-US"/>
                  <a:t>Trong ví dụ này, số điểm dữ liệu tương đối ít nên ta có thể thay thế các giá trị x_i t_i vào công thức đạo hàm. Và mô hình chúng ta sử dụng cũng là một hàm tuyến tính đơn giản. Nếu ta sử dụng các mô hình phức tạp hơn như là mạng nơ-rơn thì công thức đạo hàm không còn đơn giản như vậy. Tiếp theo sau đây, chúng ta sẽ tìm hiểu một thuật toán tổng quát hơn giúp chúng ta tìm được giá trị tham số của mô hình sao cho cực tiểu hóa được hàm mất mát.</a:t>
                </a:r>
              </a:p>
              <a:p>
                <a:pPr marL="0" lvl="0" indent="0" algn="l" rtl="0">
                  <a:spcBef>
                    <a:spcPts val="0"/>
                  </a:spcBef>
                  <a:spcAft>
                    <a:spcPts val="0"/>
                  </a:spcAft>
                  <a:buNone/>
                </a:pPr>
                <a:endParaRPr/>
              </a:p>
            </p:txBody>
          </p:sp>
        </mc:Fallback>
      </mc:AlternateContent>
      <p:sp>
        <p:nvSpPr>
          <p:cNvPr id="371" name="Google Shape;3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1468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361" name="Google Shape;36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1825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0" name="Google Shape;3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baseline="0" dirty="0"/>
              </a:p>
            </p:txBody>
          </p:sp>
        </mc:Choice>
        <mc:Fallback xmlns="">
          <p:sp>
            <p:nvSpPr>
              <p:cNvPr id="370" name="Google Shape;3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Thuật</a:t>
                </a:r>
                <a:r>
                  <a:rPr lang="en-US" dirty="0"/>
                  <a:t> </a:t>
                </a:r>
                <a:r>
                  <a:rPr lang="en-US" dirty="0" err="1"/>
                  <a:t>toán</a:t>
                </a:r>
                <a:r>
                  <a:rPr lang="en-US" dirty="0"/>
                  <a:t> Gradient Descent </a:t>
                </a:r>
                <a:r>
                  <a:rPr lang="en-US" dirty="0" err="1"/>
                  <a:t>giúp</a:t>
                </a:r>
                <a:r>
                  <a:rPr lang="en-US" dirty="0"/>
                  <a:t> ta </a:t>
                </a:r>
                <a:r>
                  <a:rPr lang="en-US" dirty="0" err="1"/>
                  <a:t>tìm</a:t>
                </a:r>
                <a:r>
                  <a:rPr lang="en-US" dirty="0"/>
                  <a:t> </a:t>
                </a:r>
                <a:r>
                  <a:rPr lang="en-US" dirty="0" err="1"/>
                  <a:t>giá</a:t>
                </a:r>
                <a:r>
                  <a:rPr lang="en-US" dirty="0"/>
                  <a:t> </a:t>
                </a:r>
                <a:r>
                  <a:rPr lang="en-US" dirty="0" err="1"/>
                  <a:t>trị</a:t>
                </a:r>
                <a:r>
                  <a:rPr lang="en-US" dirty="0"/>
                  <a:t> </a:t>
                </a:r>
                <a:r>
                  <a:rPr lang="en-US" dirty="0" err="1"/>
                  <a:t>tối</a:t>
                </a:r>
                <a:r>
                  <a:rPr lang="en-US" dirty="0"/>
                  <a:t> </a:t>
                </a:r>
                <a:r>
                  <a:rPr lang="en-US" dirty="0" err="1"/>
                  <a:t>ưu</a:t>
                </a:r>
                <a:r>
                  <a:rPr lang="en-US" dirty="0"/>
                  <a:t> </a:t>
                </a:r>
                <a:r>
                  <a:rPr lang="en-US" dirty="0" err="1"/>
                  <a:t>cho</a:t>
                </a:r>
                <a:r>
                  <a:rPr lang="en-US" dirty="0"/>
                  <a:t> </a:t>
                </a:r>
                <a:r>
                  <a:rPr lang="en-US" dirty="0" err="1"/>
                  <a:t>biến</a:t>
                </a:r>
                <a:r>
                  <a:rPr lang="en-US" dirty="0"/>
                  <a:t> x </a:t>
                </a:r>
                <a:r>
                  <a:rPr lang="en-US" dirty="0" err="1"/>
                  <a:t>mà</a:t>
                </a:r>
                <a:r>
                  <a:rPr lang="en-US" dirty="0"/>
                  <a:t> </a:t>
                </a:r>
                <a:r>
                  <a:rPr lang="en-US" dirty="0" err="1"/>
                  <a:t>tại</a:t>
                </a:r>
                <a:r>
                  <a:rPr lang="en-US" dirty="0"/>
                  <a:t> </a:t>
                </a:r>
                <a:r>
                  <a:rPr lang="en-US" dirty="0" err="1"/>
                  <a:t>đó</a:t>
                </a:r>
                <a:r>
                  <a:rPr lang="en-US" dirty="0"/>
                  <a:t> </a:t>
                </a:r>
                <a:r>
                  <a:rPr lang="en-US" dirty="0" err="1"/>
                  <a:t>hàm</a:t>
                </a:r>
                <a:r>
                  <a:rPr lang="en-US" dirty="0"/>
                  <a:t> </a:t>
                </a:r>
                <a:r>
                  <a:rPr lang="en-US" dirty="0" err="1"/>
                  <a:t>số</a:t>
                </a:r>
                <a:r>
                  <a:rPr lang="en-US" dirty="0"/>
                  <a:t> f(x) </a:t>
                </a:r>
                <a:r>
                  <a:rPr lang="en-US" dirty="0" err="1"/>
                  <a:t>đạt</a:t>
                </a:r>
                <a:r>
                  <a:rPr lang="en-US" dirty="0"/>
                  <a:t> </a:t>
                </a:r>
                <a:r>
                  <a:rPr lang="en-US" dirty="0" err="1"/>
                  <a:t>giá</a:t>
                </a:r>
                <a:r>
                  <a:rPr lang="en-US" dirty="0"/>
                  <a:t> </a:t>
                </a:r>
                <a:r>
                  <a:rPr lang="en-US" dirty="0" err="1"/>
                  <a:t>trị</a:t>
                </a:r>
                <a:r>
                  <a:rPr lang="en-US" dirty="0"/>
                  <a:t> </a:t>
                </a:r>
                <a:r>
                  <a:rPr lang="en-US" dirty="0" err="1"/>
                  <a:t>cực</a:t>
                </a:r>
                <a:r>
                  <a:rPr lang="en-US" dirty="0"/>
                  <a:t> </a:t>
                </a:r>
                <a:r>
                  <a:rPr lang="en-US" dirty="0" err="1"/>
                  <a:t>tiểu</a:t>
                </a:r>
                <a:r>
                  <a:rPr lang="en-US" dirty="0"/>
                  <a:t>. </a:t>
                </a:r>
                <a:r>
                  <a:rPr lang="en-US" dirty="0" err="1"/>
                  <a:t>Ví</a:t>
                </a:r>
                <a:r>
                  <a:rPr lang="en-US" dirty="0"/>
                  <a:t> </a:t>
                </a:r>
                <a:r>
                  <a:rPr lang="en-US" dirty="0" err="1"/>
                  <a:t>dụ</a:t>
                </a:r>
                <a:r>
                  <a:rPr lang="en-US" dirty="0"/>
                  <a:t>, ta </a:t>
                </a:r>
                <a:r>
                  <a:rPr lang="en-US" dirty="0" err="1"/>
                  <a:t>có</a:t>
                </a:r>
                <a:r>
                  <a:rPr lang="en-US" dirty="0"/>
                  <a:t> </a:t>
                </a:r>
                <a:r>
                  <a:rPr lang="en-US" dirty="0" err="1"/>
                  <a:t>hàm</a:t>
                </a:r>
                <a:r>
                  <a:rPr lang="en-US" dirty="0"/>
                  <a:t> </a:t>
                </a:r>
                <a:r>
                  <a:rPr lang="en-US" dirty="0" err="1"/>
                  <a:t>số</a:t>
                </a:r>
                <a:r>
                  <a:rPr lang="en-US" dirty="0"/>
                  <a:t> f(x) </a:t>
                </a:r>
                <a:r>
                  <a:rPr lang="en-US" dirty="0" err="1"/>
                  <a:t>như</a:t>
                </a:r>
                <a:r>
                  <a:rPr lang="en-US" dirty="0"/>
                  <a:t> </a:t>
                </a:r>
                <a:r>
                  <a:rPr lang="en-US" dirty="0" err="1"/>
                  <a:t>trong</a:t>
                </a:r>
                <a:r>
                  <a:rPr lang="en-US" dirty="0"/>
                  <a:t> </a:t>
                </a:r>
                <a:r>
                  <a:rPr lang="en-US" dirty="0" err="1"/>
                  <a:t>hình</a:t>
                </a:r>
                <a:r>
                  <a:rPr lang="en-US" dirty="0"/>
                  <a:t> </a:t>
                </a:r>
                <a:r>
                  <a:rPr lang="en-US" dirty="0" err="1"/>
                  <a:t>sau</a:t>
                </a:r>
                <a:r>
                  <a:rPr lang="en-US" dirty="0"/>
                  <a:t> </a:t>
                </a:r>
                <a:r>
                  <a:rPr lang="en-US" dirty="0" err="1"/>
                  <a:t>cần</a:t>
                </a:r>
                <a:r>
                  <a:rPr lang="en-US" dirty="0"/>
                  <a:t> </a:t>
                </a:r>
                <a:r>
                  <a:rPr lang="en-US" dirty="0" err="1"/>
                  <a:t>cực</a:t>
                </a:r>
                <a:r>
                  <a:rPr lang="en-US" dirty="0"/>
                  <a:t> </a:t>
                </a:r>
                <a:r>
                  <a:rPr lang="en-US" dirty="0" err="1"/>
                  <a:t>tiểu</a:t>
                </a:r>
                <a:r>
                  <a:rPr lang="en-US" dirty="0"/>
                  <a:t> </a:t>
                </a:r>
                <a:r>
                  <a:rPr lang="en-US" dirty="0" err="1"/>
                  <a:t>hóa</a:t>
                </a:r>
                <a:r>
                  <a:rPr lang="en-US" dirty="0"/>
                  <a:t>.</a:t>
                </a:r>
              </a:p>
              <a:p>
                <a:pPr marL="0" lvl="0" indent="0" algn="l" rtl="0">
                  <a:spcBef>
                    <a:spcPts val="0"/>
                  </a:spcBef>
                  <a:spcAft>
                    <a:spcPts val="0"/>
                  </a:spcAft>
                  <a:buNone/>
                </a:pPr>
                <a:r>
                  <a:rPr lang="en-US" dirty="0" err="1"/>
                  <a:t>Đầu</a:t>
                </a:r>
                <a:r>
                  <a:rPr lang="en-US" dirty="0"/>
                  <a:t> </a:t>
                </a:r>
                <a:r>
                  <a:rPr lang="en-US" dirty="0" err="1"/>
                  <a:t>vào</a:t>
                </a:r>
                <a:r>
                  <a:rPr lang="en-US" dirty="0"/>
                  <a:t> </a:t>
                </a:r>
                <a:r>
                  <a:rPr lang="en-US" dirty="0" err="1"/>
                  <a:t>của</a:t>
                </a:r>
                <a:r>
                  <a:rPr lang="en-US" dirty="0"/>
                  <a:t> </a:t>
                </a:r>
                <a:r>
                  <a:rPr lang="en-US" dirty="0" err="1"/>
                  <a:t>thuật</a:t>
                </a:r>
                <a:r>
                  <a:rPr lang="en-US" dirty="0"/>
                  <a:t> </a:t>
                </a:r>
                <a:r>
                  <a:rPr lang="en-US" dirty="0" err="1"/>
                  <a:t>toán</a:t>
                </a:r>
                <a:r>
                  <a:rPr lang="en-US" dirty="0"/>
                  <a:t> </a:t>
                </a:r>
                <a:r>
                  <a:rPr lang="en-US" dirty="0" err="1"/>
                  <a:t>là</a:t>
                </a:r>
                <a:r>
                  <a:rPr lang="en-US" dirty="0"/>
                  <a:t> </a:t>
                </a:r>
                <a:r>
                  <a:rPr lang="en-US" dirty="0" err="1"/>
                  <a:t>một</a:t>
                </a:r>
                <a:r>
                  <a:rPr lang="en-US" dirty="0"/>
                  <a:t> </a:t>
                </a:r>
                <a:r>
                  <a:rPr lang="en-US" dirty="0" err="1"/>
                  <a:t>giá</a:t>
                </a:r>
                <a:r>
                  <a:rPr lang="en-US" dirty="0"/>
                  <a:t> </a:t>
                </a:r>
                <a:r>
                  <a:rPr lang="en-US" dirty="0" err="1"/>
                  <a:t>trị</a:t>
                </a:r>
                <a:r>
                  <a:rPr lang="en-US" dirty="0"/>
                  <a:t> </a:t>
                </a:r>
                <a:r>
                  <a:rPr lang="en-US" dirty="0" err="1"/>
                  <a:t>khởi</a:t>
                </a:r>
                <a:r>
                  <a:rPr lang="en-US" dirty="0"/>
                  <a:t> </a:t>
                </a:r>
                <a:r>
                  <a:rPr lang="en-US" dirty="0" err="1"/>
                  <a:t>tạo</a:t>
                </a:r>
                <a:r>
                  <a:rPr lang="en-US" dirty="0"/>
                  <a:t> </a:t>
                </a:r>
                <a:r>
                  <a:rPr lang="en-US" dirty="0" err="1"/>
                  <a:t>của</a:t>
                </a:r>
                <a:r>
                  <a:rPr lang="en-US" dirty="0"/>
                  <a:t> x </a:t>
                </a:r>
                <a:r>
                  <a:rPr lang="en-US" dirty="0" err="1"/>
                  <a:t>tại</a:t>
                </a:r>
                <a:r>
                  <a:rPr lang="en-US" dirty="0"/>
                  <a:t> </a:t>
                </a:r>
                <a:r>
                  <a:rPr lang="en-US" dirty="0" err="1"/>
                  <a:t>bước</a:t>
                </a:r>
                <a:r>
                  <a:rPr lang="en-US" dirty="0"/>
                  <a:t> t=0. </a:t>
                </a:r>
                <a:r>
                  <a:rPr lang="en-US" dirty="0" err="1"/>
                  <a:t>Giá</a:t>
                </a:r>
                <a:r>
                  <a:rPr lang="en-US" dirty="0"/>
                  <a:t> </a:t>
                </a:r>
                <a:r>
                  <a:rPr lang="en-US" dirty="0" err="1"/>
                  <a:t>trị</a:t>
                </a:r>
                <a:r>
                  <a:rPr lang="en-US" dirty="0"/>
                  <a:t> </a:t>
                </a:r>
                <a:r>
                  <a:rPr lang="en-US" dirty="0" err="1"/>
                  <a:t>khởi</a:t>
                </a:r>
                <a:r>
                  <a:rPr lang="en-US" dirty="0"/>
                  <a:t> </a:t>
                </a:r>
                <a:r>
                  <a:rPr lang="en-US" dirty="0" err="1"/>
                  <a:t>tạo</a:t>
                </a:r>
                <a:r>
                  <a:rPr lang="en-US" dirty="0"/>
                  <a:t> </a:t>
                </a:r>
                <a:r>
                  <a:rPr lang="en-US" dirty="0" err="1"/>
                  <a:t>này</a:t>
                </a:r>
                <a:r>
                  <a:rPr lang="en-US" dirty="0"/>
                  <a:t> </a:t>
                </a:r>
                <a:r>
                  <a:rPr lang="en-US" dirty="0" err="1"/>
                  <a:t>có</a:t>
                </a:r>
                <a:r>
                  <a:rPr lang="en-US" dirty="0"/>
                  <a:t> </a:t>
                </a:r>
                <a:r>
                  <a:rPr lang="en-US" dirty="0" err="1"/>
                  <a:t>thể</a:t>
                </a:r>
                <a:r>
                  <a:rPr lang="en-US" dirty="0"/>
                  <a:t> </a:t>
                </a:r>
                <a:r>
                  <a:rPr lang="en-US" dirty="0" err="1"/>
                  <a:t>là</a:t>
                </a:r>
                <a:r>
                  <a:rPr lang="en-US" dirty="0"/>
                  <a:t> </a:t>
                </a:r>
                <a:r>
                  <a:rPr lang="en-US" dirty="0" err="1"/>
                  <a:t>đơn</a:t>
                </a:r>
                <a:r>
                  <a:rPr lang="en-US" dirty="0"/>
                  <a:t> </a:t>
                </a:r>
                <a:r>
                  <a:rPr lang="en-US" dirty="0" err="1"/>
                  <a:t>giản</a:t>
                </a:r>
                <a:r>
                  <a:rPr lang="en-US" dirty="0"/>
                  <a:t> </a:t>
                </a:r>
                <a:r>
                  <a:rPr lang="en-US" dirty="0" err="1"/>
                  <a:t>là</a:t>
                </a:r>
                <a:r>
                  <a:rPr lang="en-US" dirty="0"/>
                  <a:t>  </a:t>
                </a:r>
                <a:r>
                  <a:rPr lang="en-US" dirty="0" err="1"/>
                  <a:t>khởi</a:t>
                </a:r>
                <a:r>
                  <a:rPr lang="en-US" dirty="0"/>
                  <a:t> </a:t>
                </a:r>
                <a:r>
                  <a:rPr lang="en-US" dirty="0" err="1"/>
                  <a:t>tạo</a:t>
                </a:r>
                <a:r>
                  <a:rPr lang="en-US" dirty="0"/>
                  <a:t> </a:t>
                </a:r>
                <a:r>
                  <a:rPr lang="en-US" dirty="0" err="1"/>
                  <a:t>ngẫu</a:t>
                </a:r>
                <a:r>
                  <a:rPr lang="en-US" dirty="0"/>
                  <a:t> </a:t>
                </a:r>
                <a:r>
                  <a:rPr lang="en-US" dirty="0" err="1"/>
                  <a:t>nhiên</a:t>
                </a:r>
                <a:r>
                  <a:rPr lang="en-US" dirty="0"/>
                  <a:t>.</a:t>
                </a:r>
              </a:p>
              <a:p>
                <a:pPr marL="0" lvl="0" indent="0" algn="l" rtl="0">
                  <a:spcBef>
                    <a:spcPts val="0"/>
                  </a:spcBef>
                  <a:spcAft>
                    <a:spcPts val="0"/>
                  </a:spcAft>
                  <a:buNone/>
                </a:pPr>
                <a:r>
                  <a:rPr lang="en-US" dirty="0" err="1"/>
                  <a:t>Ngoài</a:t>
                </a:r>
                <a:r>
                  <a:rPr lang="en-US" dirty="0"/>
                  <a:t> </a:t>
                </a:r>
                <a:r>
                  <a:rPr lang="en-US" dirty="0" err="1"/>
                  <a:t>ra</a:t>
                </a:r>
                <a:r>
                  <a:rPr lang="en-US" dirty="0"/>
                  <a:t>, ta </a:t>
                </a:r>
                <a:r>
                  <a:rPr lang="en-US" dirty="0" err="1"/>
                  <a:t>có</a:t>
                </a:r>
                <a:r>
                  <a:rPr lang="en-US" dirty="0"/>
                  <a:t> </a:t>
                </a:r>
                <a:r>
                  <a:rPr lang="en-US" dirty="0" err="1"/>
                  <a:t>một</a:t>
                </a:r>
                <a:r>
                  <a:rPr lang="en-US" dirty="0"/>
                  <a:t> </a:t>
                </a:r>
                <a:r>
                  <a:rPr lang="en-US" dirty="0" err="1"/>
                  <a:t>tham</a:t>
                </a:r>
                <a:r>
                  <a:rPr lang="en-US" dirty="0"/>
                  <a:t> </a:t>
                </a:r>
                <a:r>
                  <a:rPr lang="en-US" dirty="0" err="1"/>
                  <a:t>số</a:t>
                </a:r>
                <a:r>
                  <a:rPr lang="en-US" dirty="0"/>
                  <a:t> </a:t>
                </a:r>
                <a:r>
                  <a:rPr lang="en-US" dirty="0" err="1"/>
                  <a:t>điều</a:t>
                </a:r>
                <a:r>
                  <a:rPr lang="en-US" dirty="0"/>
                  <a:t> </a:t>
                </a:r>
                <a:r>
                  <a:rPr lang="en-US" dirty="0" err="1"/>
                  <a:t>khiển</a:t>
                </a:r>
                <a:r>
                  <a:rPr lang="en-US" dirty="0"/>
                  <a:t>, hay </a:t>
                </a:r>
                <a:r>
                  <a:rPr lang="en-US" dirty="0" err="1"/>
                  <a:t>còn</a:t>
                </a:r>
                <a:r>
                  <a:rPr lang="en-US" dirty="0"/>
                  <a:t> </a:t>
                </a:r>
                <a:r>
                  <a:rPr lang="en-US" dirty="0" err="1"/>
                  <a:t>gọi</a:t>
                </a:r>
                <a:r>
                  <a:rPr lang="en-US" dirty="0"/>
                  <a:t> </a:t>
                </a:r>
                <a:r>
                  <a:rPr lang="en-US" dirty="0" err="1"/>
                  <a:t>là</a:t>
                </a:r>
                <a:r>
                  <a:rPr lang="en-US" dirty="0"/>
                  <a:t> </a:t>
                </a:r>
                <a:r>
                  <a:rPr lang="en-US" dirty="0" err="1"/>
                  <a:t>siêu</a:t>
                </a:r>
                <a:r>
                  <a:rPr lang="en-US" dirty="0"/>
                  <a:t> </a:t>
                </a:r>
                <a:r>
                  <a:rPr lang="en-US" dirty="0" err="1"/>
                  <a:t>tham</a:t>
                </a:r>
                <a:r>
                  <a:rPr lang="en-US" dirty="0"/>
                  <a:t> </a:t>
                </a:r>
                <a:r>
                  <a:rPr lang="en-US" dirty="0" err="1"/>
                  <a:t>số</a:t>
                </a:r>
                <a:r>
                  <a:rPr lang="en-US" dirty="0"/>
                  <a:t> </a:t>
                </a:r>
                <a:r>
                  <a:rPr lang="en-US" dirty="0" err="1"/>
                  <a:t>của</a:t>
                </a:r>
                <a:r>
                  <a:rPr lang="en-US" dirty="0"/>
                  <a:t> </a:t>
                </a:r>
                <a:r>
                  <a:rPr lang="en-US" dirty="0" err="1"/>
                  <a:t>thuật</a:t>
                </a:r>
                <a:r>
                  <a:rPr lang="en-US" dirty="0"/>
                  <a:t> </a:t>
                </a:r>
                <a:r>
                  <a:rPr lang="en-US" dirty="0" err="1"/>
                  <a:t>toán</a:t>
                </a:r>
                <a:r>
                  <a:rPr lang="en-US" dirty="0"/>
                  <a:t> </a:t>
                </a:r>
                <a:r>
                  <a:rPr lang="en-US" dirty="0" err="1"/>
                  <a:t>là</a:t>
                </a:r>
                <a:r>
                  <a:rPr lang="en-US" dirty="0"/>
                  <a:t> </a:t>
                </a:r>
                <a:r>
                  <a:rPr lang="en-US" dirty="0" err="1"/>
                  <a:t>hệ</a:t>
                </a:r>
                <a:r>
                  <a:rPr lang="en-US" dirty="0"/>
                  <a:t> </a:t>
                </a:r>
                <a:r>
                  <a:rPr lang="en-US" dirty="0" err="1"/>
                  <a:t>số</a:t>
                </a:r>
                <a:r>
                  <a:rPr lang="en-US" dirty="0"/>
                  <a:t> </a:t>
                </a:r>
                <a:r>
                  <a:rPr lang="en-US" dirty="0" err="1"/>
                  <a:t>học</a:t>
                </a:r>
                <a:r>
                  <a:rPr lang="en-US" dirty="0"/>
                  <a:t> (learning rate) alpha. </a:t>
                </a:r>
                <a:r>
                  <a:rPr lang="en-US" dirty="0" err="1"/>
                  <a:t>Hệ</a:t>
                </a:r>
                <a:r>
                  <a:rPr lang="en-US" dirty="0"/>
                  <a:t> </a:t>
                </a:r>
                <a:r>
                  <a:rPr lang="en-US" dirty="0" err="1"/>
                  <a:t>số</a:t>
                </a:r>
                <a:r>
                  <a:rPr lang="en-US" dirty="0"/>
                  <a:t> </a:t>
                </a:r>
                <a:r>
                  <a:rPr lang="en-US" dirty="0" err="1"/>
                  <a:t>này</a:t>
                </a:r>
                <a:r>
                  <a:rPr lang="en-US" dirty="0"/>
                  <a:t> </a:t>
                </a:r>
                <a:r>
                  <a:rPr lang="en-US" dirty="0" err="1"/>
                  <a:t>là</a:t>
                </a:r>
                <a:r>
                  <a:rPr lang="en-US" dirty="0"/>
                  <a:t> </a:t>
                </a:r>
                <a:r>
                  <a:rPr lang="en-US" dirty="0" err="1"/>
                  <a:t>một</a:t>
                </a:r>
                <a:r>
                  <a:rPr lang="en-US" dirty="0"/>
                  <a:t> </a:t>
                </a:r>
                <a:r>
                  <a:rPr lang="en-US" dirty="0" err="1"/>
                  <a:t>hệ</a:t>
                </a:r>
                <a:r>
                  <a:rPr lang="en-US" dirty="0"/>
                  <a:t> </a:t>
                </a:r>
                <a:r>
                  <a:rPr lang="en-US" dirty="0" err="1"/>
                  <a:t>số</a:t>
                </a:r>
                <a:r>
                  <a:rPr lang="en-US" dirty="0"/>
                  <a:t> </a:t>
                </a:r>
                <a:r>
                  <a:rPr lang="en-US" dirty="0" err="1"/>
                  <a:t>dương</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Thuật</a:t>
                </a:r>
                <a:r>
                  <a:rPr lang="en-US" dirty="0"/>
                  <a:t> </a:t>
                </a:r>
                <a:r>
                  <a:rPr lang="en-US" dirty="0" err="1"/>
                  <a:t>toán</a:t>
                </a:r>
                <a:r>
                  <a:rPr lang="en-US" dirty="0"/>
                  <a:t> </a:t>
                </a:r>
                <a:r>
                  <a:rPr lang="en-US" dirty="0" err="1"/>
                  <a:t>hoạt</a:t>
                </a:r>
                <a:r>
                  <a:rPr lang="en-US" dirty="0"/>
                  <a:t> </a:t>
                </a:r>
                <a:r>
                  <a:rPr lang="en-US" dirty="0" err="1"/>
                  <a:t>động</a:t>
                </a:r>
                <a:r>
                  <a:rPr lang="en-US" dirty="0"/>
                  <a:t> </a:t>
                </a:r>
                <a:r>
                  <a:rPr lang="en-US" dirty="0" err="1"/>
                  <a:t>như</a:t>
                </a:r>
                <a:r>
                  <a:rPr lang="en-US" dirty="0"/>
                  <a:t> </a:t>
                </a:r>
                <a:r>
                  <a:rPr lang="en-US" dirty="0" err="1"/>
                  <a:t>sau</a:t>
                </a:r>
                <a:r>
                  <a:rPr lang="en-US" dirty="0"/>
                  <a:t>. Khi </a:t>
                </a:r>
                <a:r>
                  <a:rPr lang="en-US" dirty="0" err="1"/>
                  <a:t>điều</a:t>
                </a:r>
                <a:r>
                  <a:rPr lang="en-US" dirty="0"/>
                  <a:t> </a:t>
                </a:r>
                <a:r>
                  <a:rPr lang="en-US" dirty="0" err="1"/>
                  <a:t>kiện</a:t>
                </a:r>
                <a:r>
                  <a:rPr lang="en-US" dirty="0"/>
                  <a:t> </a:t>
                </a:r>
                <a:r>
                  <a:rPr lang="en-US" dirty="0" err="1"/>
                  <a:t>dừng</a:t>
                </a:r>
                <a:r>
                  <a:rPr lang="en-US" dirty="0"/>
                  <a:t> </a:t>
                </a:r>
                <a:r>
                  <a:rPr lang="en-US" dirty="0" err="1"/>
                  <a:t>chưa</a:t>
                </a:r>
                <a:r>
                  <a:rPr lang="en-US" dirty="0"/>
                  <a:t> </a:t>
                </a:r>
                <a:r>
                  <a:rPr lang="en-US" dirty="0" err="1"/>
                  <a:t>được</a:t>
                </a:r>
                <a:r>
                  <a:rPr lang="en-US" dirty="0"/>
                  <a:t> </a:t>
                </a:r>
                <a:r>
                  <a:rPr lang="en-US" dirty="0" err="1"/>
                  <a:t>thỏa</a:t>
                </a:r>
                <a:r>
                  <a:rPr lang="en-US" dirty="0"/>
                  <a:t> </a:t>
                </a:r>
                <a:r>
                  <a:rPr lang="en-US" dirty="0" err="1"/>
                  <a:t>mãn</a:t>
                </a:r>
                <a:r>
                  <a:rPr lang="en-US" dirty="0"/>
                  <a:t>, ta </a:t>
                </a:r>
                <a:r>
                  <a:rPr lang="en-US" dirty="0" err="1"/>
                  <a:t>thực</a:t>
                </a:r>
                <a:r>
                  <a:rPr lang="en-US" dirty="0"/>
                  <a:t> </a:t>
                </a:r>
                <a:r>
                  <a:rPr lang="en-US" dirty="0" err="1"/>
                  <a:t>hiện</a:t>
                </a:r>
                <a:r>
                  <a:rPr lang="en-US" dirty="0"/>
                  <a:t> </a:t>
                </a:r>
                <a:r>
                  <a:rPr lang="en-US" dirty="0" err="1"/>
                  <a:t>lặp</a:t>
                </a:r>
                <a:r>
                  <a:rPr lang="en-US" dirty="0"/>
                  <a:t> </a:t>
                </a:r>
                <a:r>
                  <a:rPr lang="en-US" dirty="0" err="1"/>
                  <a:t>đi</a:t>
                </a:r>
                <a:r>
                  <a:rPr lang="en-US" dirty="0"/>
                  <a:t> </a:t>
                </a:r>
                <a:r>
                  <a:rPr lang="en-US" dirty="0" err="1"/>
                  <a:t>lặp</a:t>
                </a:r>
                <a:r>
                  <a:rPr lang="en-US" dirty="0"/>
                  <a:t> </a:t>
                </a:r>
                <a:r>
                  <a:rPr lang="en-US" dirty="0" err="1"/>
                  <a:t>lại</a:t>
                </a:r>
                <a:r>
                  <a:rPr lang="en-US" dirty="0"/>
                  <a:t> </a:t>
                </a:r>
                <a:r>
                  <a:rPr lang="en-US" dirty="0" err="1"/>
                  <a:t>các</a:t>
                </a:r>
                <a:r>
                  <a:rPr lang="en-US" dirty="0"/>
                  <a:t> </a:t>
                </a:r>
                <a:r>
                  <a:rPr lang="en-US" dirty="0" err="1"/>
                  <a:t>thao</a:t>
                </a:r>
                <a:r>
                  <a:rPr lang="en-US" dirty="0"/>
                  <a:t> </a:t>
                </a:r>
                <a:r>
                  <a:rPr lang="en-US" dirty="0" err="1"/>
                  <a:t>tác</a:t>
                </a:r>
                <a:r>
                  <a:rPr lang="en-US" dirty="0"/>
                  <a:t> </a:t>
                </a:r>
                <a:r>
                  <a:rPr lang="en-US" dirty="0" err="1"/>
                  <a:t>sau</a:t>
                </a:r>
                <a:r>
                  <a:rPr lang="en-US" dirty="0"/>
                  <a:t>. Ở </a:t>
                </a:r>
                <a:r>
                  <a:rPr lang="en-US" dirty="0" err="1"/>
                  <a:t>vòng</a:t>
                </a:r>
                <a:r>
                  <a:rPr lang="en-US" dirty="0"/>
                  <a:t> </a:t>
                </a:r>
                <a:r>
                  <a:rPr lang="en-US" dirty="0" err="1"/>
                  <a:t>lặp</a:t>
                </a:r>
                <a:r>
                  <a:rPr lang="en-US" dirty="0"/>
                  <a:t> </a:t>
                </a:r>
                <a:r>
                  <a:rPr lang="en-US" dirty="0" err="1"/>
                  <a:t>thứ</a:t>
                </a:r>
                <a:r>
                  <a:rPr lang="en-US" dirty="0"/>
                  <a:t> t, hay </a:t>
                </a:r>
                <a:r>
                  <a:rPr lang="en-US" dirty="0" err="1"/>
                  <a:t>còn</a:t>
                </a:r>
                <a:r>
                  <a:rPr lang="en-US" dirty="0"/>
                  <a:t> </a:t>
                </a:r>
                <a:r>
                  <a:rPr lang="en-US" dirty="0" err="1"/>
                  <a:t>gọi</a:t>
                </a:r>
                <a:r>
                  <a:rPr lang="en-US" dirty="0"/>
                  <a:t> </a:t>
                </a:r>
                <a:r>
                  <a:rPr lang="en-US" dirty="0" err="1"/>
                  <a:t>là</a:t>
                </a:r>
                <a:r>
                  <a:rPr lang="en-US" dirty="0"/>
                  <a:t> </a:t>
                </a:r>
                <a:r>
                  <a:rPr lang="en-US" dirty="0" err="1"/>
                  <a:t>bước</a:t>
                </a:r>
                <a:r>
                  <a:rPr lang="en-US" dirty="0"/>
                  <a:t> </a:t>
                </a:r>
                <a:r>
                  <a:rPr lang="en-US" dirty="0" err="1"/>
                  <a:t>thứ</a:t>
                </a:r>
                <a:r>
                  <a:rPr lang="en-US" dirty="0"/>
                  <a:t> t </a:t>
                </a:r>
                <a:r>
                  <a:rPr lang="en-US" dirty="0" err="1"/>
                  <a:t>của</a:t>
                </a:r>
                <a:r>
                  <a:rPr lang="en-US" dirty="0"/>
                  <a:t> </a:t>
                </a:r>
                <a:r>
                  <a:rPr lang="en-US" dirty="0" err="1"/>
                  <a:t>thuật</a:t>
                </a:r>
                <a:r>
                  <a:rPr lang="en-US" dirty="0"/>
                  <a:t> </a:t>
                </a:r>
                <a:r>
                  <a:rPr lang="en-US" dirty="0" err="1"/>
                  <a:t>toán</a:t>
                </a:r>
                <a:r>
                  <a:rPr lang="en-US" dirty="0"/>
                  <a:t> Gradient Descent, ta </a:t>
                </a:r>
                <a:r>
                  <a:rPr lang="en-US" dirty="0" err="1"/>
                  <a:t>tính</a:t>
                </a:r>
                <a:r>
                  <a:rPr lang="en-US" dirty="0"/>
                  <a:t> </a:t>
                </a:r>
                <a:r>
                  <a:rPr lang="en-US" dirty="0" err="1"/>
                  <a:t>đạo</a:t>
                </a:r>
                <a:r>
                  <a:rPr lang="en-US" dirty="0"/>
                  <a:t> </a:t>
                </a:r>
                <a:r>
                  <a:rPr lang="en-US" dirty="0" err="1"/>
                  <a:t>hàm</a:t>
                </a:r>
                <a:r>
                  <a:rPr lang="en-US" dirty="0"/>
                  <a:t> </a:t>
                </a:r>
                <a:r>
                  <a:rPr lang="en-US" dirty="0" err="1"/>
                  <a:t>của</a:t>
                </a:r>
                <a:r>
                  <a:rPr lang="en-US" dirty="0"/>
                  <a:t> </a:t>
                </a:r>
                <a:r>
                  <a:rPr lang="en-US" dirty="0" err="1"/>
                  <a:t>hàm</a:t>
                </a:r>
                <a:r>
                  <a:rPr lang="en-US" dirty="0"/>
                  <a:t> </a:t>
                </a:r>
                <a:r>
                  <a:rPr lang="en-US" dirty="0" err="1"/>
                  <a:t>số</a:t>
                </a:r>
                <a:r>
                  <a:rPr lang="en-US" dirty="0"/>
                  <a:t> f </a:t>
                </a:r>
                <a:r>
                  <a:rPr lang="en-US" dirty="0" err="1"/>
                  <a:t>tại</a:t>
                </a:r>
                <a:r>
                  <a:rPr lang="en-US" dirty="0"/>
                  <a:t> </a:t>
                </a:r>
                <a:r>
                  <a:rPr lang="en-US" dirty="0" err="1"/>
                  <a:t>giá</a:t>
                </a:r>
                <a:r>
                  <a:rPr lang="en-US" dirty="0"/>
                  <a:t> </a:t>
                </a:r>
                <a:r>
                  <a:rPr lang="en-US" dirty="0" err="1"/>
                  <a:t>trị</a:t>
                </a:r>
                <a:r>
                  <a:rPr lang="en-US" dirty="0"/>
                  <a:t> </a:t>
                </a:r>
                <a:r>
                  <a:rPr lang="en-US" dirty="0" err="1"/>
                  <a:t>x_t</a:t>
                </a:r>
                <a:r>
                  <a:rPr lang="en-US" dirty="0"/>
                  <a:t> </a:t>
                </a:r>
                <a:r>
                  <a:rPr lang="en-US" dirty="0" err="1"/>
                  <a:t>hiện</a:t>
                </a:r>
                <a:r>
                  <a:rPr lang="en-US" dirty="0"/>
                  <a:t> </a:t>
                </a:r>
                <a:r>
                  <a:rPr lang="en-US" dirty="0" err="1"/>
                  <a:t>tại</a:t>
                </a:r>
                <a:r>
                  <a:rPr lang="en-US" dirty="0"/>
                  <a:t>. Ta </a:t>
                </a:r>
                <a:r>
                  <a:rPr lang="en-US" dirty="0" err="1"/>
                  <a:t>tạm</a:t>
                </a:r>
                <a:r>
                  <a:rPr lang="en-US" dirty="0"/>
                  <a:t> </a:t>
                </a:r>
                <a:r>
                  <a:rPr lang="en-US" dirty="0" err="1"/>
                  <a:t>hiểu</a:t>
                </a:r>
                <a:r>
                  <a:rPr lang="en-US" dirty="0"/>
                  <a:t> gradient </a:t>
                </a:r>
                <a:r>
                  <a:rPr lang="en-US" dirty="0" err="1"/>
                  <a:t>giống</a:t>
                </a:r>
                <a:r>
                  <a:rPr lang="en-US" dirty="0"/>
                  <a:t> </a:t>
                </a:r>
                <a:r>
                  <a:rPr lang="en-US" dirty="0" err="1"/>
                  <a:t>như</a:t>
                </a:r>
                <a:r>
                  <a:rPr lang="en-US" dirty="0"/>
                  <a:t> </a:t>
                </a:r>
                <a:r>
                  <a:rPr lang="en-US" dirty="0" err="1"/>
                  <a:t>là</a:t>
                </a:r>
                <a:r>
                  <a:rPr lang="en-US" dirty="0"/>
                  <a:t> </a:t>
                </a:r>
                <a:r>
                  <a:rPr lang="en-US" dirty="0" err="1"/>
                  <a:t>đạo</a:t>
                </a:r>
                <a:r>
                  <a:rPr lang="en-US" dirty="0"/>
                  <a:t> </a:t>
                </a:r>
                <a:r>
                  <a:rPr lang="en-US" dirty="0" err="1"/>
                  <a:t>hàm</a:t>
                </a:r>
                <a:r>
                  <a:rPr lang="en-US" dirty="0"/>
                  <a:t> </a:t>
                </a:r>
                <a:r>
                  <a:rPr lang="en-US" dirty="0" err="1"/>
                  <a:t>của</a:t>
                </a:r>
                <a:r>
                  <a:rPr lang="en-US" dirty="0"/>
                  <a:t> </a:t>
                </a:r>
                <a:r>
                  <a:rPr lang="en-US" dirty="0" err="1"/>
                  <a:t>hàm</a:t>
                </a:r>
                <a:r>
                  <a:rPr lang="en-US" dirty="0"/>
                  <a:t> </a:t>
                </a:r>
                <a:r>
                  <a:rPr lang="en-US" dirty="0" err="1"/>
                  <a:t>số</a:t>
                </a:r>
                <a:r>
                  <a:rPr lang="en-US" dirty="0"/>
                  <a:t> ta </a:t>
                </a:r>
                <a:r>
                  <a:rPr lang="en-US" dirty="0" err="1"/>
                  <a:t>cần</a:t>
                </a:r>
                <a:r>
                  <a:rPr lang="en-US" dirty="0"/>
                  <a:t> </a:t>
                </a:r>
                <a:r>
                  <a:rPr lang="en-US" dirty="0" err="1"/>
                  <a:t>tối</a:t>
                </a:r>
                <a:r>
                  <a:rPr lang="en-US" dirty="0"/>
                  <a:t> </a:t>
                </a:r>
                <a:r>
                  <a:rPr lang="en-US" dirty="0" err="1"/>
                  <a:t>ưu</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Ta </a:t>
                </a:r>
                <a:r>
                  <a:rPr lang="en-US" dirty="0" err="1"/>
                  <a:t>cập</a:t>
                </a:r>
                <a:r>
                  <a:rPr lang="en-US" dirty="0"/>
                  <a:t> </a:t>
                </a:r>
                <a:r>
                  <a:rPr lang="en-US" dirty="0" err="1"/>
                  <a:t>nhật</a:t>
                </a:r>
                <a:r>
                  <a:rPr lang="en-US" dirty="0"/>
                  <a:t> </a:t>
                </a:r>
                <a:r>
                  <a:rPr lang="en-US" dirty="0" err="1"/>
                  <a:t>giá</a:t>
                </a:r>
                <a:r>
                  <a:rPr lang="en-US" dirty="0"/>
                  <a:t> </a:t>
                </a:r>
                <a:r>
                  <a:rPr lang="en-US" dirty="0" err="1"/>
                  <a:t>trị</a:t>
                </a:r>
                <a:r>
                  <a:rPr lang="en-US" dirty="0"/>
                  <a:t> </a:t>
                </a:r>
                <a:r>
                  <a:rPr lang="en-US" dirty="0" err="1"/>
                  <a:t>mới</a:t>
                </a:r>
                <a:r>
                  <a:rPr lang="en-US" dirty="0"/>
                  <a:t> </a:t>
                </a:r>
                <a:r>
                  <a:rPr lang="en-US" dirty="0" err="1"/>
                  <a:t>của</a:t>
                </a:r>
                <a:r>
                  <a:rPr lang="en-US" dirty="0"/>
                  <a:t> x </a:t>
                </a:r>
                <a:r>
                  <a:rPr lang="en-US" dirty="0" err="1"/>
                  <a:t>theo</a:t>
                </a:r>
                <a:r>
                  <a:rPr lang="en-US" dirty="0"/>
                  <a:t> </a:t>
                </a:r>
                <a:r>
                  <a:rPr lang="en-US" dirty="0" err="1"/>
                  <a:t>chiều</a:t>
                </a:r>
                <a:r>
                  <a:rPr lang="en-US" dirty="0"/>
                  <a:t> </a:t>
                </a:r>
                <a:r>
                  <a:rPr lang="en-US" dirty="0" err="1"/>
                  <a:t>ngược</a:t>
                </a:r>
                <a:r>
                  <a:rPr lang="en-US" dirty="0"/>
                  <a:t> </a:t>
                </a:r>
                <a:r>
                  <a:rPr lang="en-US" dirty="0" err="1"/>
                  <a:t>với</a:t>
                </a:r>
                <a:r>
                  <a:rPr lang="en-US" dirty="0"/>
                  <a:t> </a:t>
                </a:r>
                <a:r>
                  <a:rPr lang="en-US" dirty="0" err="1"/>
                  <a:t>đạo</a:t>
                </a:r>
                <a:r>
                  <a:rPr lang="en-US" dirty="0"/>
                  <a:t> </a:t>
                </a:r>
                <a:r>
                  <a:rPr lang="en-US" dirty="0" err="1"/>
                  <a:t>hàm</a:t>
                </a:r>
                <a:r>
                  <a:rPr lang="en-US" dirty="0"/>
                  <a:t> </a:t>
                </a:r>
                <a:r>
                  <a:rPr lang="en-US" dirty="0" err="1"/>
                  <a:t>của</a:t>
                </a:r>
                <a:r>
                  <a:rPr lang="en-US" dirty="0"/>
                  <a:t> f </a:t>
                </a:r>
                <a:r>
                  <a:rPr lang="en-US" dirty="0" err="1"/>
                  <a:t>tại</a:t>
                </a:r>
                <a:r>
                  <a:rPr lang="en-US" dirty="0"/>
                  <a:t> </a:t>
                </a:r>
                <a:r>
                  <a:rPr lang="en-US" dirty="0" err="1"/>
                  <a:t>x_t</a:t>
                </a:r>
                <a:r>
                  <a:rPr lang="en-US" dirty="0"/>
                  <a:t> </a:t>
                </a:r>
                <a:r>
                  <a:rPr lang="en-US" dirty="0" err="1"/>
                  <a:t>và</a:t>
                </a:r>
                <a:r>
                  <a:rPr lang="en-US" dirty="0"/>
                  <a:t> </a:t>
                </a:r>
                <a:r>
                  <a:rPr lang="en-US" dirty="0" err="1"/>
                  <a:t>bước</a:t>
                </a:r>
                <a:r>
                  <a:rPr lang="en-US" dirty="0"/>
                  <a:t> </a:t>
                </a:r>
                <a:r>
                  <a:rPr lang="en-US" dirty="0" err="1"/>
                  <a:t>cập</a:t>
                </a:r>
                <a:r>
                  <a:rPr lang="en-US" dirty="0"/>
                  <a:t> </a:t>
                </a:r>
                <a:r>
                  <a:rPr lang="en-US" dirty="0" err="1"/>
                  <a:t>nhật</a:t>
                </a:r>
                <a:r>
                  <a:rPr lang="en-US" dirty="0"/>
                  <a:t> </a:t>
                </a:r>
                <a:r>
                  <a:rPr lang="en-US" dirty="0" err="1"/>
                  <a:t>được</a:t>
                </a:r>
                <a:r>
                  <a:rPr lang="en-US" dirty="0"/>
                  <a:t> </a:t>
                </a:r>
                <a:r>
                  <a:rPr lang="en-US" dirty="0" err="1"/>
                  <a:t>điều</a:t>
                </a:r>
                <a:r>
                  <a:rPr lang="en-US" dirty="0"/>
                  <a:t> </a:t>
                </a:r>
                <a:r>
                  <a:rPr lang="en-US" dirty="0" err="1"/>
                  <a:t>chỉnh</a:t>
                </a:r>
                <a:r>
                  <a:rPr lang="en-US" dirty="0"/>
                  <a:t> </a:t>
                </a:r>
                <a:r>
                  <a:rPr lang="en-US" dirty="0" err="1"/>
                  <a:t>với</a:t>
                </a:r>
                <a:r>
                  <a:rPr lang="en-US" dirty="0"/>
                  <a:t> </a:t>
                </a:r>
                <a:r>
                  <a:rPr lang="en-US" dirty="0" err="1"/>
                  <a:t>hệ</a:t>
                </a:r>
                <a:r>
                  <a:rPr lang="en-US" dirty="0"/>
                  <a:t> </a:t>
                </a:r>
                <a:r>
                  <a:rPr lang="en-US" dirty="0" err="1"/>
                  <a:t>số</a:t>
                </a:r>
                <a:r>
                  <a:rPr lang="en-US" dirty="0"/>
                  <a:t> </a:t>
                </a:r>
                <a:r>
                  <a:rPr lang="en-US" dirty="0" err="1"/>
                  <a:t>học</a:t>
                </a:r>
                <a:r>
                  <a:rPr lang="en-US" dirty="0"/>
                  <a:t> alpha. </a:t>
                </a:r>
                <a:r>
                  <a:rPr lang="en-US" dirty="0" err="1"/>
                  <a:t>Nếu</a:t>
                </a:r>
                <a:r>
                  <a:rPr lang="en-US" dirty="0"/>
                  <a:t> </a:t>
                </a:r>
                <a:r>
                  <a:rPr lang="en-US" dirty="0" err="1"/>
                  <a:t>đạo</a:t>
                </a:r>
                <a:r>
                  <a:rPr lang="en-US" dirty="0"/>
                  <a:t> </a:t>
                </a:r>
                <a:r>
                  <a:rPr lang="en-US" dirty="0" err="1"/>
                  <a:t>hàm</a:t>
                </a:r>
                <a:r>
                  <a:rPr lang="en-US" dirty="0"/>
                  <a:t> </a:t>
                </a:r>
                <a:r>
                  <a:rPr lang="en-US" dirty="0" err="1"/>
                  <a:t>khác</a:t>
                </a:r>
                <a:r>
                  <a:rPr lang="en-US" dirty="0"/>
                  <a:t> 0, </a:t>
                </a:r>
                <a:r>
                  <a:rPr lang="en-US" dirty="0" err="1"/>
                  <a:t>hàm</a:t>
                </a:r>
                <a:r>
                  <a:rPr lang="en-US" dirty="0"/>
                  <a:t> </a:t>
                </a:r>
                <a:r>
                  <a:rPr lang="en-US" dirty="0" err="1"/>
                  <a:t>số</a:t>
                </a:r>
                <a:r>
                  <a:rPr lang="en-US" dirty="0"/>
                  <a:t> f </a:t>
                </a:r>
                <a:r>
                  <a:rPr lang="en-US" dirty="0" err="1"/>
                  <a:t>thỏa</a:t>
                </a:r>
                <a:r>
                  <a:rPr lang="en-US" dirty="0"/>
                  <a:t> </a:t>
                </a:r>
                <a:r>
                  <a:rPr lang="en-US" dirty="0" err="1"/>
                  <a:t>mãn</a:t>
                </a:r>
                <a:r>
                  <a:rPr lang="en-US" dirty="0"/>
                  <a:t> </a:t>
                </a:r>
                <a:r>
                  <a:rPr lang="en-US" dirty="0" err="1"/>
                  <a:t>một</a:t>
                </a:r>
                <a:r>
                  <a:rPr lang="en-US" dirty="0"/>
                  <a:t> </a:t>
                </a:r>
                <a:r>
                  <a:rPr lang="en-US" dirty="0" err="1"/>
                  <a:t>số</a:t>
                </a:r>
                <a:r>
                  <a:rPr lang="en-US" dirty="0"/>
                  <a:t> </a:t>
                </a:r>
                <a:r>
                  <a:rPr lang="en-US" dirty="0" err="1"/>
                  <a:t>điều</a:t>
                </a:r>
                <a:r>
                  <a:rPr lang="en-US" dirty="0"/>
                  <a:t> </a:t>
                </a:r>
                <a:r>
                  <a:rPr lang="en-US" dirty="0" err="1"/>
                  <a:t>kiện</a:t>
                </a:r>
                <a:r>
                  <a:rPr lang="en-US" dirty="0"/>
                  <a:t> </a:t>
                </a:r>
                <a:r>
                  <a:rPr lang="en-US" dirty="0" err="1"/>
                  <a:t>về</a:t>
                </a:r>
                <a:r>
                  <a:rPr lang="en-US" dirty="0"/>
                  <a:t> </a:t>
                </a:r>
                <a:r>
                  <a:rPr lang="en-US" dirty="0" err="1"/>
                  <a:t>độ</a:t>
                </a:r>
                <a:r>
                  <a:rPr lang="en-US" dirty="0"/>
                  <a:t> </a:t>
                </a:r>
                <a:r>
                  <a:rPr lang="en-US" dirty="0" err="1"/>
                  <a:t>trơn</a:t>
                </a:r>
                <a:r>
                  <a:rPr lang="en-US" dirty="0"/>
                  <a:t>, </a:t>
                </a:r>
                <a:r>
                  <a:rPr lang="en-US" dirty="0" err="1"/>
                  <a:t>và</a:t>
                </a:r>
                <a:r>
                  <a:rPr lang="en-US" dirty="0"/>
                  <a:t> </a:t>
                </a:r>
                <a:r>
                  <a:rPr lang="en-US" dirty="0" err="1"/>
                  <a:t>hệ</a:t>
                </a:r>
                <a:r>
                  <a:rPr lang="en-US" dirty="0"/>
                  <a:t> </a:t>
                </a:r>
                <a:r>
                  <a:rPr lang="en-US" dirty="0" err="1"/>
                  <a:t>số</a:t>
                </a:r>
                <a:r>
                  <a:rPr lang="en-US" dirty="0"/>
                  <a:t> </a:t>
                </a:r>
                <a:r>
                  <a:rPr lang="en-US" dirty="0" err="1"/>
                  <a:t>học</a:t>
                </a:r>
                <a:r>
                  <a:rPr lang="en-US" dirty="0"/>
                  <a:t> alpha </a:t>
                </a:r>
                <a:r>
                  <a:rPr lang="en-US" dirty="0" err="1"/>
                  <a:t>đủ</a:t>
                </a:r>
                <a:r>
                  <a:rPr lang="en-US" dirty="0"/>
                  <a:t> </a:t>
                </a:r>
                <a:r>
                  <a:rPr lang="en-US" dirty="0" err="1"/>
                  <a:t>nhỏ</a:t>
                </a:r>
                <a:r>
                  <a:rPr lang="en-US" dirty="0"/>
                  <a:t>, </a:t>
                </a:r>
                <a:r>
                  <a:rPr lang="en-US" dirty="0" err="1"/>
                  <a:t>thì</a:t>
                </a:r>
                <a:r>
                  <a:rPr lang="en-US" dirty="0"/>
                  <a:t> ta </a:t>
                </a:r>
                <a:r>
                  <a:rPr lang="en-US" dirty="0" err="1"/>
                  <a:t>sẽ</a:t>
                </a:r>
                <a:r>
                  <a:rPr lang="en-US" dirty="0"/>
                  <a:t> </a:t>
                </a:r>
                <a:r>
                  <a:rPr lang="en-US" dirty="0" err="1"/>
                  <a:t>có</a:t>
                </a:r>
                <a:r>
                  <a:rPr lang="en-US" dirty="0"/>
                  <a:t> </a:t>
                </a:r>
                <a:r>
                  <a:rPr lang="en-US" dirty="0" err="1"/>
                  <a:t>giá</a:t>
                </a:r>
                <a:r>
                  <a:rPr lang="en-US" dirty="0"/>
                  <a:t> </a:t>
                </a:r>
                <a:r>
                  <a:rPr lang="en-US" dirty="0" err="1"/>
                  <a:t>trị</a:t>
                </a:r>
                <a:r>
                  <a:rPr lang="en-US" dirty="0"/>
                  <a:t> x </a:t>
                </a:r>
                <a:r>
                  <a:rPr lang="en-US" dirty="0" err="1"/>
                  <a:t>mới</a:t>
                </a:r>
                <a:r>
                  <a:rPr lang="en-US" dirty="0"/>
                  <a:t> </a:t>
                </a:r>
                <a:r>
                  <a:rPr lang="en-US" dirty="0" err="1"/>
                  <a:t>tốt</a:t>
                </a:r>
                <a:r>
                  <a:rPr lang="en-US" dirty="0"/>
                  <a:t> </a:t>
                </a:r>
                <a:r>
                  <a:rPr lang="en-US" dirty="0" err="1"/>
                  <a:t>hơn</a:t>
                </a:r>
                <a:r>
                  <a:rPr lang="en-US" dirty="0"/>
                  <a:t> </a:t>
                </a:r>
                <a:r>
                  <a:rPr lang="en-US" dirty="0" err="1"/>
                  <a:t>giá</a:t>
                </a:r>
                <a:r>
                  <a:rPr lang="en-US" dirty="0"/>
                  <a:t> </a:t>
                </a:r>
                <a:r>
                  <a:rPr lang="en-US" dirty="0" err="1"/>
                  <a:t>trị</a:t>
                </a:r>
                <a:r>
                  <a:rPr lang="en-US" dirty="0"/>
                  <a:t> x </a:t>
                </a:r>
                <a:r>
                  <a:rPr lang="en-US" dirty="0" err="1"/>
                  <a:t>cũ</a:t>
                </a:r>
                <a:r>
                  <a:rPr lang="en-US" dirty="0"/>
                  <a:t> </a:t>
                </a:r>
                <a:r>
                  <a:rPr lang="en-US" dirty="0" err="1"/>
                  <a:t>khi</a:t>
                </a:r>
                <a:r>
                  <a:rPr lang="en-US" dirty="0"/>
                  <a:t> </a:t>
                </a:r>
                <a:r>
                  <a:rPr lang="en-US" dirty="0" err="1"/>
                  <a:t>cực</a:t>
                </a:r>
                <a:r>
                  <a:rPr lang="en-US" dirty="0"/>
                  <a:t> </a:t>
                </a:r>
                <a:r>
                  <a:rPr lang="en-US" dirty="0" err="1"/>
                  <a:t>tiểu</a:t>
                </a:r>
                <a:r>
                  <a:rPr lang="en-US" dirty="0"/>
                  <a:t> </a:t>
                </a:r>
                <a:r>
                  <a:rPr lang="en-US" dirty="0" err="1"/>
                  <a:t>hóa</a:t>
                </a:r>
                <a:r>
                  <a:rPr lang="en-US" dirty="0"/>
                  <a:t> </a:t>
                </a:r>
                <a:r>
                  <a:rPr lang="en-US" dirty="0" err="1"/>
                  <a:t>hàm</a:t>
                </a:r>
                <a:r>
                  <a:rPr lang="en-US" dirty="0"/>
                  <a:t> </a:t>
                </a:r>
                <a:r>
                  <a:rPr lang="en-US" dirty="0" err="1"/>
                  <a:t>số</a:t>
                </a:r>
                <a:r>
                  <a:rPr lang="en-US" dirty="0"/>
                  <a:t> f, </a:t>
                </a:r>
                <a:r>
                  <a:rPr lang="en-US" dirty="0" err="1"/>
                  <a:t>tức</a:t>
                </a:r>
                <a:r>
                  <a:rPr lang="en-US" dirty="0"/>
                  <a:t> </a:t>
                </a:r>
                <a:r>
                  <a:rPr lang="en-US" dirty="0" err="1"/>
                  <a:t>là</a:t>
                </a:r>
                <a:r>
                  <a:rPr lang="en-US" dirty="0"/>
                  <a:t> </a:t>
                </a:r>
                <a:r>
                  <a:rPr lang="en-US" sz="1200" i="0">
                    <a:solidFill>
                      <a:schemeClr val="tx1"/>
                    </a:solidFill>
                    <a:latin typeface="Cambria Math" panose="02040503050406030204" pitchFamily="18" charset="0"/>
                  </a:rPr>
                  <a:t>𝑓</a:t>
                </a:r>
                <a:r>
                  <a:rPr lang="en-US" sz="1200" b="0" i="0">
                    <a:solidFill>
                      <a:schemeClr val="tx1"/>
                    </a:solidFill>
                    <a:latin typeface="Cambria Math" panose="02040503050406030204" pitchFamily="18" charset="0"/>
                  </a:rPr>
                  <a:t>(</a:t>
                </a:r>
                <a:r>
                  <a:rPr lang="en-US" sz="1200" i="0">
                    <a:latin typeface="Cambria Math" panose="02040503050406030204" pitchFamily="18" charset="0"/>
                  </a:rPr>
                  <a:t>𝑥_(𝑡+1) )</a:t>
                </a:r>
                <a:r>
                  <a:rPr lang="en-US" sz="1200" b="0" i="0">
                    <a:latin typeface="Cambria Math" panose="02040503050406030204" pitchFamily="18" charset="0"/>
                    <a:ea typeface="Cambria Math" panose="02040503050406030204" pitchFamily="18" charset="0"/>
                  </a:rPr>
                  <a:t>&lt;</a:t>
                </a:r>
                <a:r>
                  <a:rPr lang="en-US" sz="1200" i="0">
                    <a:solidFill>
                      <a:schemeClr val="tx1"/>
                    </a:solidFill>
                    <a:latin typeface="Cambria Math" panose="02040503050406030204" pitchFamily="18" charset="0"/>
                  </a:rPr>
                  <a:t>𝑓(</a:t>
                </a:r>
                <a:r>
                  <a:rPr lang="en-US" sz="1200" i="0">
                    <a:latin typeface="Cambria Math" panose="02040503050406030204" pitchFamily="18" charset="0"/>
                  </a:rPr>
                  <a:t>𝑥_</a:t>
                </a:r>
                <a:r>
                  <a:rPr lang="en-US" sz="1200" b="0" i="0">
                    <a:latin typeface="Cambria Math" panose="02040503050406030204" pitchFamily="18" charset="0"/>
                  </a:rPr>
                  <a:t>𝑡</a:t>
                </a:r>
                <a:r>
                  <a:rPr lang="en-US" sz="1200" i="0">
                    <a:latin typeface="Cambria Math" panose="02040503050406030204" pitchFamily="18" charset="0"/>
                  </a:rPr>
                  <a:t>)</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Ta </a:t>
                </a:r>
                <a:r>
                  <a:rPr lang="en-US" dirty="0" err="1"/>
                  <a:t>xét</a:t>
                </a:r>
                <a:r>
                  <a:rPr lang="en-US" dirty="0"/>
                  <a:t> </a:t>
                </a:r>
                <a:r>
                  <a:rPr lang="en-US" dirty="0" err="1"/>
                  <a:t>ví</a:t>
                </a:r>
                <a:r>
                  <a:rPr lang="en-US" dirty="0"/>
                  <a:t> </a:t>
                </a:r>
                <a:r>
                  <a:rPr lang="en-US" dirty="0" err="1"/>
                  <a:t>dụ</a:t>
                </a:r>
                <a:r>
                  <a:rPr lang="en-US" dirty="0"/>
                  <a:t> </a:t>
                </a:r>
                <a:r>
                  <a:rPr lang="en-US" dirty="0" err="1"/>
                  <a:t>sau</a:t>
                </a:r>
                <a:r>
                  <a:rPr lang="en-US" dirty="0"/>
                  <a:t>. </a:t>
                </a:r>
                <a:r>
                  <a:rPr lang="en-US" dirty="0" err="1"/>
                  <a:t>Nếu</a:t>
                </a:r>
                <a:r>
                  <a:rPr lang="en-US" dirty="0"/>
                  <a:t> ở </a:t>
                </a:r>
                <a:r>
                  <a:rPr lang="en-US" dirty="0" err="1"/>
                  <a:t>bước</a:t>
                </a:r>
                <a:r>
                  <a:rPr lang="en-US" dirty="0"/>
                  <a:t> </a:t>
                </a:r>
                <a:r>
                  <a:rPr lang="en-US" dirty="0" err="1"/>
                  <a:t>thứ</a:t>
                </a:r>
                <a:r>
                  <a:rPr lang="en-US" dirty="0"/>
                  <a:t> t </a:t>
                </a:r>
                <a:r>
                  <a:rPr lang="en-US" dirty="0" err="1"/>
                  <a:t>nào</a:t>
                </a:r>
                <a:r>
                  <a:rPr lang="en-US" dirty="0"/>
                  <a:t> </a:t>
                </a:r>
                <a:r>
                  <a:rPr lang="en-US" dirty="0" err="1"/>
                  <a:t>đó</a:t>
                </a:r>
                <a:r>
                  <a:rPr lang="en-US" dirty="0"/>
                  <a:t>, ta </a:t>
                </a:r>
                <a:r>
                  <a:rPr lang="en-US" dirty="0" err="1"/>
                  <a:t>đang</a:t>
                </a:r>
                <a:r>
                  <a:rPr lang="en-US" dirty="0"/>
                  <a:t> </a:t>
                </a:r>
                <a:r>
                  <a:rPr lang="en-US" dirty="0" err="1"/>
                  <a:t>có</a:t>
                </a:r>
                <a:r>
                  <a:rPr lang="en-US" dirty="0"/>
                  <a:t> x=3.5, </a:t>
                </a:r>
                <a:r>
                  <a:rPr lang="en-US" dirty="0" err="1"/>
                  <a:t>và</a:t>
                </a:r>
                <a:r>
                  <a:rPr lang="en-US" dirty="0"/>
                  <a:t> f(3.5)=1.03. </a:t>
                </a:r>
                <a:r>
                  <a:rPr lang="en-US" dirty="0" err="1"/>
                  <a:t>Đạo</a:t>
                </a:r>
                <a:r>
                  <a:rPr lang="en-US" dirty="0"/>
                  <a:t> </a:t>
                </a:r>
                <a:r>
                  <a:rPr lang="en-US" dirty="0" err="1"/>
                  <a:t>hàm</a:t>
                </a:r>
                <a:r>
                  <a:rPr lang="en-US" dirty="0"/>
                  <a:t> </a:t>
                </a:r>
                <a:r>
                  <a:rPr lang="en-US" dirty="0" err="1"/>
                  <a:t>của</a:t>
                </a:r>
                <a:r>
                  <a:rPr lang="en-US" dirty="0"/>
                  <a:t> f </a:t>
                </a:r>
                <a:r>
                  <a:rPr lang="en-US" dirty="0" err="1"/>
                  <a:t>tại</a:t>
                </a:r>
                <a:r>
                  <a:rPr lang="en-US" dirty="0"/>
                  <a:t> x=3.5 </a:t>
                </a:r>
                <a:r>
                  <a:rPr lang="en-US" dirty="0" err="1"/>
                  <a:t>là</a:t>
                </a:r>
                <a:r>
                  <a:rPr lang="en-US" dirty="0"/>
                  <a:t> </a:t>
                </a:r>
                <a:r>
                  <a:rPr lang="en-US" dirty="0" err="1"/>
                  <a:t>dương</a:t>
                </a:r>
                <a:r>
                  <a:rPr lang="en-US" dirty="0"/>
                  <a:t> hay </a:t>
                </a:r>
                <a:r>
                  <a:rPr lang="en-US" dirty="0" err="1"/>
                  <a:t>âm</a:t>
                </a:r>
                <a:r>
                  <a:rPr lang="en-US" dirty="0"/>
                  <a:t>? </a:t>
                </a:r>
                <a:r>
                  <a:rPr lang="en-US" dirty="0" err="1"/>
                  <a:t>Nhìn</a:t>
                </a:r>
                <a:r>
                  <a:rPr lang="en-US" dirty="0"/>
                  <a:t> </a:t>
                </a:r>
                <a:r>
                  <a:rPr lang="en-US" dirty="0" err="1"/>
                  <a:t>hình</a:t>
                </a:r>
                <a:r>
                  <a:rPr lang="en-US" dirty="0"/>
                  <a:t> ta </a:t>
                </a:r>
                <a:r>
                  <a:rPr lang="en-US" dirty="0" err="1"/>
                  <a:t>thấy</a:t>
                </a:r>
                <a:r>
                  <a:rPr lang="en-US" dirty="0"/>
                  <a:t>, </a:t>
                </a:r>
                <a:r>
                  <a:rPr lang="en-US" dirty="0" err="1"/>
                  <a:t>đạo</a:t>
                </a:r>
                <a:r>
                  <a:rPr lang="en-US" dirty="0"/>
                  <a:t> </a:t>
                </a:r>
                <a:r>
                  <a:rPr lang="en-US" dirty="0" err="1"/>
                  <a:t>hàm</a:t>
                </a:r>
                <a:r>
                  <a:rPr lang="en-US" dirty="0"/>
                  <a:t> </a:t>
                </a:r>
                <a:r>
                  <a:rPr lang="en-US" dirty="0" err="1"/>
                  <a:t>của</a:t>
                </a:r>
                <a:r>
                  <a:rPr lang="en-US" dirty="0"/>
                  <a:t> f </a:t>
                </a:r>
                <a:r>
                  <a:rPr lang="en-US" dirty="0" err="1"/>
                  <a:t>tại</a:t>
                </a:r>
                <a:r>
                  <a:rPr lang="en-US" dirty="0"/>
                  <a:t> 3.5 </a:t>
                </a:r>
                <a:r>
                  <a:rPr lang="en-US" dirty="0" err="1"/>
                  <a:t>là</a:t>
                </a:r>
                <a:r>
                  <a:rPr lang="en-US" dirty="0"/>
                  <a:t> </a:t>
                </a:r>
                <a:r>
                  <a:rPr lang="en-US" dirty="0" err="1"/>
                  <a:t>số</a:t>
                </a:r>
                <a:r>
                  <a:rPr lang="en-US" dirty="0"/>
                  <a:t> </a:t>
                </a:r>
                <a:r>
                  <a:rPr lang="en-US" dirty="0" err="1"/>
                  <a:t>dương</a:t>
                </a:r>
                <a:r>
                  <a:rPr lang="en-US" dirty="0"/>
                  <a:t>. </a:t>
                </a:r>
                <a:r>
                  <a:rPr lang="en-US" dirty="0" err="1"/>
                  <a:t>Đạo</a:t>
                </a:r>
                <a:r>
                  <a:rPr lang="en-US" dirty="0"/>
                  <a:t> </a:t>
                </a:r>
                <a:r>
                  <a:rPr lang="en-US" dirty="0" err="1"/>
                  <a:t>hàm</a:t>
                </a:r>
                <a:r>
                  <a:rPr lang="en-US" dirty="0"/>
                  <a:t> </a:t>
                </a:r>
                <a:r>
                  <a:rPr lang="en-US" dirty="0" err="1"/>
                  <a:t>dương</a:t>
                </a:r>
                <a:r>
                  <a:rPr lang="en-US" dirty="0"/>
                  <a:t> </a:t>
                </a:r>
                <a:r>
                  <a:rPr lang="en-US" dirty="0" err="1"/>
                  <a:t>nói</a:t>
                </a:r>
                <a:r>
                  <a:rPr lang="en-US" dirty="0"/>
                  <a:t> </a:t>
                </a:r>
                <a:r>
                  <a:rPr lang="en-US" dirty="0" err="1"/>
                  <a:t>lên</a:t>
                </a:r>
                <a:r>
                  <a:rPr lang="en-US" dirty="0"/>
                  <a:t> </a:t>
                </a:r>
                <a:r>
                  <a:rPr lang="en-US" dirty="0" err="1"/>
                  <a:t>điều</a:t>
                </a:r>
                <a:r>
                  <a:rPr lang="en-US" dirty="0"/>
                  <a:t> </a:t>
                </a:r>
                <a:r>
                  <a:rPr lang="en-US" dirty="0" err="1"/>
                  <a:t>gì</a:t>
                </a:r>
                <a:r>
                  <a:rPr lang="en-US" dirty="0"/>
                  <a:t>? </a:t>
                </a:r>
                <a:r>
                  <a:rPr lang="en-US" dirty="0" err="1"/>
                  <a:t>Nếu</a:t>
                </a:r>
                <a:r>
                  <a:rPr lang="en-US" dirty="0"/>
                  <a:t> ta </a:t>
                </a:r>
                <a:r>
                  <a:rPr lang="en-US" dirty="0" err="1"/>
                  <a:t>tăng</a:t>
                </a:r>
                <a:r>
                  <a:rPr lang="en-US" dirty="0"/>
                  <a:t> </a:t>
                </a:r>
                <a:r>
                  <a:rPr lang="en-US" dirty="0" err="1"/>
                  <a:t>giá</a:t>
                </a:r>
                <a:r>
                  <a:rPr lang="en-US" dirty="0"/>
                  <a:t> </a:t>
                </a:r>
                <a:r>
                  <a:rPr lang="en-US" dirty="0" err="1"/>
                  <a:t>trị</a:t>
                </a:r>
                <a:r>
                  <a:rPr lang="en-US" dirty="0"/>
                  <a:t> x </a:t>
                </a:r>
                <a:r>
                  <a:rPr lang="en-US" dirty="0" err="1"/>
                  <a:t>lên</a:t>
                </a:r>
                <a:r>
                  <a:rPr lang="en-US" dirty="0"/>
                  <a:t>, </a:t>
                </a:r>
                <a:r>
                  <a:rPr lang="en-US" dirty="0" err="1"/>
                  <a:t>tức</a:t>
                </a:r>
                <a:r>
                  <a:rPr lang="en-US" dirty="0"/>
                  <a:t> </a:t>
                </a:r>
                <a:r>
                  <a:rPr lang="en-US" dirty="0" err="1"/>
                  <a:t>là</a:t>
                </a:r>
                <a:r>
                  <a:rPr lang="en-US" dirty="0"/>
                  <a:t> ta </a:t>
                </a:r>
                <a:r>
                  <a:rPr lang="en-US" dirty="0" err="1"/>
                  <a:t>đi</a:t>
                </a:r>
                <a:r>
                  <a:rPr lang="en-US" dirty="0"/>
                  <a:t> </a:t>
                </a:r>
                <a:r>
                  <a:rPr lang="en-US" dirty="0" err="1"/>
                  <a:t>về</a:t>
                </a:r>
                <a:r>
                  <a:rPr lang="en-US" dirty="0"/>
                  <a:t> </a:t>
                </a:r>
                <a:r>
                  <a:rPr lang="en-US" dirty="0" err="1"/>
                  <a:t>phái</a:t>
                </a:r>
                <a:r>
                  <a:rPr lang="en-US" dirty="0"/>
                  <a:t> </a:t>
                </a:r>
                <a:r>
                  <a:rPr lang="en-US" dirty="0" err="1"/>
                  <a:t>tay</a:t>
                </a:r>
                <a:r>
                  <a:rPr lang="en-US" dirty="0"/>
                  <a:t> </a:t>
                </a:r>
                <a:r>
                  <a:rPr lang="en-US" dirty="0" err="1"/>
                  <a:t>phải</a:t>
                </a:r>
                <a:r>
                  <a:rPr lang="en-US" dirty="0"/>
                  <a:t> </a:t>
                </a:r>
                <a:r>
                  <a:rPr lang="en-US" dirty="0" err="1"/>
                  <a:t>của</a:t>
                </a:r>
                <a:r>
                  <a:rPr lang="en-US" dirty="0"/>
                  <a:t> </a:t>
                </a:r>
                <a:r>
                  <a:rPr lang="en-US" dirty="0" err="1"/>
                  <a:t>trục</a:t>
                </a:r>
                <a:r>
                  <a:rPr lang="en-US" dirty="0"/>
                  <a:t> </a:t>
                </a:r>
                <a:r>
                  <a:rPr lang="en-US" dirty="0" err="1"/>
                  <a:t>số</a:t>
                </a:r>
                <a:r>
                  <a:rPr lang="en-US" dirty="0"/>
                  <a:t> </a:t>
                </a:r>
                <a:r>
                  <a:rPr lang="en-US" dirty="0" err="1"/>
                  <a:t>thì</a:t>
                </a:r>
                <a:r>
                  <a:rPr lang="en-US" dirty="0"/>
                  <a:t> </a:t>
                </a:r>
                <a:r>
                  <a:rPr lang="en-US" dirty="0" err="1"/>
                  <a:t>giá</a:t>
                </a:r>
                <a:r>
                  <a:rPr lang="en-US" dirty="0"/>
                  <a:t> </a:t>
                </a:r>
                <a:r>
                  <a:rPr lang="en-US" dirty="0" err="1"/>
                  <a:t>trị</a:t>
                </a:r>
                <a:r>
                  <a:rPr lang="en-US" dirty="0"/>
                  <a:t> </a:t>
                </a:r>
                <a:r>
                  <a:rPr lang="en-US" dirty="0" err="1"/>
                  <a:t>của</a:t>
                </a:r>
                <a:r>
                  <a:rPr lang="en-US" dirty="0"/>
                  <a:t> </a:t>
                </a:r>
                <a:r>
                  <a:rPr lang="en-US" dirty="0" err="1"/>
                  <a:t>hàm</a:t>
                </a:r>
                <a:r>
                  <a:rPr lang="en-US" dirty="0"/>
                  <a:t> f </a:t>
                </a:r>
                <a:r>
                  <a:rPr lang="en-US" dirty="0" err="1"/>
                  <a:t>tăng</a:t>
                </a:r>
                <a:r>
                  <a:rPr lang="en-US" dirty="0"/>
                  <a:t> </a:t>
                </a:r>
                <a:r>
                  <a:rPr lang="en-US" dirty="0" err="1"/>
                  <a:t>lên</a:t>
                </a:r>
                <a:r>
                  <a:rPr lang="en-US" dirty="0"/>
                  <a:t>. Ta </a:t>
                </a:r>
                <a:r>
                  <a:rPr lang="en-US" dirty="0" err="1"/>
                  <a:t>đang</a:t>
                </a:r>
                <a:r>
                  <a:rPr lang="en-US" dirty="0"/>
                  <a:t> </a:t>
                </a:r>
                <a:r>
                  <a:rPr lang="en-US" dirty="0" err="1"/>
                  <a:t>muốn</a:t>
                </a:r>
                <a:r>
                  <a:rPr lang="en-US" dirty="0"/>
                  <a:t> </a:t>
                </a:r>
                <a:r>
                  <a:rPr lang="en-US" dirty="0" err="1"/>
                  <a:t>cực</a:t>
                </a:r>
                <a:r>
                  <a:rPr lang="en-US" dirty="0"/>
                  <a:t> </a:t>
                </a:r>
                <a:r>
                  <a:rPr lang="en-US" dirty="0" err="1"/>
                  <a:t>tiểu</a:t>
                </a:r>
                <a:r>
                  <a:rPr lang="en-US" dirty="0"/>
                  <a:t> </a:t>
                </a:r>
                <a:r>
                  <a:rPr lang="en-US" dirty="0" err="1"/>
                  <a:t>hóa</a:t>
                </a:r>
                <a:r>
                  <a:rPr lang="en-US" dirty="0"/>
                  <a:t> </a:t>
                </a:r>
                <a:r>
                  <a:rPr lang="en-US" dirty="0" err="1"/>
                  <a:t>hàm</a:t>
                </a:r>
                <a:r>
                  <a:rPr lang="en-US" dirty="0"/>
                  <a:t> f, do </a:t>
                </a:r>
                <a:r>
                  <a:rPr lang="en-US" dirty="0" err="1"/>
                  <a:t>đó</a:t>
                </a:r>
                <a:r>
                  <a:rPr lang="en-US" dirty="0"/>
                  <a:t>, ta </a:t>
                </a:r>
                <a:r>
                  <a:rPr lang="en-US" dirty="0" err="1"/>
                  <a:t>cần</a:t>
                </a:r>
                <a:r>
                  <a:rPr lang="en-US" dirty="0"/>
                  <a:t> </a:t>
                </a:r>
                <a:r>
                  <a:rPr lang="en-US" dirty="0" err="1"/>
                  <a:t>đi</a:t>
                </a:r>
                <a:r>
                  <a:rPr lang="en-US" dirty="0"/>
                  <a:t> </a:t>
                </a:r>
                <a:r>
                  <a:rPr lang="en-US" dirty="0" err="1"/>
                  <a:t>ngược</a:t>
                </a:r>
                <a:r>
                  <a:rPr lang="en-US" dirty="0"/>
                  <a:t> </a:t>
                </a:r>
                <a:r>
                  <a:rPr lang="en-US" dirty="0" err="1"/>
                  <a:t>chiều</a:t>
                </a:r>
                <a:r>
                  <a:rPr lang="en-US" dirty="0"/>
                  <a:t> </a:t>
                </a:r>
                <a:r>
                  <a:rPr lang="en-US" dirty="0" err="1"/>
                  <a:t>của</a:t>
                </a:r>
                <a:r>
                  <a:rPr lang="en-US" dirty="0"/>
                  <a:t> </a:t>
                </a:r>
                <a:r>
                  <a:rPr lang="en-US" dirty="0" err="1"/>
                  <a:t>đạo</a:t>
                </a:r>
                <a:r>
                  <a:rPr lang="en-US" dirty="0"/>
                  <a:t> </a:t>
                </a:r>
                <a:r>
                  <a:rPr lang="en-US" dirty="0" err="1"/>
                  <a:t>hàm</a:t>
                </a:r>
                <a:r>
                  <a:rPr lang="en-US" dirty="0"/>
                  <a:t>, </a:t>
                </a:r>
                <a:r>
                  <a:rPr lang="en-US" dirty="0" err="1"/>
                  <a:t>tức</a:t>
                </a:r>
                <a:r>
                  <a:rPr lang="en-US" dirty="0"/>
                  <a:t> </a:t>
                </a:r>
                <a:r>
                  <a:rPr lang="en-US" dirty="0" err="1"/>
                  <a:t>là</a:t>
                </a:r>
                <a:r>
                  <a:rPr lang="en-US" dirty="0"/>
                  <a:t> </a:t>
                </a:r>
                <a:r>
                  <a:rPr lang="en-US" dirty="0" err="1"/>
                  <a:t>đi</a:t>
                </a:r>
                <a:r>
                  <a:rPr lang="en-US" dirty="0"/>
                  <a:t> </a:t>
                </a:r>
                <a:r>
                  <a:rPr lang="en-US" dirty="0" err="1"/>
                  <a:t>về</a:t>
                </a:r>
                <a:r>
                  <a:rPr lang="en-US" dirty="0"/>
                  <a:t> </a:t>
                </a:r>
                <a:r>
                  <a:rPr lang="en-US" dirty="0" err="1"/>
                  <a:t>phía</a:t>
                </a:r>
                <a:r>
                  <a:rPr lang="en-US" dirty="0"/>
                  <a:t> </a:t>
                </a:r>
                <a:r>
                  <a:rPr lang="en-US" dirty="0" err="1"/>
                  <a:t>tay</a:t>
                </a:r>
                <a:r>
                  <a:rPr lang="en-US" dirty="0"/>
                  <a:t> </a:t>
                </a:r>
                <a:r>
                  <a:rPr lang="en-US" dirty="0" err="1"/>
                  <a:t>trái</a:t>
                </a:r>
                <a:r>
                  <a:rPr lang="en-US" dirty="0"/>
                  <a:t>. Ta </a:t>
                </a:r>
                <a:r>
                  <a:rPr lang="en-US" dirty="0" err="1"/>
                  <a:t>thực</a:t>
                </a:r>
                <a:r>
                  <a:rPr lang="en-US" dirty="0"/>
                  <a:t> </a:t>
                </a:r>
                <a:r>
                  <a:rPr lang="en-US" dirty="0" err="1"/>
                  <a:t>hiện</a:t>
                </a:r>
                <a:r>
                  <a:rPr lang="en-US" dirty="0"/>
                  <a:t> </a:t>
                </a:r>
                <a:r>
                  <a:rPr lang="en-US" sz="1200" b="0" i="0">
                    <a:latin typeface="Cambria Math" panose="02040503050406030204" pitchFamily="18" charset="0"/>
                  </a:rPr>
                  <a:t>𝑥_(</a:t>
                </a:r>
                <a:r>
                  <a:rPr lang="en-US" sz="1200" i="0">
                    <a:latin typeface="Cambria Math" panose="02040503050406030204" pitchFamily="18" charset="0"/>
                  </a:rPr>
                  <a:t>𝑡</a:t>
                </a:r>
                <a:r>
                  <a:rPr lang="en-US" sz="1200" b="0" i="0">
                    <a:latin typeface="Cambria Math" panose="02040503050406030204" pitchFamily="18" charset="0"/>
                  </a:rPr>
                  <a:t>+1)=</a:t>
                </a:r>
                <a:r>
                  <a:rPr lang="en-US" sz="1200" i="0">
                    <a:latin typeface="Cambria Math" panose="02040503050406030204" pitchFamily="18" charset="0"/>
                  </a:rPr>
                  <a:t>𝑥_𝑡</a:t>
                </a:r>
                <a:r>
                  <a:rPr lang="en-US" sz="1200" b="0" i="0">
                    <a:solidFill>
                      <a:srgbClr val="FF0000"/>
                    </a:solidFill>
                    <a:latin typeface="Cambria Math" panose="02040503050406030204" pitchFamily="18" charset="0"/>
                  </a:rPr>
                  <a:t>−</a:t>
                </a:r>
                <a:r>
                  <a:rPr lang="en-US" sz="1200" i="0">
                    <a:solidFill>
                      <a:schemeClr val="accent1"/>
                    </a:solidFill>
                    <a:latin typeface="Cambria Math" panose="02040503050406030204" pitchFamily="18" charset="0"/>
                    <a:ea typeface="Cambria Math" panose="02040503050406030204" pitchFamily="18" charset="0"/>
                  </a:rPr>
                  <a:t>𝛼</a:t>
                </a:r>
                <a:r>
                  <a:rPr lang="en-US" sz="1200" i="0">
                    <a:solidFill>
                      <a:srgbClr val="FF0000"/>
                    </a:solidFill>
                    <a:latin typeface="Cambria Math" panose="02040503050406030204" pitchFamily="18" charset="0"/>
                  </a:rPr>
                  <a:t>𝑔_𝑡</a:t>
                </a:r>
                <a:r>
                  <a:rPr lang="en-US" sz="1200" dirty="0">
                    <a:solidFill>
                      <a:srgbClr val="FF0000"/>
                    </a:solidFill>
                  </a:rPr>
                  <a:t> . Do alpha &gt; 0, </a:t>
                </a:r>
                <a:r>
                  <a:rPr lang="en-US" sz="1200" dirty="0" err="1">
                    <a:solidFill>
                      <a:srgbClr val="FF0000"/>
                    </a:solidFill>
                  </a:rPr>
                  <a:t>đạo</a:t>
                </a:r>
                <a:r>
                  <a:rPr lang="en-US" sz="1200" baseline="0" dirty="0">
                    <a:solidFill>
                      <a:srgbClr val="FF0000"/>
                    </a:solidFill>
                  </a:rPr>
                  <a:t> </a:t>
                </a:r>
                <a:r>
                  <a:rPr lang="en-US" sz="1200" baseline="0" dirty="0" err="1">
                    <a:solidFill>
                      <a:srgbClr val="FF0000"/>
                    </a:solidFill>
                  </a:rPr>
                  <a:t>hàm</a:t>
                </a:r>
                <a:r>
                  <a:rPr lang="en-US" sz="1200" baseline="0" dirty="0">
                    <a:solidFill>
                      <a:srgbClr val="FF0000"/>
                    </a:solidFill>
                  </a:rPr>
                  <a:t> </a:t>
                </a:r>
                <a:r>
                  <a:rPr lang="en-US" sz="1200" baseline="0" dirty="0" err="1">
                    <a:solidFill>
                      <a:srgbClr val="FF0000"/>
                    </a:solidFill>
                  </a:rPr>
                  <a:t>dương</a:t>
                </a:r>
                <a:r>
                  <a:rPr lang="en-US" sz="1200" baseline="0" dirty="0">
                    <a:solidFill>
                      <a:srgbClr val="FF0000"/>
                    </a:solidFill>
                  </a:rPr>
                  <a:t>, </a:t>
                </a:r>
                <a:r>
                  <a:rPr lang="en-US" sz="1200" baseline="0" dirty="0" err="1">
                    <a:solidFill>
                      <a:srgbClr val="FF0000"/>
                    </a:solidFill>
                  </a:rPr>
                  <a:t>nên</a:t>
                </a:r>
                <a:r>
                  <a:rPr lang="en-US" sz="1200" baseline="0" dirty="0">
                    <a:solidFill>
                      <a:srgbClr val="FF0000"/>
                    </a:solidFill>
                  </a:rPr>
                  <a:t> </a:t>
                </a:r>
                <a:r>
                  <a:rPr lang="en-US" sz="1200" b="0" i="0">
                    <a:latin typeface="Cambria Math" panose="02040503050406030204" pitchFamily="18" charset="0"/>
                  </a:rPr>
                  <a:t>𝑥_(</a:t>
                </a:r>
                <a:r>
                  <a:rPr lang="en-US" sz="1200" i="0">
                    <a:latin typeface="Cambria Math" panose="02040503050406030204" pitchFamily="18" charset="0"/>
                  </a:rPr>
                  <a:t>𝑡</a:t>
                </a:r>
                <a:r>
                  <a:rPr lang="en-US" sz="1200" b="0" i="0">
                    <a:latin typeface="Cambria Math" panose="02040503050406030204" pitchFamily="18" charset="0"/>
                  </a:rPr>
                  <a:t>+1)</a:t>
                </a:r>
                <a:r>
                  <a:rPr lang="en-US" dirty="0"/>
                  <a:t> </a:t>
                </a:r>
                <a:r>
                  <a:rPr lang="en-US" dirty="0" err="1"/>
                  <a:t>nhỏ</a:t>
                </a:r>
                <a:r>
                  <a:rPr lang="en-US" baseline="0" dirty="0"/>
                  <a:t> </a:t>
                </a:r>
                <a:r>
                  <a:rPr lang="en-US" baseline="0" dirty="0" err="1"/>
                  <a:t>hơn</a:t>
                </a:r>
                <a:r>
                  <a:rPr lang="en-US" baseline="0" dirty="0"/>
                  <a:t> </a:t>
                </a:r>
                <a:r>
                  <a:rPr lang="en-US" sz="1200" i="0">
                    <a:latin typeface="Cambria Math" panose="02040503050406030204" pitchFamily="18" charset="0"/>
                  </a:rPr>
                  <a:t>𝑥_𝑡</a:t>
                </a:r>
                <a:r>
                  <a:rPr lang="en-US" dirty="0"/>
                  <a:t>. Ta </a:t>
                </a:r>
                <a:r>
                  <a:rPr lang="en-US" dirty="0" err="1"/>
                  <a:t>thấy</a:t>
                </a:r>
                <a:r>
                  <a:rPr lang="en-US" baseline="0" dirty="0"/>
                  <a:t> </a:t>
                </a:r>
                <a:r>
                  <a:rPr lang="en-US" baseline="0" dirty="0" err="1"/>
                  <a:t>tại</a:t>
                </a:r>
                <a:r>
                  <a:rPr lang="en-US" baseline="0" dirty="0"/>
                  <a:t> x_t+1, </a:t>
                </a:r>
                <a:r>
                  <a:rPr lang="en-US" baseline="0" dirty="0" err="1"/>
                  <a:t>hàm</a:t>
                </a:r>
                <a:r>
                  <a:rPr lang="en-US" baseline="0" dirty="0"/>
                  <a:t> f </a:t>
                </a:r>
                <a:r>
                  <a:rPr lang="en-US" baseline="0" dirty="0" err="1"/>
                  <a:t>đạt</a:t>
                </a:r>
                <a:r>
                  <a:rPr lang="en-US" baseline="0" dirty="0"/>
                  <a:t> </a:t>
                </a:r>
                <a:r>
                  <a:rPr lang="en-US" baseline="0" dirty="0" err="1"/>
                  <a:t>giá</a:t>
                </a:r>
                <a:r>
                  <a:rPr lang="en-US" baseline="0" dirty="0"/>
                  <a:t> </a:t>
                </a:r>
                <a:r>
                  <a:rPr lang="en-US" baseline="0" dirty="0" err="1"/>
                  <a:t>trị</a:t>
                </a:r>
                <a:r>
                  <a:rPr lang="en-US" baseline="0" dirty="0"/>
                  <a:t> 0.76, </a:t>
                </a:r>
                <a:r>
                  <a:rPr lang="en-US" baseline="0" dirty="0" err="1"/>
                  <a:t>nhỏ</a:t>
                </a:r>
                <a:r>
                  <a:rPr lang="en-US" baseline="0" dirty="0"/>
                  <a:t> </a:t>
                </a:r>
                <a:r>
                  <a:rPr lang="en-US" baseline="0" dirty="0" err="1"/>
                  <a:t>hơn</a:t>
                </a:r>
                <a:r>
                  <a:rPr lang="en-US" baseline="0" dirty="0"/>
                  <a:t> </a:t>
                </a:r>
                <a:r>
                  <a:rPr lang="en-US" baseline="0" dirty="0" err="1"/>
                  <a:t>giá</a:t>
                </a:r>
                <a:r>
                  <a:rPr lang="en-US" baseline="0" dirty="0"/>
                  <a:t> </a:t>
                </a:r>
                <a:r>
                  <a:rPr lang="en-US" baseline="0" dirty="0" err="1"/>
                  <a:t>trị</a:t>
                </a:r>
                <a:r>
                  <a:rPr lang="en-US" baseline="0" dirty="0"/>
                  <a:t> </a:t>
                </a:r>
                <a:r>
                  <a:rPr lang="en-US" baseline="0" dirty="0" err="1"/>
                  <a:t>hàm</a:t>
                </a:r>
                <a:r>
                  <a:rPr lang="en-US" baseline="0" dirty="0"/>
                  <a:t> f </a:t>
                </a:r>
                <a:r>
                  <a:rPr lang="en-US" baseline="0" dirty="0" err="1"/>
                  <a:t>tại</a:t>
                </a:r>
                <a:r>
                  <a:rPr lang="en-US" baseline="0" dirty="0"/>
                  <a:t> </a:t>
                </a:r>
                <a:r>
                  <a:rPr lang="en-US" baseline="0" dirty="0" err="1"/>
                  <a:t>x_t</a:t>
                </a:r>
                <a:r>
                  <a:rPr lang="en-US" baseline="0" dirty="0"/>
                  <a:t>. </a:t>
                </a:r>
              </a:p>
              <a:p>
                <a:pPr marL="0" lvl="0" indent="0" algn="l" rtl="0">
                  <a:spcBef>
                    <a:spcPts val="0"/>
                  </a:spcBef>
                  <a:spcAft>
                    <a:spcPts val="0"/>
                  </a:spcAft>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aseline="0" dirty="0" err="1"/>
                  <a:t>Xét</a:t>
                </a:r>
                <a:r>
                  <a:rPr lang="en-US" baseline="0" dirty="0"/>
                  <a:t> </a:t>
                </a:r>
                <a:r>
                  <a:rPr lang="en-US" baseline="0" dirty="0" err="1"/>
                  <a:t>trường</a:t>
                </a:r>
                <a:r>
                  <a:rPr lang="en-US" baseline="0" dirty="0"/>
                  <a:t> </a:t>
                </a:r>
                <a:r>
                  <a:rPr lang="en-US" baseline="0" dirty="0" err="1"/>
                  <a:t>hợp</a:t>
                </a:r>
                <a:r>
                  <a:rPr lang="en-US" baseline="0" dirty="0"/>
                  <a:t> </a:t>
                </a:r>
                <a:r>
                  <a:rPr lang="en-US" baseline="0" dirty="0" err="1"/>
                  <a:t>khác</a:t>
                </a:r>
                <a:r>
                  <a:rPr lang="en-US" baseline="0" dirty="0"/>
                  <a:t>. Ta </a:t>
                </a:r>
                <a:r>
                  <a:rPr lang="en-US" baseline="0" dirty="0" err="1"/>
                  <a:t>có</a:t>
                </a:r>
                <a:r>
                  <a:rPr lang="en-US" baseline="0" dirty="0"/>
                  <a:t> x=0.5, </a:t>
                </a:r>
                <a:r>
                  <a:rPr lang="en-US" baseline="0" dirty="0" err="1"/>
                  <a:t>và</a:t>
                </a:r>
                <a:r>
                  <a:rPr lang="en-US" baseline="0" dirty="0"/>
                  <a:t> f(0.5)=0.76. </a:t>
                </a:r>
                <a:r>
                  <a:rPr lang="en-US" baseline="0" dirty="0" err="1"/>
                  <a:t>Đạo</a:t>
                </a:r>
                <a:r>
                  <a:rPr lang="en-US" baseline="0" dirty="0"/>
                  <a:t> </a:t>
                </a:r>
                <a:r>
                  <a:rPr lang="en-US" baseline="0" dirty="0" err="1"/>
                  <a:t>hàm</a:t>
                </a:r>
                <a:r>
                  <a:rPr lang="en-US" baseline="0" dirty="0"/>
                  <a:t> </a:t>
                </a:r>
                <a:r>
                  <a:rPr lang="en-US" baseline="0" dirty="0" err="1"/>
                  <a:t>của</a:t>
                </a:r>
                <a:r>
                  <a:rPr lang="en-US" baseline="0" dirty="0"/>
                  <a:t> f </a:t>
                </a:r>
                <a:r>
                  <a:rPr lang="en-US" baseline="0" dirty="0" err="1"/>
                  <a:t>tại</a:t>
                </a:r>
                <a:r>
                  <a:rPr lang="en-US" baseline="0" dirty="0"/>
                  <a:t> x=0.5 </a:t>
                </a:r>
                <a:r>
                  <a:rPr lang="en-US" baseline="0" dirty="0" err="1"/>
                  <a:t>là</a:t>
                </a:r>
                <a:r>
                  <a:rPr lang="en-US" baseline="0" dirty="0"/>
                  <a:t> </a:t>
                </a:r>
                <a:r>
                  <a:rPr lang="en-US" baseline="0" dirty="0" err="1"/>
                  <a:t>dương</a:t>
                </a:r>
                <a:r>
                  <a:rPr lang="en-US" baseline="0" dirty="0"/>
                  <a:t> hay </a:t>
                </a:r>
                <a:r>
                  <a:rPr lang="en-US" baseline="0" dirty="0" err="1"/>
                  <a:t>âm</a:t>
                </a:r>
                <a:r>
                  <a:rPr lang="en-US" baseline="0" dirty="0"/>
                  <a:t>? </a:t>
                </a:r>
                <a:r>
                  <a:rPr lang="en-US" baseline="0" dirty="0" err="1"/>
                  <a:t>Nhìn</a:t>
                </a:r>
                <a:r>
                  <a:rPr lang="en-US" baseline="0" dirty="0"/>
                  <a:t> </a:t>
                </a:r>
                <a:r>
                  <a:rPr lang="en-US" baseline="0" dirty="0" err="1"/>
                  <a:t>hình</a:t>
                </a:r>
                <a:r>
                  <a:rPr lang="en-US" baseline="0" dirty="0"/>
                  <a:t> ta </a:t>
                </a:r>
                <a:r>
                  <a:rPr lang="en-US" baseline="0" dirty="0" err="1"/>
                  <a:t>thấy</a:t>
                </a:r>
                <a:r>
                  <a:rPr lang="en-US" baseline="0" dirty="0"/>
                  <a:t>, </a:t>
                </a:r>
                <a:r>
                  <a:rPr lang="en-US" baseline="0" dirty="0" err="1"/>
                  <a:t>đạo</a:t>
                </a:r>
                <a:r>
                  <a:rPr lang="en-US" baseline="0" dirty="0"/>
                  <a:t> </a:t>
                </a:r>
                <a:r>
                  <a:rPr lang="en-US" baseline="0" dirty="0" err="1"/>
                  <a:t>hàm</a:t>
                </a:r>
                <a:r>
                  <a:rPr lang="en-US" baseline="0" dirty="0"/>
                  <a:t> </a:t>
                </a:r>
                <a:r>
                  <a:rPr lang="en-US" baseline="0" dirty="0" err="1"/>
                  <a:t>của</a:t>
                </a:r>
                <a:r>
                  <a:rPr lang="en-US" baseline="0" dirty="0"/>
                  <a:t> f </a:t>
                </a:r>
                <a:r>
                  <a:rPr lang="en-US" baseline="0" dirty="0" err="1"/>
                  <a:t>tại</a:t>
                </a:r>
                <a:r>
                  <a:rPr lang="en-US" baseline="0" dirty="0"/>
                  <a:t> 0.5 </a:t>
                </a:r>
                <a:r>
                  <a:rPr lang="en-US" baseline="0" dirty="0" err="1"/>
                  <a:t>là</a:t>
                </a:r>
                <a:r>
                  <a:rPr lang="en-US" baseline="0" dirty="0"/>
                  <a:t> </a:t>
                </a:r>
                <a:r>
                  <a:rPr lang="en-US" baseline="0" dirty="0" err="1"/>
                  <a:t>số</a:t>
                </a:r>
                <a:r>
                  <a:rPr lang="en-US" baseline="0" dirty="0"/>
                  <a:t> </a:t>
                </a:r>
                <a:r>
                  <a:rPr lang="en-US" baseline="0" dirty="0" err="1"/>
                  <a:t>âm</a:t>
                </a:r>
                <a:r>
                  <a:rPr lang="en-US" baseline="0" dirty="0"/>
                  <a:t>. </a:t>
                </a:r>
                <a:r>
                  <a:rPr lang="en-US" baseline="0" dirty="0" err="1"/>
                  <a:t>Nếu</a:t>
                </a:r>
                <a:r>
                  <a:rPr lang="en-US" baseline="0" dirty="0"/>
                  <a:t> ta </a:t>
                </a:r>
                <a:r>
                  <a:rPr lang="en-US" baseline="0" dirty="0" err="1"/>
                  <a:t>giảm</a:t>
                </a:r>
                <a:r>
                  <a:rPr lang="en-US" baseline="0" dirty="0"/>
                  <a:t> </a:t>
                </a:r>
                <a:r>
                  <a:rPr lang="en-US" baseline="0" dirty="0" err="1"/>
                  <a:t>giá</a:t>
                </a:r>
                <a:r>
                  <a:rPr lang="en-US" baseline="0" dirty="0"/>
                  <a:t> </a:t>
                </a:r>
                <a:r>
                  <a:rPr lang="en-US" baseline="0" dirty="0" err="1"/>
                  <a:t>trị</a:t>
                </a:r>
                <a:r>
                  <a:rPr lang="en-US" baseline="0" dirty="0"/>
                  <a:t> x, </a:t>
                </a:r>
                <a:r>
                  <a:rPr lang="en-US" baseline="0" dirty="0" err="1"/>
                  <a:t>tức</a:t>
                </a:r>
                <a:r>
                  <a:rPr lang="en-US" baseline="0" dirty="0"/>
                  <a:t> </a:t>
                </a:r>
                <a:r>
                  <a:rPr lang="en-US" baseline="0" dirty="0" err="1"/>
                  <a:t>là</a:t>
                </a:r>
                <a:r>
                  <a:rPr lang="en-US" baseline="0" dirty="0"/>
                  <a:t> </a:t>
                </a:r>
                <a:r>
                  <a:rPr lang="en-US" baseline="0" dirty="0" err="1"/>
                  <a:t>đi</a:t>
                </a:r>
                <a:r>
                  <a:rPr lang="en-US" baseline="0" dirty="0"/>
                  <a:t> </a:t>
                </a:r>
                <a:r>
                  <a:rPr lang="en-US" baseline="0" dirty="0" err="1"/>
                  <a:t>về</a:t>
                </a:r>
                <a:r>
                  <a:rPr lang="en-US" baseline="0" dirty="0"/>
                  <a:t> </a:t>
                </a:r>
                <a:r>
                  <a:rPr lang="en-US" baseline="0" dirty="0" err="1"/>
                  <a:t>phía</a:t>
                </a:r>
                <a:r>
                  <a:rPr lang="en-US" baseline="0" dirty="0"/>
                  <a:t> </a:t>
                </a:r>
                <a:r>
                  <a:rPr lang="en-US" baseline="0" dirty="0" err="1"/>
                  <a:t>tay</a:t>
                </a:r>
                <a:r>
                  <a:rPr lang="en-US" baseline="0" dirty="0"/>
                  <a:t> </a:t>
                </a:r>
                <a:r>
                  <a:rPr lang="en-US" baseline="0" dirty="0" err="1"/>
                  <a:t>trái</a:t>
                </a:r>
                <a:r>
                  <a:rPr lang="en-US" baseline="0" dirty="0"/>
                  <a:t> </a:t>
                </a:r>
                <a:r>
                  <a:rPr lang="en-US" baseline="0" dirty="0" err="1"/>
                  <a:t>của</a:t>
                </a:r>
                <a:r>
                  <a:rPr lang="en-US" baseline="0" dirty="0"/>
                  <a:t> </a:t>
                </a:r>
                <a:r>
                  <a:rPr lang="en-US" baseline="0" dirty="0" err="1"/>
                  <a:t>trục</a:t>
                </a:r>
                <a:r>
                  <a:rPr lang="en-US" baseline="0" dirty="0"/>
                  <a:t> </a:t>
                </a:r>
                <a:r>
                  <a:rPr lang="en-US" baseline="0" dirty="0" err="1"/>
                  <a:t>số</a:t>
                </a:r>
                <a:r>
                  <a:rPr lang="en-US" baseline="0" dirty="0"/>
                  <a:t> </a:t>
                </a:r>
                <a:r>
                  <a:rPr lang="en-US" baseline="0" dirty="0" err="1"/>
                  <a:t>thì</a:t>
                </a:r>
                <a:r>
                  <a:rPr lang="en-US" baseline="0" dirty="0"/>
                  <a:t> </a:t>
                </a:r>
                <a:r>
                  <a:rPr lang="en-US" baseline="0" dirty="0" err="1"/>
                  <a:t>giá</a:t>
                </a:r>
                <a:r>
                  <a:rPr lang="en-US" baseline="0" dirty="0"/>
                  <a:t> </a:t>
                </a:r>
                <a:r>
                  <a:rPr lang="en-US" baseline="0" dirty="0" err="1"/>
                  <a:t>trị</a:t>
                </a:r>
                <a:r>
                  <a:rPr lang="en-US" baseline="0" dirty="0"/>
                  <a:t> </a:t>
                </a:r>
                <a:r>
                  <a:rPr lang="en-US" baseline="0" dirty="0" err="1"/>
                  <a:t>của</a:t>
                </a:r>
                <a:r>
                  <a:rPr lang="en-US" baseline="0" dirty="0"/>
                  <a:t> </a:t>
                </a:r>
                <a:r>
                  <a:rPr lang="en-US" baseline="0" dirty="0" err="1"/>
                  <a:t>hàm</a:t>
                </a:r>
                <a:r>
                  <a:rPr lang="en-US" baseline="0" dirty="0"/>
                  <a:t> f </a:t>
                </a:r>
                <a:r>
                  <a:rPr lang="en-US" baseline="0" dirty="0" err="1"/>
                  <a:t>tăng</a:t>
                </a:r>
                <a:r>
                  <a:rPr lang="en-US" baseline="0" dirty="0"/>
                  <a:t> </a:t>
                </a:r>
                <a:r>
                  <a:rPr lang="en-US" baseline="0" dirty="0" err="1"/>
                  <a:t>lên</a:t>
                </a:r>
                <a:r>
                  <a:rPr lang="en-US" baseline="0" dirty="0"/>
                  <a:t>. Ta </a:t>
                </a:r>
                <a:r>
                  <a:rPr lang="en-US" baseline="0" dirty="0" err="1"/>
                  <a:t>muốn</a:t>
                </a:r>
                <a:r>
                  <a:rPr lang="en-US" baseline="0" dirty="0"/>
                  <a:t> </a:t>
                </a:r>
                <a:r>
                  <a:rPr lang="en-US" baseline="0" dirty="0" err="1"/>
                  <a:t>cực</a:t>
                </a:r>
                <a:r>
                  <a:rPr lang="en-US" baseline="0" dirty="0"/>
                  <a:t> </a:t>
                </a:r>
                <a:r>
                  <a:rPr lang="en-US" baseline="0" dirty="0" err="1"/>
                  <a:t>tiểu</a:t>
                </a:r>
                <a:r>
                  <a:rPr lang="en-US" baseline="0" dirty="0"/>
                  <a:t> </a:t>
                </a:r>
                <a:r>
                  <a:rPr lang="en-US" baseline="0" dirty="0" err="1"/>
                  <a:t>hóa</a:t>
                </a:r>
                <a:r>
                  <a:rPr lang="en-US" baseline="0" dirty="0"/>
                  <a:t> </a:t>
                </a:r>
                <a:r>
                  <a:rPr lang="en-US" baseline="0" dirty="0" err="1"/>
                  <a:t>hàm</a:t>
                </a:r>
                <a:r>
                  <a:rPr lang="en-US" baseline="0" dirty="0"/>
                  <a:t> f, do </a:t>
                </a:r>
                <a:r>
                  <a:rPr lang="en-US" baseline="0" dirty="0" err="1"/>
                  <a:t>đó</a:t>
                </a:r>
                <a:r>
                  <a:rPr lang="en-US" baseline="0" dirty="0"/>
                  <a:t>, ta </a:t>
                </a:r>
                <a:r>
                  <a:rPr lang="en-US" baseline="0" dirty="0" err="1"/>
                  <a:t>cần</a:t>
                </a:r>
                <a:r>
                  <a:rPr lang="en-US" baseline="0" dirty="0"/>
                  <a:t> </a:t>
                </a:r>
                <a:r>
                  <a:rPr lang="en-US" baseline="0" dirty="0" err="1"/>
                  <a:t>đi</a:t>
                </a:r>
                <a:r>
                  <a:rPr lang="en-US" baseline="0" dirty="0"/>
                  <a:t> </a:t>
                </a:r>
                <a:r>
                  <a:rPr lang="en-US" baseline="0" dirty="0" err="1"/>
                  <a:t>ngược</a:t>
                </a:r>
                <a:r>
                  <a:rPr lang="en-US" baseline="0" dirty="0"/>
                  <a:t> </a:t>
                </a:r>
                <a:r>
                  <a:rPr lang="en-US" baseline="0" dirty="0" err="1"/>
                  <a:t>chiều</a:t>
                </a:r>
                <a:r>
                  <a:rPr lang="en-US" baseline="0" dirty="0"/>
                  <a:t> </a:t>
                </a:r>
                <a:r>
                  <a:rPr lang="en-US" baseline="0" dirty="0" err="1"/>
                  <a:t>của</a:t>
                </a:r>
                <a:r>
                  <a:rPr lang="en-US" baseline="0" dirty="0"/>
                  <a:t> </a:t>
                </a:r>
                <a:r>
                  <a:rPr lang="en-US" baseline="0" dirty="0" err="1"/>
                  <a:t>đạo</a:t>
                </a:r>
                <a:r>
                  <a:rPr lang="en-US" baseline="0" dirty="0"/>
                  <a:t> </a:t>
                </a:r>
                <a:r>
                  <a:rPr lang="en-US" baseline="0" dirty="0" err="1"/>
                  <a:t>hàm</a:t>
                </a:r>
                <a:r>
                  <a:rPr lang="en-US" baseline="0" dirty="0"/>
                  <a:t>, </a:t>
                </a:r>
                <a:r>
                  <a:rPr lang="en-US" baseline="0" dirty="0" err="1"/>
                  <a:t>tức</a:t>
                </a:r>
                <a:r>
                  <a:rPr lang="en-US" baseline="0" dirty="0"/>
                  <a:t> </a:t>
                </a:r>
                <a:r>
                  <a:rPr lang="en-US" baseline="0" dirty="0" err="1"/>
                  <a:t>là</a:t>
                </a:r>
                <a:r>
                  <a:rPr lang="en-US" baseline="0" dirty="0"/>
                  <a:t> </a:t>
                </a:r>
                <a:r>
                  <a:rPr lang="en-US" baseline="0" dirty="0" err="1"/>
                  <a:t>đi</a:t>
                </a:r>
                <a:r>
                  <a:rPr lang="en-US" baseline="0" dirty="0"/>
                  <a:t> </a:t>
                </a:r>
                <a:r>
                  <a:rPr lang="en-US" baseline="0" dirty="0" err="1"/>
                  <a:t>về</a:t>
                </a:r>
                <a:r>
                  <a:rPr lang="en-US" baseline="0" dirty="0"/>
                  <a:t> </a:t>
                </a:r>
                <a:r>
                  <a:rPr lang="en-US" baseline="0" dirty="0" err="1"/>
                  <a:t>phía</a:t>
                </a:r>
                <a:r>
                  <a:rPr lang="en-US" baseline="0" dirty="0"/>
                  <a:t> </a:t>
                </a:r>
                <a:r>
                  <a:rPr lang="en-US" baseline="0" dirty="0" err="1"/>
                  <a:t>tay</a:t>
                </a:r>
                <a:r>
                  <a:rPr lang="en-US" baseline="0" dirty="0"/>
                  <a:t> </a:t>
                </a:r>
                <a:r>
                  <a:rPr lang="en-US" baseline="0" dirty="0" err="1"/>
                  <a:t>phải</a:t>
                </a:r>
                <a:r>
                  <a:rPr lang="en-US" baseline="0" dirty="0"/>
                  <a:t>. </a:t>
                </a:r>
                <a:r>
                  <a:rPr lang="en-US" dirty="0"/>
                  <a:t>Ta </a:t>
                </a:r>
                <a:r>
                  <a:rPr lang="en-US" dirty="0" err="1"/>
                  <a:t>thực</a:t>
                </a:r>
                <a:r>
                  <a:rPr lang="en-US" dirty="0"/>
                  <a:t> </a:t>
                </a:r>
                <a:r>
                  <a:rPr lang="en-US" dirty="0" err="1"/>
                  <a:t>hiện</a:t>
                </a:r>
                <a:r>
                  <a:rPr lang="en-US" dirty="0"/>
                  <a:t> </a:t>
                </a:r>
                <a:r>
                  <a:rPr lang="en-US" sz="1200" b="0" i="0">
                    <a:latin typeface="Cambria Math" panose="02040503050406030204" pitchFamily="18" charset="0"/>
                  </a:rPr>
                  <a:t>𝑥_(</a:t>
                </a:r>
                <a:r>
                  <a:rPr lang="en-US" sz="1200" i="0">
                    <a:latin typeface="Cambria Math" panose="02040503050406030204" pitchFamily="18" charset="0"/>
                  </a:rPr>
                  <a:t>𝑡</a:t>
                </a:r>
                <a:r>
                  <a:rPr lang="en-US" sz="1200" b="0" i="0">
                    <a:latin typeface="Cambria Math" panose="02040503050406030204" pitchFamily="18" charset="0"/>
                  </a:rPr>
                  <a:t>+1)=</a:t>
                </a:r>
                <a:r>
                  <a:rPr lang="en-US" sz="1200" i="0">
                    <a:latin typeface="Cambria Math" panose="02040503050406030204" pitchFamily="18" charset="0"/>
                  </a:rPr>
                  <a:t>𝑥_𝑡</a:t>
                </a:r>
                <a:r>
                  <a:rPr lang="en-US" sz="1200" b="0" i="0">
                    <a:solidFill>
                      <a:srgbClr val="FF0000"/>
                    </a:solidFill>
                    <a:latin typeface="Cambria Math" panose="02040503050406030204" pitchFamily="18" charset="0"/>
                  </a:rPr>
                  <a:t>−</a:t>
                </a:r>
                <a:r>
                  <a:rPr lang="en-US" sz="1200" i="0">
                    <a:solidFill>
                      <a:schemeClr val="accent1"/>
                    </a:solidFill>
                    <a:latin typeface="Cambria Math" panose="02040503050406030204" pitchFamily="18" charset="0"/>
                    <a:ea typeface="Cambria Math" panose="02040503050406030204" pitchFamily="18" charset="0"/>
                  </a:rPr>
                  <a:t>𝛼</a:t>
                </a:r>
                <a:r>
                  <a:rPr lang="en-US" sz="1200" i="0">
                    <a:solidFill>
                      <a:srgbClr val="FF0000"/>
                    </a:solidFill>
                    <a:latin typeface="Cambria Math" panose="02040503050406030204" pitchFamily="18" charset="0"/>
                  </a:rPr>
                  <a:t>𝑔_𝑡</a:t>
                </a:r>
                <a:r>
                  <a:rPr lang="en-US" sz="1200" dirty="0">
                    <a:solidFill>
                      <a:srgbClr val="FF0000"/>
                    </a:solidFill>
                  </a:rPr>
                  <a:t> . Do alpha &gt; 0, </a:t>
                </a:r>
                <a:r>
                  <a:rPr lang="en-US" sz="1200" dirty="0" err="1">
                    <a:solidFill>
                      <a:srgbClr val="FF0000"/>
                    </a:solidFill>
                  </a:rPr>
                  <a:t>đạo</a:t>
                </a:r>
                <a:r>
                  <a:rPr lang="en-US" sz="1200" baseline="0" dirty="0">
                    <a:solidFill>
                      <a:srgbClr val="FF0000"/>
                    </a:solidFill>
                  </a:rPr>
                  <a:t> </a:t>
                </a:r>
                <a:r>
                  <a:rPr lang="en-US" sz="1200" baseline="0" dirty="0" err="1">
                    <a:solidFill>
                      <a:srgbClr val="FF0000"/>
                    </a:solidFill>
                  </a:rPr>
                  <a:t>hàm</a:t>
                </a:r>
                <a:r>
                  <a:rPr lang="en-US" sz="1200" baseline="0" dirty="0">
                    <a:solidFill>
                      <a:srgbClr val="FF0000"/>
                    </a:solidFill>
                  </a:rPr>
                  <a:t> </a:t>
                </a:r>
                <a:r>
                  <a:rPr lang="en-US" sz="1200" baseline="0" dirty="0" err="1">
                    <a:solidFill>
                      <a:srgbClr val="FF0000"/>
                    </a:solidFill>
                  </a:rPr>
                  <a:t>âm</a:t>
                </a:r>
                <a:r>
                  <a:rPr lang="en-US" sz="1200" baseline="0" dirty="0">
                    <a:solidFill>
                      <a:srgbClr val="FF0000"/>
                    </a:solidFill>
                  </a:rPr>
                  <a:t>, </a:t>
                </a:r>
                <a:r>
                  <a:rPr lang="en-US" sz="1200" baseline="0" dirty="0" err="1">
                    <a:solidFill>
                      <a:srgbClr val="FF0000"/>
                    </a:solidFill>
                  </a:rPr>
                  <a:t>nên</a:t>
                </a:r>
                <a:r>
                  <a:rPr lang="en-US" sz="1200" baseline="0" dirty="0">
                    <a:solidFill>
                      <a:srgbClr val="FF0000"/>
                    </a:solidFill>
                  </a:rPr>
                  <a:t> </a:t>
                </a:r>
                <a:r>
                  <a:rPr lang="en-US" sz="1200" b="0" i="0">
                    <a:latin typeface="Cambria Math" panose="02040503050406030204" pitchFamily="18" charset="0"/>
                  </a:rPr>
                  <a:t>𝑥_(</a:t>
                </a:r>
                <a:r>
                  <a:rPr lang="en-US" sz="1200" i="0">
                    <a:latin typeface="Cambria Math" panose="02040503050406030204" pitchFamily="18" charset="0"/>
                  </a:rPr>
                  <a:t>𝑡</a:t>
                </a:r>
                <a:r>
                  <a:rPr lang="en-US" sz="1200" b="0" i="0">
                    <a:latin typeface="Cambria Math" panose="02040503050406030204" pitchFamily="18" charset="0"/>
                  </a:rPr>
                  <a:t>+1)</a:t>
                </a:r>
                <a:r>
                  <a:rPr lang="en-US" dirty="0"/>
                  <a:t> lớn</a:t>
                </a:r>
                <a:r>
                  <a:rPr lang="en-US" baseline="0" dirty="0"/>
                  <a:t> </a:t>
                </a:r>
                <a:r>
                  <a:rPr lang="en-US" baseline="0" dirty="0" err="1"/>
                  <a:t>hơn</a:t>
                </a:r>
                <a:r>
                  <a:rPr lang="en-US" baseline="0" dirty="0"/>
                  <a:t> </a:t>
                </a:r>
                <a:r>
                  <a:rPr lang="en-US" sz="1200" i="0">
                    <a:latin typeface="Cambria Math" panose="02040503050406030204" pitchFamily="18" charset="0"/>
                  </a:rPr>
                  <a:t>𝑥_𝑡</a:t>
                </a:r>
                <a:r>
                  <a:rPr lang="en-US" dirty="0"/>
                  <a:t>. Ta </a:t>
                </a:r>
                <a:r>
                  <a:rPr lang="en-US" dirty="0" err="1"/>
                  <a:t>thấy</a:t>
                </a:r>
                <a:r>
                  <a:rPr lang="en-US" baseline="0" dirty="0"/>
                  <a:t> </a:t>
                </a:r>
                <a:r>
                  <a:rPr lang="en-US" baseline="0" dirty="0" err="1"/>
                  <a:t>tại</a:t>
                </a:r>
                <a:r>
                  <a:rPr lang="en-US" baseline="0" dirty="0"/>
                  <a:t> x_t+1, </a:t>
                </a:r>
                <a:r>
                  <a:rPr lang="en-US" baseline="0" dirty="0" err="1"/>
                  <a:t>hàm</a:t>
                </a:r>
                <a:r>
                  <a:rPr lang="en-US" baseline="0" dirty="0"/>
                  <a:t> f </a:t>
                </a:r>
                <a:r>
                  <a:rPr lang="en-US" baseline="0" dirty="0" err="1"/>
                  <a:t>đạt</a:t>
                </a:r>
                <a:r>
                  <a:rPr lang="en-US" baseline="0" dirty="0"/>
                  <a:t> </a:t>
                </a:r>
                <a:r>
                  <a:rPr lang="en-US" baseline="0" dirty="0" err="1"/>
                  <a:t>giá</a:t>
                </a:r>
                <a:r>
                  <a:rPr lang="en-US" baseline="0" dirty="0"/>
                  <a:t> </a:t>
                </a:r>
                <a:r>
                  <a:rPr lang="en-US" baseline="0" dirty="0" err="1"/>
                  <a:t>trị</a:t>
                </a:r>
                <a:r>
                  <a:rPr lang="en-US" baseline="0" dirty="0"/>
                  <a:t> 0.53, </a:t>
                </a:r>
                <a:r>
                  <a:rPr lang="en-US" baseline="0" dirty="0" err="1"/>
                  <a:t>nhỏ</a:t>
                </a:r>
                <a:r>
                  <a:rPr lang="en-US" baseline="0" dirty="0"/>
                  <a:t> </a:t>
                </a:r>
                <a:r>
                  <a:rPr lang="en-US" baseline="0" dirty="0" err="1"/>
                  <a:t>hơn</a:t>
                </a:r>
                <a:r>
                  <a:rPr lang="en-US" baseline="0" dirty="0"/>
                  <a:t> </a:t>
                </a:r>
                <a:r>
                  <a:rPr lang="en-US" baseline="0" dirty="0" err="1"/>
                  <a:t>giá</a:t>
                </a:r>
                <a:r>
                  <a:rPr lang="en-US" baseline="0" dirty="0"/>
                  <a:t> </a:t>
                </a:r>
                <a:r>
                  <a:rPr lang="en-US" baseline="0" dirty="0" err="1"/>
                  <a:t>trị</a:t>
                </a:r>
                <a:r>
                  <a:rPr lang="en-US" baseline="0" dirty="0"/>
                  <a:t> </a:t>
                </a:r>
                <a:r>
                  <a:rPr lang="en-US" baseline="0" dirty="0" err="1"/>
                  <a:t>hàm</a:t>
                </a:r>
                <a:r>
                  <a:rPr lang="en-US" baseline="0" dirty="0"/>
                  <a:t> f </a:t>
                </a:r>
                <a:r>
                  <a:rPr lang="en-US" baseline="0" dirty="0" err="1"/>
                  <a:t>tại</a:t>
                </a:r>
                <a:r>
                  <a:rPr lang="en-US" baseline="0" dirty="0"/>
                  <a:t> </a:t>
                </a:r>
                <a:r>
                  <a:rPr lang="en-US" baseline="0" dirty="0" err="1"/>
                  <a:t>x_t</a:t>
                </a:r>
                <a:r>
                  <a:rPr lang="en-US" baseline="0" dirty="0"/>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aseline="0" dirty="0" err="1"/>
                  <a:t>Tại</a:t>
                </a:r>
                <a:r>
                  <a:rPr lang="en-US" baseline="0" dirty="0"/>
                  <a:t> </a:t>
                </a:r>
                <a:r>
                  <a:rPr lang="en-US" baseline="0" dirty="0" err="1"/>
                  <a:t>sao</a:t>
                </a:r>
                <a:r>
                  <a:rPr lang="en-US" baseline="0" dirty="0"/>
                  <a:t> ta </a:t>
                </a:r>
                <a:r>
                  <a:rPr lang="en-US" baseline="0" dirty="0" err="1"/>
                  <a:t>cần</a:t>
                </a:r>
                <a:r>
                  <a:rPr lang="en-US" baseline="0" dirty="0"/>
                  <a:t> </a:t>
                </a:r>
                <a:r>
                  <a:rPr lang="en-US" baseline="0" dirty="0" err="1"/>
                  <a:t>giá</a:t>
                </a:r>
                <a:r>
                  <a:rPr lang="en-US" baseline="0" dirty="0"/>
                  <a:t> </a:t>
                </a:r>
                <a:r>
                  <a:rPr lang="en-US" baseline="0" dirty="0" err="1"/>
                  <a:t>trị</a:t>
                </a:r>
                <a:r>
                  <a:rPr lang="en-US" baseline="0" dirty="0"/>
                  <a:t> </a:t>
                </a:r>
                <a:r>
                  <a:rPr lang="en-US" baseline="0" dirty="0" err="1"/>
                  <a:t>của</a:t>
                </a:r>
                <a:r>
                  <a:rPr lang="en-US" baseline="0" dirty="0"/>
                  <a:t> </a:t>
                </a:r>
                <a:r>
                  <a:rPr lang="en-US" baseline="0" dirty="0" err="1"/>
                  <a:t>hệ</a:t>
                </a:r>
                <a:r>
                  <a:rPr lang="en-US" baseline="0" dirty="0"/>
                  <a:t> </a:t>
                </a:r>
                <a:r>
                  <a:rPr lang="en-US" baseline="0" dirty="0" err="1"/>
                  <a:t>số</a:t>
                </a:r>
                <a:r>
                  <a:rPr lang="en-US" baseline="0" dirty="0"/>
                  <a:t> </a:t>
                </a:r>
                <a:r>
                  <a:rPr lang="en-US" baseline="0" dirty="0" err="1"/>
                  <a:t>học</a:t>
                </a:r>
                <a:r>
                  <a:rPr lang="en-US" baseline="0" dirty="0"/>
                  <a:t> alpha </a:t>
                </a:r>
                <a:r>
                  <a:rPr lang="en-US" baseline="0" dirty="0" err="1"/>
                  <a:t>đủ</a:t>
                </a:r>
                <a:r>
                  <a:rPr lang="en-US" baseline="0" dirty="0"/>
                  <a:t> </a:t>
                </a:r>
                <a:r>
                  <a:rPr lang="en-US" baseline="0" dirty="0" err="1"/>
                  <a:t>nhỏ</a:t>
                </a:r>
                <a:r>
                  <a:rPr lang="en-US" baseline="0" dirty="0"/>
                  <a:t>? </a:t>
                </a:r>
                <a:r>
                  <a:rPr lang="en-US" baseline="0" dirty="0" err="1"/>
                  <a:t>Vì</a:t>
                </a:r>
                <a:r>
                  <a:rPr lang="en-US" baseline="0" dirty="0"/>
                  <a:t> </a:t>
                </a:r>
                <a:r>
                  <a:rPr lang="en-US" baseline="0" dirty="0" err="1"/>
                  <a:t>nếu</a:t>
                </a:r>
                <a:r>
                  <a:rPr lang="en-US" baseline="0" dirty="0"/>
                  <a:t> alpha </a:t>
                </a:r>
                <a:r>
                  <a:rPr lang="en-US" baseline="0" dirty="0" err="1"/>
                  <a:t>quá</a:t>
                </a:r>
                <a:r>
                  <a:rPr lang="en-US" baseline="0" dirty="0"/>
                  <a:t> </a:t>
                </a:r>
                <a:r>
                  <a:rPr lang="en-US" baseline="0" dirty="0" err="1"/>
                  <a:t>lớn</a:t>
                </a:r>
                <a:r>
                  <a:rPr lang="en-US" baseline="0" dirty="0"/>
                  <a:t>, </a:t>
                </a:r>
                <a:r>
                  <a:rPr lang="en-US" baseline="0" dirty="0" err="1"/>
                  <a:t>kích</a:t>
                </a:r>
                <a:r>
                  <a:rPr lang="en-US" baseline="0" dirty="0"/>
                  <a:t> </a:t>
                </a:r>
                <a:r>
                  <a:rPr lang="en-US" baseline="0" dirty="0" err="1"/>
                  <a:t>thước</a:t>
                </a:r>
                <a:r>
                  <a:rPr lang="en-US" baseline="0" dirty="0"/>
                  <a:t> </a:t>
                </a:r>
                <a:r>
                  <a:rPr lang="en-US" baseline="0" dirty="0" err="1"/>
                  <a:t>của</a:t>
                </a:r>
                <a:r>
                  <a:rPr lang="en-US" baseline="0" dirty="0"/>
                  <a:t> 1 </a:t>
                </a:r>
                <a:r>
                  <a:rPr lang="en-US" baseline="0" dirty="0" err="1"/>
                  <a:t>bước</a:t>
                </a:r>
                <a:r>
                  <a:rPr lang="en-US" baseline="0" dirty="0"/>
                  <a:t> </a:t>
                </a:r>
                <a:r>
                  <a:rPr lang="en-US" baseline="0" dirty="0" err="1"/>
                  <a:t>cập</a:t>
                </a:r>
                <a:r>
                  <a:rPr lang="en-US" baseline="0" dirty="0"/>
                  <a:t> </a:t>
                </a:r>
                <a:r>
                  <a:rPr lang="en-US" baseline="0" dirty="0" err="1"/>
                  <a:t>nhật</a:t>
                </a:r>
                <a:r>
                  <a:rPr lang="en-US" baseline="0" dirty="0"/>
                  <a:t> </a:t>
                </a:r>
                <a:r>
                  <a:rPr lang="en-US" baseline="0" dirty="0" err="1"/>
                  <a:t>có</a:t>
                </a:r>
                <a:r>
                  <a:rPr lang="en-US" baseline="0" dirty="0"/>
                  <a:t> </a:t>
                </a:r>
                <a:r>
                  <a:rPr lang="en-US" baseline="0" dirty="0" err="1"/>
                  <a:t>thể</a:t>
                </a:r>
                <a:r>
                  <a:rPr lang="en-US" baseline="0" dirty="0"/>
                  <a:t> </a:t>
                </a:r>
                <a:r>
                  <a:rPr lang="en-US" baseline="0" dirty="0" err="1"/>
                  <a:t>rất</a:t>
                </a:r>
                <a:r>
                  <a:rPr lang="en-US" baseline="0" dirty="0"/>
                  <a:t> </a:t>
                </a:r>
                <a:r>
                  <a:rPr lang="en-US" baseline="0" dirty="0" err="1"/>
                  <a:t>lớn</a:t>
                </a:r>
                <a:r>
                  <a:rPr lang="en-US" baseline="0" dirty="0"/>
                  <a:t>, </a:t>
                </a:r>
                <a:r>
                  <a:rPr lang="en-US" baseline="0" dirty="0" err="1"/>
                  <a:t>và</a:t>
                </a:r>
                <a:r>
                  <a:rPr lang="en-US" baseline="0" dirty="0"/>
                  <a:t> </a:t>
                </a:r>
                <a:r>
                  <a:rPr lang="en-US" baseline="0" dirty="0" err="1"/>
                  <a:t>giá</a:t>
                </a:r>
                <a:r>
                  <a:rPr lang="en-US" baseline="0" dirty="0"/>
                  <a:t> </a:t>
                </a:r>
                <a:r>
                  <a:rPr lang="en-US" baseline="0" dirty="0" err="1"/>
                  <a:t>trị</a:t>
                </a:r>
                <a:r>
                  <a:rPr lang="en-US" baseline="0" dirty="0"/>
                  <a:t> </a:t>
                </a:r>
                <a:r>
                  <a:rPr lang="en-US" baseline="0" dirty="0" err="1"/>
                  <a:t>của</a:t>
                </a:r>
                <a:r>
                  <a:rPr lang="en-US" baseline="0" dirty="0"/>
                  <a:t> </a:t>
                </a:r>
                <a:r>
                  <a:rPr lang="en-US" baseline="0" dirty="0" err="1"/>
                  <a:t>hàm</a:t>
                </a:r>
                <a:r>
                  <a:rPr lang="en-US" baseline="0" dirty="0"/>
                  <a:t> </a:t>
                </a:r>
                <a:r>
                  <a:rPr lang="en-US" baseline="0" dirty="0" err="1"/>
                  <a:t>số</a:t>
                </a:r>
                <a:r>
                  <a:rPr lang="en-US" baseline="0" dirty="0"/>
                  <a:t> f </a:t>
                </a:r>
                <a:r>
                  <a:rPr lang="en-US" baseline="0" dirty="0" err="1"/>
                  <a:t>tại</a:t>
                </a:r>
                <a:r>
                  <a:rPr lang="en-US" baseline="0" dirty="0"/>
                  <a:t> x_t+1 </a:t>
                </a:r>
                <a:r>
                  <a:rPr lang="en-US" baseline="0" dirty="0" err="1"/>
                  <a:t>có</a:t>
                </a:r>
                <a:r>
                  <a:rPr lang="en-US" baseline="0" dirty="0"/>
                  <a:t> </a:t>
                </a:r>
                <a:r>
                  <a:rPr lang="en-US" baseline="0" dirty="0" err="1"/>
                  <a:t>thể</a:t>
                </a:r>
                <a:r>
                  <a:rPr lang="en-US" baseline="0" dirty="0"/>
                  <a:t> </a:t>
                </a:r>
                <a:r>
                  <a:rPr lang="en-US" baseline="0" dirty="0" err="1"/>
                  <a:t>lớn</a:t>
                </a:r>
                <a:r>
                  <a:rPr lang="en-US" baseline="0" dirty="0"/>
                  <a:t> </a:t>
                </a:r>
                <a:r>
                  <a:rPr lang="en-US" baseline="0" dirty="0" err="1"/>
                  <a:t>hơn</a:t>
                </a:r>
                <a:r>
                  <a:rPr lang="en-US" baseline="0" dirty="0"/>
                  <a:t> </a:t>
                </a:r>
                <a:r>
                  <a:rPr lang="en-US" baseline="0" dirty="0" err="1"/>
                  <a:t>tại</a:t>
                </a:r>
                <a:r>
                  <a:rPr lang="en-US" baseline="0" dirty="0"/>
                  <a:t> </a:t>
                </a:r>
                <a:r>
                  <a:rPr lang="en-US" baseline="0" dirty="0" err="1"/>
                  <a:t>x_t</a:t>
                </a:r>
                <a:r>
                  <a:rPr lang="en-US" baseline="0" dirty="0"/>
                  <a:t>. </a:t>
                </a:r>
                <a:r>
                  <a:rPr lang="en-US" baseline="0" dirty="0" err="1"/>
                  <a:t>Ví</a:t>
                </a:r>
                <a:r>
                  <a:rPr lang="en-US" baseline="0" dirty="0"/>
                  <a:t> </a:t>
                </a:r>
                <a:r>
                  <a:rPr lang="en-US" baseline="0" dirty="0" err="1"/>
                  <a:t>dụ</a:t>
                </a:r>
                <a:r>
                  <a:rPr lang="en-US" baseline="0" dirty="0"/>
                  <a:t> ta </a:t>
                </a:r>
                <a:r>
                  <a:rPr lang="en-US" baseline="0" dirty="0" err="1"/>
                  <a:t>đang</a:t>
                </a:r>
                <a:r>
                  <a:rPr lang="en-US" baseline="0" dirty="0"/>
                  <a:t> ở x=0.75, </a:t>
                </a:r>
                <a:r>
                  <a:rPr lang="en-US" baseline="0" dirty="0" err="1"/>
                  <a:t>với</a:t>
                </a:r>
                <a:r>
                  <a:rPr lang="en-US" baseline="0" dirty="0"/>
                  <a:t> f(*x)=0.53, </a:t>
                </a:r>
                <a:r>
                  <a:rPr lang="en-US" baseline="0" dirty="0" err="1"/>
                  <a:t>nếu</a:t>
                </a:r>
                <a:r>
                  <a:rPr lang="en-US" baseline="0" dirty="0"/>
                  <a:t> </a:t>
                </a:r>
                <a:r>
                  <a:rPr lang="en-US" baseline="0" dirty="0" err="1"/>
                  <a:t>bước</a:t>
                </a:r>
                <a:r>
                  <a:rPr lang="en-US" baseline="0" dirty="0"/>
                  <a:t> </a:t>
                </a:r>
                <a:r>
                  <a:rPr lang="en-US" baseline="0" dirty="0" err="1"/>
                  <a:t>cập</a:t>
                </a:r>
                <a:r>
                  <a:rPr lang="en-US" baseline="0" dirty="0"/>
                  <a:t> </a:t>
                </a:r>
                <a:r>
                  <a:rPr lang="en-US" baseline="0" dirty="0" err="1"/>
                  <a:t>nhật</a:t>
                </a:r>
                <a:r>
                  <a:rPr lang="en-US" baseline="0" dirty="0"/>
                  <a:t> </a:t>
                </a:r>
                <a:r>
                  <a:rPr lang="en-US" baseline="0" dirty="0" err="1"/>
                  <a:t>quá</a:t>
                </a:r>
                <a:r>
                  <a:rPr lang="en-US" baseline="0" dirty="0"/>
                  <a:t> </a:t>
                </a:r>
                <a:r>
                  <a:rPr lang="en-US" baseline="0" dirty="0" err="1"/>
                  <a:t>lớn</a:t>
                </a:r>
                <a:r>
                  <a:rPr lang="en-US" baseline="0" dirty="0"/>
                  <a:t>, </a:t>
                </a:r>
                <a:r>
                  <a:rPr lang="en-US" baseline="0" dirty="0" err="1"/>
                  <a:t>và</a:t>
                </a:r>
                <a:r>
                  <a:rPr lang="en-US" baseline="0" dirty="0"/>
                  <a:t> ta sang x </a:t>
                </a:r>
                <a:r>
                  <a:rPr lang="en-US" baseline="0" dirty="0" err="1"/>
                  <a:t>mới</a:t>
                </a:r>
                <a:r>
                  <a:rPr lang="en-US" baseline="0" dirty="0"/>
                  <a:t> =3.5 </a:t>
                </a:r>
                <a:r>
                  <a:rPr lang="en-US" baseline="0" dirty="0" err="1"/>
                  <a:t>thì</a:t>
                </a:r>
                <a:r>
                  <a:rPr lang="en-US" baseline="0" dirty="0"/>
                  <a:t> </a:t>
                </a:r>
                <a:r>
                  <a:rPr lang="en-US" baseline="0" dirty="0" err="1"/>
                  <a:t>tại</a:t>
                </a:r>
                <a:r>
                  <a:rPr lang="en-US" baseline="0" dirty="0"/>
                  <a:t> </a:t>
                </a:r>
                <a:r>
                  <a:rPr lang="en-US" baseline="0" dirty="0" err="1"/>
                  <a:t>đó</a:t>
                </a:r>
                <a:r>
                  <a:rPr lang="en-US" baseline="0" dirty="0"/>
                  <a:t> </a:t>
                </a:r>
                <a:r>
                  <a:rPr lang="en-US" baseline="0" dirty="0" err="1"/>
                  <a:t>giá</a:t>
                </a:r>
                <a:r>
                  <a:rPr lang="en-US" baseline="0" dirty="0"/>
                  <a:t> </a:t>
                </a:r>
                <a:r>
                  <a:rPr lang="en-US" baseline="0" dirty="0" err="1"/>
                  <a:t>trị</a:t>
                </a:r>
                <a:r>
                  <a:rPr lang="en-US" baseline="0" dirty="0"/>
                  <a:t> </a:t>
                </a:r>
                <a:r>
                  <a:rPr lang="en-US" baseline="0" dirty="0" err="1"/>
                  <a:t>hàm</a:t>
                </a:r>
                <a:r>
                  <a:rPr lang="en-US" baseline="0" dirty="0"/>
                  <a:t> f </a:t>
                </a:r>
                <a:r>
                  <a:rPr lang="en-US" baseline="0" dirty="0" err="1"/>
                  <a:t>tại</a:t>
                </a:r>
                <a:r>
                  <a:rPr lang="en-US" baseline="0" dirty="0"/>
                  <a:t> 3.5 </a:t>
                </a:r>
                <a:r>
                  <a:rPr lang="en-US" baseline="0" dirty="0" err="1"/>
                  <a:t>là</a:t>
                </a:r>
                <a:r>
                  <a:rPr lang="en-US" baseline="0" dirty="0"/>
                  <a:t> 1.03 , </a:t>
                </a:r>
                <a:r>
                  <a:rPr lang="en-US" baseline="0" dirty="0" err="1"/>
                  <a:t>lớn</a:t>
                </a:r>
                <a:r>
                  <a:rPr lang="en-US" baseline="0" dirty="0"/>
                  <a:t> </a:t>
                </a:r>
                <a:r>
                  <a:rPr lang="en-US" baseline="0" dirty="0" err="1"/>
                  <a:t>hơn</a:t>
                </a:r>
                <a:r>
                  <a:rPr lang="en-US" baseline="0" dirty="0"/>
                  <a:t> </a:t>
                </a:r>
                <a:r>
                  <a:rPr lang="en-US" baseline="0" dirty="0" err="1"/>
                  <a:t>giá</a:t>
                </a:r>
                <a:r>
                  <a:rPr lang="en-US" baseline="0" dirty="0"/>
                  <a:t> </a:t>
                </a:r>
                <a:r>
                  <a:rPr lang="en-US" baseline="0" dirty="0" err="1"/>
                  <a:t>trị</a:t>
                </a:r>
                <a:r>
                  <a:rPr lang="en-US" baseline="0" dirty="0"/>
                  <a:t> </a:t>
                </a:r>
                <a:r>
                  <a:rPr lang="en-US" baseline="0" dirty="0" err="1"/>
                  <a:t>hiện</a:t>
                </a:r>
                <a:r>
                  <a:rPr lang="en-US" baseline="0" dirty="0"/>
                  <a:t> </a:t>
                </a:r>
                <a:r>
                  <a:rPr lang="en-US" baseline="0" dirty="0" err="1"/>
                  <a:t>tại</a:t>
                </a:r>
                <a:r>
                  <a:rPr lang="en-US" baseline="0" dirty="0"/>
                  <a:t>. Do </a:t>
                </a:r>
                <a:r>
                  <a:rPr lang="en-US" baseline="0" dirty="0" err="1"/>
                  <a:t>đó</a:t>
                </a:r>
                <a:r>
                  <a:rPr lang="en-US" baseline="0" dirty="0"/>
                  <a:t>, </a:t>
                </a:r>
                <a:r>
                  <a:rPr lang="en-US" baseline="0" dirty="0" err="1"/>
                  <a:t>trong</a:t>
                </a:r>
                <a:r>
                  <a:rPr lang="en-US" baseline="0" dirty="0"/>
                  <a:t> </a:t>
                </a:r>
                <a:r>
                  <a:rPr lang="en-US" baseline="0" dirty="0" err="1"/>
                  <a:t>thuật</a:t>
                </a:r>
                <a:r>
                  <a:rPr lang="en-US" baseline="0" dirty="0"/>
                  <a:t> </a:t>
                </a:r>
                <a:r>
                  <a:rPr lang="en-US" baseline="0" dirty="0" err="1"/>
                  <a:t>toán</a:t>
                </a:r>
                <a:r>
                  <a:rPr lang="en-US" baseline="0" dirty="0"/>
                  <a:t> Gradient Descent, ta </a:t>
                </a:r>
                <a:r>
                  <a:rPr lang="en-US" baseline="0" dirty="0" err="1"/>
                  <a:t>thường</a:t>
                </a:r>
                <a:r>
                  <a:rPr lang="en-US" baseline="0" dirty="0"/>
                  <a:t> </a:t>
                </a:r>
                <a:r>
                  <a:rPr lang="en-US" baseline="0" dirty="0" err="1"/>
                  <a:t>muốn</a:t>
                </a:r>
                <a:r>
                  <a:rPr lang="en-US" baseline="0" dirty="0"/>
                  <a:t> </a:t>
                </a:r>
                <a:r>
                  <a:rPr lang="en-US" baseline="0" dirty="0" err="1"/>
                  <a:t>thực</a:t>
                </a:r>
                <a:r>
                  <a:rPr lang="en-US" baseline="0" dirty="0"/>
                  <a:t> </a:t>
                </a:r>
                <a:r>
                  <a:rPr lang="en-US" baseline="0" dirty="0" err="1"/>
                  <a:t>hiện</a:t>
                </a:r>
                <a:r>
                  <a:rPr lang="en-US" baseline="0" dirty="0"/>
                  <a:t> </a:t>
                </a:r>
                <a:r>
                  <a:rPr lang="en-US" baseline="0" dirty="0" err="1"/>
                  <a:t>các</a:t>
                </a:r>
                <a:r>
                  <a:rPr lang="en-US" baseline="0" dirty="0"/>
                  <a:t> </a:t>
                </a:r>
                <a:r>
                  <a:rPr lang="en-US" baseline="0" dirty="0" err="1"/>
                  <a:t>bước</a:t>
                </a:r>
                <a:r>
                  <a:rPr lang="en-US" baseline="0" dirty="0"/>
                  <a:t> </a:t>
                </a:r>
                <a:r>
                  <a:rPr lang="en-US" baseline="0" dirty="0" err="1"/>
                  <a:t>cập</a:t>
                </a:r>
                <a:r>
                  <a:rPr lang="en-US" baseline="0" dirty="0"/>
                  <a:t> </a:t>
                </a:r>
                <a:r>
                  <a:rPr lang="en-US" baseline="0" dirty="0" err="1"/>
                  <a:t>nhật</a:t>
                </a:r>
                <a:r>
                  <a:rPr lang="en-US" baseline="0" dirty="0"/>
                  <a:t> </a:t>
                </a:r>
                <a:r>
                  <a:rPr lang="en-US" baseline="0" dirty="0" err="1"/>
                  <a:t>nhỏ</a:t>
                </a:r>
                <a:r>
                  <a:rPr lang="en-US" baseline="0" dirty="0"/>
                  <a:t> </a:t>
                </a:r>
                <a:r>
                  <a:rPr lang="en-US" baseline="0" dirty="0" err="1"/>
                  <a:t>để</a:t>
                </a:r>
                <a:r>
                  <a:rPr lang="en-US" baseline="0" dirty="0"/>
                  <a:t> </a:t>
                </a:r>
                <a:r>
                  <a:rPr lang="en-US" baseline="0" dirty="0" err="1"/>
                  <a:t>giá</a:t>
                </a:r>
                <a:r>
                  <a:rPr lang="en-US" baseline="0" dirty="0"/>
                  <a:t> </a:t>
                </a:r>
                <a:r>
                  <a:rPr lang="en-US" baseline="0" dirty="0" err="1"/>
                  <a:t>trị</a:t>
                </a:r>
                <a:r>
                  <a:rPr lang="en-US" baseline="0" dirty="0"/>
                  <a:t> </a:t>
                </a:r>
                <a:r>
                  <a:rPr lang="en-US" baseline="0" dirty="0" err="1"/>
                  <a:t>hàm</a:t>
                </a:r>
                <a:r>
                  <a:rPr lang="en-US" baseline="0" dirty="0"/>
                  <a:t> f </a:t>
                </a:r>
                <a:r>
                  <a:rPr lang="en-US" baseline="0" dirty="0" err="1"/>
                  <a:t>tại</a:t>
                </a:r>
                <a:r>
                  <a:rPr lang="en-US" baseline="0" dirty="0"/>
                  <a:t> x_t+1 </a:t>
                </a:r>
                <a:r>
                  <a:rPr lang="en-US" baseline="0" dirty="0" err="1"/>
                  <a:t>có</a:t>
                </a:r>
                <a:r>
                  <a:rPr lang="en-US" baseline="0" dirty="0"/>
                  <a:t> </a:t>
                </a:r>
                <a:r>
                  <a:rPr lang="en-US" baseline="0" dirty="0" err="1"/>
                  <a:t>khả</a:t>
                </a:r>
                <a:r>
                  <a:rPr lang="en-US" baseline="0" dirty="0"/>
                  <a:t> </a:t>
                </a:r>
                <a:r>
                  <a:rPr lang="en-US" baseline="0" dirty="0" err="1"/>
                  <a:t>năng</a:t>
                </a:r>
                <a:r>
                  <a:rPr lang="en-US" baseline="0" dirty="0"/>
                  <a:t> </a:t>
                </a:r>
                <a:r>
                  <a:rPr lang="en-US" baseline="0" dirty="0" err="1"/>
                  <a:t>nhỏ</a:t>
                </a:r>
                <a:r>
                  <a:rPr lang="en-US" baseline="0" dirty="0"/>
                  <a:t> </a:t>
                </a:r>
                <a:r>
                  <a:rPr lang="en-US" baseline="0" dirty="0" err="1"/>
                  <a:t>hơn</a:t>
                </a:r>
                <a:r>
                  <a:rPr lang="en-US" baseline="0" dirty="0"/>
                  <a:t> </a:t>
                </a:r>
                <a:r>
                  <a:rPr lang="en-US" baseline="0" dirty="0" err="1"/>
                  <a:t>giá</a:t>
                </a:r>
                <a:r>
                  <a:rPr lang="en-US" baseline="0" dirty="0"/>
                  <a:t> </a:t>
                </a:r>
                <a:r>
                  <a:rPr lang="en-US" baseline="0" dirty="0" err="1"/>
                  <a:t>trị</a:t>
                </a:r>
                <a:r>
                  <a:rPr lang="en-US" baseline="0" dirty="0"/>
                  <a:t> </a:t>
                </a:r>
                <a:r>
                  <a:rPr lang="en-US" baseline="0" dirty="0" err="1"/>
                  <a:t>hàm</a:t>
                </a:r>
                <a:r>
                  <a:rPr lang="en-US" baseline="0" dirty="0"/>
                  <a:t> f </a:t>
                </a:r>
                <a:r>
                  <a:rPr lang="en-US" baseline="0" dirty="0" err="1"/>
                  <a:t>tại</a:t>
                </a:r>
                <a:r>
                  <a:rPr lang="en-US" baseline="0" dirty="0"/>
                  <a:t> </a:t>
                </a:r>
                <a:r>
                  <a:rPr lang="en-US" baseline="0" dirty="0" err="1"/>
                  <a:t>x_t</a:t>
                </a:r>
                <a:r>
                  <a:rPr lang="en-US" baseline="0" dirty="0"/>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aseline="0" dirty="0" err="1"/>
                  <a:t>Thuật</a:t>
                </a:r>
                <a:r>
                  <a:rPr lang="en-US" baseline="0" dirty="0"/>
                  <a:t> </a:t>
                </a:r>
                <a:r>
                  <a:rPr lang="en-US" baseline="0" dirty="0" err="1"/>
                  <a:t>toán</a:t>
                </a:r>
                <a:r>
                  <a:rPr lang="en-US" baseline="0" dirty="0"/>
                  <a:t> </a:t>
                </a:r>
                <a:r>
                  <a:rPr lang="en-US" baseline="0" dirty="0" err="1"/>
                  <a:t>lặp</a:t>
                </a:r>
                <a:r>
                  <a:rPr lang="en-US" baseline="0" dirty="0"/>
                  <a:t> </a:t>
                </a:r>
                <a:r>
                  <a:rPr lang="en-US" baseline="0" dirty="0" err="1"/>
                  <a:t>đi</a:t>
                </a:r>
                <a:r>
                  <a:rPr lang="en-US" baseline="0" dirty="0"/>
                  <a:t> </a:t>
                </a:r>
                <a:r>
                  <a:rPr lang="en-US" baseline="0" dirty="0" err="1"/>
                  <a:t>lặp</a:t>
                </a:r>
                <a:r>
                  <a:rPr lang="en-US" baseline="0" dirty="0"/>
                  <a:t> </a:t>
                </a:r>
                <a:r>
                  <a:rPr lang="en-US" baseline="0" dirty="0" err="1"/>
                  <a:t>lại</a:t>
                </a:r>
                <a:r>
                  <a:rPr lang="en-US" baseline="0" dirty="0"/>
                  <a:t> </a:t>
                </a:r>
                <a:r>
                  <a:rPr lang="en-US" baseline="0" dirty="0" err="1"/>
                  <a:t>các</a:t>
                </a:r>
                <a:r>
                  <a:rPr lang="en-US" baseline="0" dirty="0"/>
                  <a:t> </a:t>
                </a:r>
                <a:r>
                  <a:rPr lang="en-US" baseline="0" dirty="0" err="1"/>
                  <a:t>bước</a:t>
                </a:r>
                <a:r>
                  <a:rPr lang="en-US" baseline="0" dirty="0"/>
                  <a:t> </a:t>
                </a:r>
                <a:r>
                  <a:rPr lang="en-US" baseline="0" dirty="0" err="1"/>
                  <a:t>tính</a:t>
                </a:r>
                <a:r>
                  <a:rPr lang="en-US" baseline="0" dirty="0"/>
                  <a:t> </a:t>
                </a:r>
                <a:r>
                  <a:rPr lang="en-US" baseline="0" dirty="0" err="1"/>
                  <a:t>đạo</a:t>
                </a:r>
                <a:r>
                  <a:rPr lang="en-US" baseline="0" dirty="0"/>
                  <a:t> </a:t>
                </a:r>
                <a:r>
                  <a:rPr lang="en-US" baseline="0" dirty="0" err="1"/>
                  <a:t>hàm</a:t>
                </a:r>
                <a:r>
                  <a:rPr lang="en-US" baseline="0" dirty="0"/>
                  <a:t>, </a:t>
                </a:r>
                <a:r>
                  <a:rPr lang="en-US" baseline="0" dirty="0" err="1"/>
                  <a:t>cập</a:t>
                </a:r>
                <a:r>
                  <a:rPr lang="en-US" baseline="0" dirty="0"/>
                  <a:t> </a:t>
                </a:r>
                <a:r>
                  <a:rPr lang="en-US" baseline="0" dirty="0" err="1"/>
                  <a:t>nhật</a:t>
                </a:r>
                <a:r>
                  <a:rPr lang="en-US" baseline="0" dirty="0"/>
                  <a:t> </a:t>
                </a:r>
                <a:r>
                  <a:rPr lang="en-US" baseline="0" dirty="0" err="1"/>
                  <a:t>giá</a:t>
                </a:r>
                <a:r>
                  <a:rPr lang="en-US" baseline="0" dirty="0"/>
                  <a:t> </a:t>
                </a:r>
                <a:r>
                  <a:rPr lang="en-US" baseline="0" dirty="0" err="1"/>
                  <a:t>trị</a:t>
                </a:r>
                <a:r>
                  <a:rPr lang="en-US" baseline="0" dirty="0"/>
                  <a:t>, </a:t>
                </a:r>
                <a:r>
                  <a:rPr lang="en-US" baseline="0" dirty="0" err="1"/>
                  <a:t>tính</a:t>
                </a:r>
                <a:r>
                  <a:rPr lang="en-US" baseline="0" dirty="0"/>
                  <a:t> </a:t>
                </a:r>
                <a:r>
                  <a:rPr lang="en-US" baseline="0" dirty="0" err="1"/>
                  <a:t>đạo</a:t>
                </a:r>
                <a:r>
                  <a:rPr lang="en-US" baseline="0" dirty="0"/>
                  <a:t> </a:t>
                </a:r>
                <a:r>
                  <a:rPr lang="en-US" baseline="0" dirty="0" err="1"/>
                  <a:t>hàm</a:t>
                </a:r>
                <a:r>
                  <a:rPr lang="en-US" baseline="0" dirty="0"/>
                  <a:t> </a:t>
                </a:r>
                <a:r>
                  <a:rPr lang="en-US" baseline="0" dirty="0" err="1"/>
                  <a:t>tại</a:t>
                </a:r>
                <a:r>
                  <a:rPr lang="en-US" baseline="0" dirty="0"/>
                  <a:t> </a:t>
                </a:r>
                <a:r>
                  <a:rPr lang="en-US" baseline="0" dirty="0" err="1"/>
                  <a:t>vị</a:t>
                </a:r>
                <a:r>
                  <a:rPr lang="en-US" baseline="0" dirty="0"/>
                  <a:t> </a:t>
                </a:r>
                <a:r>
                  <a:rPr lang="en-US" baseline="0" dirty="0" err="1"/>
                  <a:t>trí</a:t>
                </a:r>
                <a:r>
                  <a:rPr lang="en-US" baseline="0" dirty="0"/>
                  <a:t> </a:t>
                </a:r>
                <a:r>
                  <a:rPr lang="en-US" baseline="0" dirty="0" err="1"/>
                  <a:t>mới</a:t>
                </a:r>
                <a:r>
                  <a:rPr lang="en-US" baseline="0" dirty="0"/>
                  <a:t>, </a:t>
                </a:r>
                <a:r>
                  <a:rPr lang="en-US" baseline="0" dirty="0" err="1"/>
                  <a:t>lại</a:t>
                </a:r>
                <a:r>
                  <a:rPr lang="en-US" baseline="0" dirty="0"/>
                  <a:t> </a:t>
                </a:r>
                <a:r>
                  <a:rPr lang="en-US" baseline="0" dirty="0" err="1"/>
                  <a:t>cập</a:t>
                </a:r>
                <a:r>
                  <a:rPr lang="en-US" baseline="0" dirty="0"/>
                  <a:t> </a:t>
                </a:r>
                <a:r>
                  <a:rPr lang="en-US" baseline="0" dirty="0" err="1"/>
                  <a:t>nhật</a:t>
                </a:r>
                <a:r>
                  <a:rPr lang="en-US" baseline="0" dirty="0"/>
                  <a:t> </a:t>
                </a:r>
                <a:r>
                  <a:rPr lang="en-US" baseline="0" dirty="0" err="1"/>
                  <a:t>giá</a:t>
                </a:r>
                <a:r>
                  <a:rPr lang="en-US" baseline="0" dirty="0"/>
                  <a:t> </a:t>
                </a:r>
                <a:r>
                  <a:rPr lang="en-US" baseline="0" dirty="0" err="1"/>
                  <a:t>trị</a:t>
                </a:r>
                <a:r>
                  <a:rPr lang="en-US" baseline="0" dirty="0"/>
                  <a:t>,… </a:t>
                </a:r>
                <a:r>
                  <a:rPr lang="en-US" baseline="0" dirty="0" err="1"/>
                  <a:t>cho</a:t>
                </a:r>
                <a:r>
                  <a:rPr lang="en-US" baseline="0" dirty="0"/>
                  <a:t> </a:t>
                </a:r>
                <a:r>
                  <a:rPr lang="en-US" baseline="0" dirty="0" err="1"/>
                  <a:t>tới</a:t>
                </a:r>
                <a:r>
                  <a:rPr lang="en-US" baseline="0" dirty="0"/>
                  <a:t> </a:t>
                </a:r>
                <a:r>
                  <a:rPr lang="en-US" baseline="0" dirty="0" err="1"/>
                  <a:t>khi</a:t>
                </a:r>
                <a:r>
                  <a:rPr lang="en-US" baseline="0" dirty="0"/>
                  <a:t> </a:t>
                </a:r>
                <a:r>
                  <a:rPr lang="en-US" baseline="0" dirty="0" err="1"/>
                  <a:t>một</a:t>
                </a:r>
                <a:r>
                  <a:rPr lang="en-US" baseline="0" dirty="0"/>
                  <a:t> </a:t>
                </a:r>
                <a:r>
                  <a:rPr lang="en-US" baseline="0" dirty="0" err="1"/>
                  <a:t>điều</a:t>
                </a:r>
                <a:r>
                  <a:rPr lang="en-US" baseline="0" dirty="0"/>
                  <a:t> </a:t>
                </a:r>
                <a:r>
                  <a:rPr lang="en-US" baseline="0" dirty="0" err="1"/>
                  <a:t>kiện</a:t>
                </a:r>
                <a:r>
                  <a:rPr lang="en-US" baseline="0" dirty="0"/>
                  <a:t> </a:t>
                </a:r>
                <a:r>
                  <a:rPr lang="en-US" baseline="0" dirty="0" err="1"/>
                  <a:t>dừng</a:t>
                </a:r>
                <a:r>
                  <a:rPr lang="en-US" baseline="0" dirty="0"/>
                  <a:t> </a:t>
                </a:r>
                <a:r>
                  <a:rPr lang="en-US" baseline="0" dirty="0" err="1"/>
                  <a:t>nào</a:t>
                </a:r>
                <a:r>
                  <a:rPr lang="en-US" baseline="0" dirty="0"/>
                  <a:t> </a:t>
                </a:r>
                <a:r>
                  <a:rPr lang="en-US" baseline="0" dirty="0" err="1"/>
                  <a:t>đó</a:t>
                </a:r>
                <a:r>
                  <a:rPr lang="en-US" baseline="0" dirty="0"/>
                  <a:t> </a:t>
                </a:r>
                <a:r>
                  <a:rPr lang="en-US" baseline="0" dirty="0" err="1"/>
                  <a:t>được</a:t>
                </a:r>
                <a:r>
                  <a:rPr lang="en-US" baseline="0" dirty="0"/>
                  <a:t> </a:t>
                </a:r>
                <a:r>
                  <a:rPr lang="en-US" baseline="0" dirty="0" err="1"/>
                  <a:t>thỏa</a:t>
                </a:r>
                <a:r>
                  <a:rPr lang="en-US" baseline="0" dirty="0"/>
                  <a:t> </a:t>
                </a:r>
                <a:r>
                  <a:rPr lang="en-US" baseline="0" dirty="0" err="1"/>
                  <a:t>mãn</a:t>
                </a:r>
                <a:r>
                  <a:rPr lang="en-US" baseline="0" dirty="0"/>
                  <a:t>. </a:t>
                </a:r>
                <a:r>
                  <a:rPr lang="en-US" baseline="0" dirty="0" err="1"/>
                  <a:t>Ví</a:t>
                </a:r>
                <a:r>
                  <a:rPr lang="en-US" baseline="0" dirty="0"/>
                  <a:t> </a:t>
                </a:r>
                <a:r>
                  <a:rPr lang="en-US" baseline="0" dirty="0" err="1"/>
                  <a:t>dụ</a:t>
                </a:r>
                <a:r>
                  <a:rPr lang="en-US" baseline="0" dirty="0"/>
                  <a:t> ta </a:t>
                </a:r>
                <a:r>
                  <a:rPr lang="en-US" baseline="0" dirty="0" err="1"/>
                  <a:t>quy</a:t>
                </a:r>
                <a:r>
                  <a:rPr lang="en-US" baseline="0" dirty="0"/>
                  <a:t> </a:t>
                </a:r>
                <a:r>
                  <a:rPr lang="en-US" baseline="0" dirty="0" err="1"/>
                  <a:t>định</a:t>
                </a:r>
                <a:r>
                  <a:rPr lang="en-US" baseline="0" dirty="0"/>
                  <a:t> </a:t>
                </a:r>
                <a:r>
                  <a:rPr lang="en-US" baseline="0" dirty="0" err="1"/>
                  <a:t>thuật</a:t>
                </a:r>
                <a:r>
                  <a:rPr lang="en-US" baseline="0" dirty="0"/>
                  <a:t> </a:t>
                </a:r>
                <a:r>
                  <a:rPr lang="en-US" baseline="0" dirty="0" err="1"/>
                  <a:t>toán</a:t>
                </a:r>
                <a:r>
                  <a:rPr lang="en-US" baseline="0" dirty="0"/>
                  <a:t> </a:t>
                </a:r>
                <a:r>
                  <a:rPr lang="en-US" baseline="0" dirty="0" err="1"/>
                  <a:t>chạy</a:t>
                </a:r>
                <a:r>
                  <a:rPr lang="en-US" baseline="0" dirty="0"/>
                  <a:t> </a:t>
                </a:r>
                <a:r>
                  <a:rPr lang="en-US" baseline="0" dirty="0" err="1"/>
                  <a:t>tối</a:t>
                </a:r>
                <a:r>
                  <a:rPr lang="en-US" baseline="0" dirty="0"/>
                  <a:t> </a:t>
                </a:r>
                <a:r>
                  <a:rPr lang="en-US" baseline="0" dirty="0" err="1"/>
                  <a:t>đa</a:t>
                </a:r>
                <a:r>
                  <a:rPr lang="en-US" baseline="0" dirty="0"/>
                  <a:t> bao </a:t>
                </a:r>
                <a:r>
                  <a:rPr lang="en-US" baseline="0" dirty="0" err="1"/>
                  <a:t>nhiêu</a:t>
                </a:r>
                <a:r>
                  <a:rPr lang="en-US" baseline="0" dirty="0"/>
                  <a:t> </a:t>
                </a:r>
                <a:r>
                  <a:rPr lang="en-US" baseline="0" dirty="0" err="1"/>
                  <a:t>bước</a:t>
                </a:r>
                <a:r>
                  <a:rPr lang="en-US" baseline="0" dirty="0"/>
                  <a:t>, bao </a:t>
                </a:r>
                <a:r>
                  <a:rPr lang="en-US" baseline="0" dirty="0" err="1"/>
                  <a:t>nhiêu</a:t>
                </a:r>
                <a:r>
                  <a:rPr lang="en-US" baseline="0" dirty="0"/>
                  <a:t> </a:t>
                </a:r>
                <a:r>
                  <a:rPr lang="en-US" baseline="0" dirty="0" err="1"/>
                  <a:t>lần</a:t>
                </a:r>
                <a:r>
                  <a:rPr lang="en-US" baseline="0" dirty="0"/>
                  <a:t> </a:t>
                </a:r>
                <a:r>
                  <a:rPr lang="en-US" baseline="0" dirty="0" err="1"/>
                  <a:t>cập</a:t>
                </a:r>
                <a:r>
                  <a:rPr lang="en-US" baseline="0" dirty="0"/>
                  <a:t> </a:t>
                </a:r>
                <a:r>
                  <a:rPr lang="en-US" baseline="0" dirty="0" err="1"/>
                  <a:t>nhật</a:t>
                </a:r>
                <a:r>
                  <a:rPr lang="en-US" baseline="0" dirty="0"/>
                  <a:t>. </a:t>
                </a:r>
                <a:r>
                  <a:rPr lang="en-US" baseline="0" dirty="0" err="1"/>
                  <a:t>Hoặc</a:t>
                </a:r>
                <a:r>
                  <a:rPr lang="en-US" baseline="0" dirty="0"/>
                  <a:t> </a:t>
                </a:r>
                <a:r>
                  <a:rPr lang="en-US" baseline="0" dirty="0" err="1"/>
                  <a:t>khi</a:t>
                </a:r>
                <a:r>
                  <a:rPr lang="en-US" baseline="0" dirty="0"/>
                  <a:t> </a:t>
                </a:r>
                <a:r>
                  <a:rPr lang="en-US" baseline="0" dirty="0" err="1"/>
                  <a:t>độ</a:t>
                </a:r>
                <a:r>
                  <a:rPr lang="en-US" baseline="0" dirty="0"/>
                  <a:t> </a:t>
                </a:r>
                <a:r>
                  <a:rPr lang="en-US" baseline="0" dirty="0" err="1"/>
                  <a:t>lớn</a:t>
                </a:r>
                <a:r>
                  <a:rPr lang="en-US" baseline="0" dirty="0"/>
                  <a:t> </a:t>
                </a:r>
                <a:r>
                  <a:rPr lang="en-US" baseline="0" dirty="0" err="1"/>
                  <a:t>của</a:t>
                </a:r>
                <a:r>
                  <a:rPr lang="en-US" baseline="0" dirty="0"/>
                  <a:t> </a:t>
                </a:r>
                <a:r>
                  <a:rPr lang="en-US" baseline="0" dirty="0" err="1"/>
                  <a:t>đạo</a:t>
                </a:r>
                <a:r>
                  <a:rPr lang="en-US" baseline="0" dirty="0"/>
                  <a:t> </a:t>
                </a:r>
                <a:r>
                  <a:rPr lang="en-US" baseline="0" dirty="0" err="1"/>
                  <a:t>hàm</a:t>
                </a:r>
                <a:r>
                  <a:rPr lang="en-US" baseline="0" dirty="0"/>
                  <a:t> </a:t>
                </a:r>
                <a:r>
                  <a:rPr lang="en-US" baseline="0" dirty="0" err="1"/>
                  <a:t>nhỏ</a:t>
                </a:r>
                <a:r>
                  <a:rPr lang="en-US" baseline="0" dirty="0"/>
                  <a:t> </a:t>
                </a:r>
                <a:r>
                  <a:rPr lang="en-US" baseline="0" dirty="0" err="1"/>
                  <a:t>hơn</a:t>
                </a:r>
                <a:r>
                  <a:rPr lang="en-US" baseline="0" dirty="0"/>
                  <a:t> </a:t>
                </a:r>
                <a:r>
                  <a:rPr lang="en-US" baseline="0" dirty="0" err="1"/>
                  <a:t>một</a:t>
                </a:r>
                <a:r>
                  <a:rPr lang="en-US" baseline="0" dirty="0"/>
                  <a:t> </a:t>
                </a:r>
                <a:r>
                  <a:rPr lang="en-US" baseline="0" dirty="0" err="1"/>
                  <a:t>ngưỡng</a:t>
                </a:r>
                <a:r>
                  <a:rPr lang="en-US" baseline="0" dirty="0"/>
                  <a:t> epsilon </a:t>
                </a:r>
                <a:r>
                  <a:rPr lang="en-US" baseline="0" dirty="0" err="1"/>
                  <a:t>nào</a:t>
                </a:r>
                <a:r>
                  <a:rPr lang="en-US" baseline="0" dirty="0"/>
                  <a:t> </a:t>
                </a:r>
                <a:r>
                  <a:rPr lang="en-US" baseline="0" dirty="0" err="1"/>
                  <a:t>đó</a:t>
                </a:r>
                <a:r>
                  <a:rPr lang="en-US" baseline="0" dirty="0"/>
                  <a:t>. Khi </a:t>
                </a:r>
                <a:r>
                  <a:rPr lang="en-US" baseline="0" dirty="0" err="1"/>
                  <a:t>đạo</a:t>
                </a:r>
                <a:r>
                  <a:rPr lang="en-US" baseline="0" dirty="0"/>
                  <a:t> </a:t>
                </a:r>
                <a:r>
                  <a:rPr lang="en-US" baseline="0" dirty="0" err="1"/>
                  <a:t>hàm</a:t>
                </a:r>
                <a:r>
                  <a:rPr lang="en-US" baseline="0" dirty="0"/>
                  <a:t> </a:t>
                </a:r>
                <a:r>
                  <a:rPr lang="en-US" baseline="0" dirty="0" err="1"/>
                  <a:t>có</a:t>
                </a:r>
                <a:r>
                  <a:rPr lang="en-US" baseline="0" dirty="0"/>
                  <a:t> </a:t>
                </a:r>
                <a:r>
                  <a:rPr lang="en-US" baseline="0" dirty="0" err="1"/>
                  <a:t>độ</a:t>
                </a:r>
                <a:r>
                  <a:rPr lang="en-US" baseline="0" dirty="0"/>
                  <a:t> </a:t>
                </a:r>
                <a:r>
                  <a:rPr lang="en-US" baseline="0" dirty="0" err="1"/>
                  <a:t>lớn</a:t>
                </a:r>
                <a:r>
                  <a:rPr lang="en-US" baseline="0" dirty="0"/>
                  <a:t> </a:t>
                </a:r>
                <a:r>
                  <a:rPr lang="en-US" baseline="0" dirty="0" err="1"/>
                  <a:t>rất</a:t>
                </a:r>
                <a:r>
                  <a:rPr lang="en-US" baseline="0" dirty="0"/>
                  <a:t> </a:t>
                </a:r>
                <a:r>
                  <a:rPr lang="en-US" baseline="0" dirty="0" err="1"/>
                  <a:t>nhỏ</a:t>
                </a:r>
                <a:r>
                  <a:rPr lang="en-US" baseline="0" dirty="0"/>
                  <a:t> </a:t>
                </a:r>
                <a:r>
                  <a:rPr lang="en-US" baseline="0" dirty="0" err="1"/>
                  <a:t>thì</a:t>
                </a:r>
                <a:r>
                  <a:rPr lang="en-US" baseline="0" dirty="0"/>
                  <a:t> ta </a:t>
                </a:r>
                <a:r>
                  <a:rPr lang="en-US" baseline="0" dirty="0" err="1"/>
                  <a:t>xem</a:t>
                </a:r>
                <a:r>
                  <a:rPr lang="en-US" baseline="0" dirty="0"/>
                  <a:t> </a:t>
                </a:r>
                <a:r>
                  <a:rPr lang="en-US" baseline="0" dirty="0" err="1"/>
                  <a:t>như</a:t>
                </a:r>
                <a:r>
                  <a:rPr lang="en-US" baseline="0" dirty="0"/>
                  <a:t> </a:t>
                </a:r>
                <a:r>
                  <a:rPr lang="en-US" baseline="0" dirty="0" err="1"/>
                  <a:t>đạo</a:t>
                </a:r>
                <a:r>
                  <a:rPr lang="en-US" baseline="0" dirty="0"/>
                  <a:t> </a:t>
                </a:r>
                <a:r>
                  <a:rPr lang="en-US" baseline="0" dirty="0" err="1"/>
                  <a:t>hàm</a:t>
                </a:r>
                <a:r>
                  <a:rPr lang="en-US" baseline="0" dirty="0"/>
                  <a:t> </a:t>
                </a:r>
                <a:r>
                  <a:rPr lang="en-US" baseline="0" dirty="0" err="1"/>
                  <a:t>xấp</a:t>
                </a:r>
                <a:r>
                  <a:rPr lang="en-US" baseline="0" dirty="0"/>
                  <a:t> </a:t>
                </a:r>
                <a:r>
                  <a:rPr lang="en-US" baseline="0" dirty="0" err="1"/>
                  <a:t>xỉ</a:t>
                </a:r>
                <a:r>
                  <a:rPr lang="en-US" baseline="0" dirty="0"/>
                  <a:t> </a:t>
                </a:r>
                <a:r>
                  <a:rPr lang="en-US" baseline="0" dirty="0" err="1"/>
                  <a:t>bằng</a:t>
                </a:r>
                <a:r>
                  <a:rPr lang="en-US" baseline="0" dirty="0"/>
                  <a:t> 0, </a:t>
                </a:r>
                <a:r>
                  <a:rPr lang="en-US" baseline="0" dirty="0" err="1"/>
                  <a:t>tại</a:t>
                </a:r>
                <a:r>
                  <a:rPr lang="en-US" baseline="0" dirty="0"/>
                  <a:t> </a:t>
                </a:r>
                <a:r>
                  <a:rPr lang="en-US" baseline="0" dirty="0" err="1"/>
                  <a:t>cực</a:t>
                </a:r>
                <a:r>
                  <a:rPr lang="en-US" baseline="0" dirty="0"/>
                  <a:t> </a:t>
                </a:r>
                <a:r>
                  <a:rPr lang="en-US" baseline="0" dirty="0" err="1"/>
                  <a:t>trị</a:t>
                </a:r>
                <a:r>
                  <a:rPr lang="en-US" baseline="0" dirty="0"/>
                  <a:t> </a:t>
                </a:r>
                <a:r>
                  <a:rPr lang="en-US" baseline="0" dirty="0" err="1"/>
                  <a:t>của</a:t>
                </a:r>
                <a:r>
                  <a:rPr lang="en-US" baseline="0" dirty="0"/>
                  <a:t> </a:t>
                </a:r>
                <a:r>
                  <a:rPr lang="en-US" baseline="0" dirty="0" err="1"/>
                  <a:t>hàm</a:t>
                </a:r>
                <a:r>
                  <a:rPr lang="en-US" baseline="0" dirty="0"/>
                  <a:t> </a:t>
                </a:r>
                <a:r>
                  <a:rPr lang="en-US" baseline="0" dirty="0" err="1"/>
                  <a:t>số</a:t>
                </a:r>
                <a:r>
                  <a:rPr lang="en-US" baseline="0" dirty="0"/>
                  <a:t> ta </a:t>
                </a:r>
                <a:r>
                  <a:rPr lang="en-US" baseline="0" dirty="0" err="1"/>
                  <a:t>có</a:t>
                </a:r>
                <a:r>
                  <a:rPr lang="en-US" baseline="0" dirty="0"/>
                  <a:t> </a:t>
                </a:r>
                <a:r>
                  <a:rPr lang="en-US" baseline="0" dirty="0" err="1"/>
                  <a:t>giá</a:t>
                </a:r>
                <a:r>
                  <a:rPr lang="en-US" baseline="0" dirty="0"/>
                  <a:t> </a:t>
                </a:r>
                <a:r>
                  <a:rPr lang="en-US" baseline="0" dirty="0" err="1"/>
                  <a:t>trị</a:t>
                </a:r>
                <a:r>
                  <a:rPr lang="en-US" baseline="0" dirty="0"/>
                  <a:t> </a:t>
                </a:r>
                <a:r>
                  <a:rPr lang="en-US" baseline="0" dirty="0" err="1"/>
                  <a:t>của</a:t>
                </a:r>
                <a:r>
                  <a:rPr lang="en-US" baseline="0" dirty="0"/>
                  <a:t> </a:t>
                </a:r>
                <a:r>
                  <a:rPr lang="en-US" baseline="0" dirty="0" err="1"/>
                  <a:t>đạo</a:t>
                </a:r>
                <a:r>
                  <a:rPr lang="en-US" baseline="0" dirty="0"/>
                  <a:t> </a:t>
                </a:r>
                <a:r>
                  <a:rPr lang="en-US" baseline="0" dirty="0" err="1"/>
                  <a:t>hàm</a:t>
                </a:r>
                <a:r>
                  <a:rPr lang="en-US" baseline="0" dirty="0"/>
                  <a:t> = 0. Do </a:t>
                </a:r>
                <a:r>
                  <a:rPr lang="en-US" baseline="0" dirty="0" err="1"/>
                  <a:t>đó</a:t>
                </a:r>
                <a:r>
                  <a:rPr lang="en-US" baseline="0" dirty="0"/>
                  <a:t>, ta </a:t>
                </a:r>
                <a:r>
                  <a:rPr lang="en-US" baseline="0" dirty="0" err="1"/>
                  <a:t>cũng</a:t>
                </a:r>
                <a:r>
                  <a:rPr lang="en-US" baseline="0" dirty="0"/>
                  <a:t> </a:t>
                </a:r>
                <a:r>
                  <a:rPr lang="en-US" baseline="0" dirty="0" err="1"/>
                  <a:t>có</a:t>
                </a:r>
                <a:r>
                  <a:rPr lang="en-US" baseline="0" dirty="0"/>
                  <a:t> </a:t>
                </a:r>
                <a:r>
                  <a:rPr lang="en-US" baseline="0" dirty="0" err="1"/>
                  <a:t>thể</a:t>
                </a:r>
                <a:r>
                  <a:rPr lang="en-US" baseline="0" dirty="0"/>
                  <a:t> </a:t>
                </a:r>
                <a:r>
                  <a:rPr lang="en-US" baseline="0" dirty="0" err="1"/>
                  <a:t>dừng</a:t>
                </a:r>
                <a:r>
                  <a:rPr lang="en-US" baseline="0" dirty="0"/>
                  <a:t> </a:t>
                </a:r>
                <a:r>
                  <a:rPr lang="en-US" baseline="0" dirty="0" err="1"/>
                  <a:t>thuật</a:t>
                </a:r>
                <a:r>
                  <a:rPr lang="en-US" baseline="0" dirty="0"/>
                  <a:t> </a:t>
                </a:r>
                <a:r>
                  <a:rPr lang="en-US" baseline="0" dirty="0" err="1"/>
                  <a:t>toán</a:t>
                </a:r>
                <a:r>
                  <a:rPr lang="en-US" baseline="0" dirty="0"/>
                  <a:t> </a:t>
                </a:r>
                <a:r>
                  <a:rPr lang="en-US" baseline="0" dirty="0" err="1"/>
                  <a:t>lại</a:t>
                </a:r>
                <a:r>
                  <a:rPr lang="en-US" baseline="0" dirty="0"/>
                  <a:t>. Ta </a:t>
                </a:r>
                <a:r>
                  <a:rPr lang="en-US" baseline="0" dirty="0" err="1"/>
                  <a:t>cũng</a:t>
                </a:r>
                <a:r>
                  <a:rPr lang="en-US" baseline="0" dirty="0"/>
                  <a:t> </a:t>
                </a:r>
                <a:r>
                  <a:rPr lang="en-US" baseline="0" dirty="0" err="1"/>
                  <a:t>có</a:t>
                </a:r>
                <a:r>
                  <a:rPr lang="en-US" baseline="0" dirty="0"/>
                  <a:t> </a:t>
                </a:r>
                <a:r>
                  <a:rPr lang="en-US" baseline="0" dirty="0" err="1"/>
                  <a:t>thể</a:t>
                </a:r>
                <a:r>
                  <a:rPr lang="en-US" baseline="0" dirty="0"/>
                  <a:t> </a:t>
                </a:r>
                <a:r>
                  <a:rPr lang="en-US" baseline="0" dirty="0" err="1"/>
                  <a:t>thiết</a:t>
                </a:r>
                <a:r>
                  <a:rPr lang="en-US" baseline="0" dirty="0"/>
                  <a:t> </a:t>
                </a:r>
                <a:r>
                  <a:rPr lang="en-US" baseline="0" dirty="0" err="1"/>
                  <a:t>kế</a:t>
                </a:r>
                <a:r>
                  <a:rPr lang="en-US" baseline="0" dirty="0"/>
                  <a:t> </a:t>
                </a:r>
                <a:r>
                  <a:rPr lang="en-US" baseline="0" dirty="0" err="1"/>
                  <a:t>các</a:t>
                </a:r>
                <a:r>
                  <a:rPr lang="en-US" baseline="0" dirty="0"/>
                  <a:t> </a:t>
                </a:r>
                <a:r>
                  <a:rPr lang="en-US" baseline="0" dirty="0" err="1"/>
                  <a:t>điều</a:t>
                </a:r>
                <a:r>
                  <a:rPr lang="en-US" baseline="0" dirty="0"/>
                  <a:t> </a:t>
                </a:r>
                <a:r>
                  <a:rPr lang="en-US" baseline="0" dirty="0" err="1"/>
                  <a:t>kiện</a:t>
                </a:r>
                <a:r>
                  <a:rPr lang="en-US" baseline="0" dirty="0"/>
                  <a:t> </a:t>
                </a:r>
                <a:r>
                  <a:rPr lang="en-US" baseline="0" dirty="0" err="1"/>
                  <a:t>dừng</a:t>
                </a:r>
                <a:r>
                  <a:rPr lang="en-US" baseline="0" dirty="0"/>
                  <a:t> </a:t>
                </a:r>
                <a:r>
                  <a:rPr lang="en-US" baseline="0" dirty="0" err="1"/>
                  <a:t>khác</a:t>
                </a:r>
                <a:r>
                  <a:rPr lang="en-US" baseline="0" dirty="0"/>
                  <a:t> </a:t>
                </a:r>
                <a:r>
                  <a:rPr lang="en-US" baseline="0" dirty="0" err="1"/>
                  <a:t>phức</a:t>
                </a:r>
                <a:r>
                  <a:rPr lang="en-US" baseline="0" dirty="0"/>
                  <a:t> </a:t>
                </a:r>
                <a:r>
                  <a:rPr lang="en-US" baseline="0" dirty="0" err="1"/>
                  <a:t>tạp</a:t>
                </a:r>
                <a:r>
                  <a:rPr lang="en-US" baseline="0" dirty="0"/>
                  <a:t> </a:t>
                </a:r>
                <a:r>
                  <a:rPr lang="en-US" baseline="0" dirty="0" err="1"/>
                  <a:t>hơn</a:t>
                </a:r>
                <a:r>
                  <a:rPr lang="en-US" baseline="0" dirty="0"/>
                  <a:t>.</a:t>
                </a:r>
              </a:p>
            </p:txBody>
          </p:sp>
        </mc:Fallback>
      </mc:AlternateContent>
      <p:sp>
        <p:nvSpPr>
          <p:cNvPr id="371" name="Google Shape;3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571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9240AF86-A444-DC80-966E-61A77AA5783B}"/>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6BCCA7E9-8895-AB92-466D-5C33D8841D9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1" name="Google Shape;371;p5:notes">
            <a:extLst>
              <a:ext uri="{FF2B5EF4-FFF2-40B4-BE49-F238E27FC236}">
                <a16:creationId xmlns:a16="http://schemas.microsoft.com/office/drawing/2014/main" id="{78EBB2FA-2139-E99C-FDC8-B6DC7113B8F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7109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4E44DAD5-6FA4-093A-9839-D97F74B9BA8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0" name="Google Shape;370;p5:notes">
                <a:extLst>
                  <a:ext uri="{FF2B5EF4-FFF2-40B4-BE49-F238E27FC236}">
                    <a16:creationId xmlns:a16="http://schemas.microsoft.com/office/drawing/2014/main" id="{F1C8A797-119D-A074-7401-A989CC1DC56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0" dirty="0"/>
              </a:p>
            </p:txBody>
          </p:sp>
        </mc:Choice>
        <mc:Fallback xmlns="">
          <p:sp>
            <p:nvSpPr>
              <p:cNvPr id="370" name="Google Shape;370;p5:notes">
                <a:extLst>
                  <a:ext uri="{FF2B5EF4-FFF2-40B4-BE49-F238E27FC236}">
                    <a16:creationId xmlns:a16="http://schemas.microsoft.com/office/drawing/2014/main" id="{F1C8A797-119D-A074-7401-A989CC1DC56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i="0" dirty="0"/>
                  <a:t>Ta </a:t>
                </a:r>
                <a:r>
                  <a:rPr lang="en-US" i="0" dirty="0" err="1"/>
                  <a:t>xét</a:t>
                </a:r>
                <a:r>
                  <a:rPr lang="en-US" i="0" dirty="0"/>
                  <a:t> </a:t>
                </a:r>
                <a:r>
                  <a:rPr lang="en-US" i="0" dirty="0" err="1"/>
                  <a:t>ví</a:t>
                </a:r>
                <a:r>
                  <a:rPr lang="en-US" i="0" dirty="0"/>
                  <a:t> </a:t>
                </a:r>
                <a:r>
                  <a:rPr lang="en-US" i="0" dirty="0" err="1"/>
                  <a:t>dụ</a:t>
                </a:r>
                <a:r>
                  <a:rPr lang="en-US" i="0" dirty="0"/>
                  <a:t> 3.</a:t>
                </a:r>
              </a:p>
              <a:p>
                <a:pPr marL="0" lvl="0" indent="0" algn="l" rtl="0">
                  <a:spcBef>
                    <a:spcPts val="0"/>
                  </a:spcBef>
                  <a:spcAft>
                    <a:spcPts val="0"/>
                  </a:spcAft>
                  <a:buNone/>
                </a:pPr>
                <a:endParaRPr lang="en-US" i="0" dirty="0"/>
              </a:p>
              <a:p>
                <a:pPr marL="0" lvl="0" indent="0" algn="l" rtl="0">
                  <a:spcBef>
                    <a:spcPts val="0"/>
                  </a:spcBef>
                  <a:spcAft>
                    <a:spcPts val="0"/>
                  </a:spcAft>
                  <a:buNone/>
                </a:pPr>
                <a:r>
                  <a:rPr lang="en-US" i="0" dirty="0"/>
                  <a:t>Ta </a:t>
                </a:r>
                <a:r>
                  <a:rPr lang="en-US" i="0" dirty="0" err="1"/>
                  <a:t>cũng</a:t>
                </a:r>
                <a:r>
                  <a:rPr lang="en-US" i="0" dirty="0"/>
                  <a:t> </a:t>
                </a:r>
                <a:r>
                  <a:rPr lang="en-US" i="0" dirty="0" err="1"/>
                  <a:t>phát</a:t>
                </a:r>
                <a:r>
                  <a:rPr lang="en-US" i="0" dirty="0"/>
                  <a:t> </a:t>
                </a:r>
                <a:r>
                  <a:rPr lang="en-US" i="0" dirty="0" err="1"/>
                  <a:t>sinh</a:t>
                </a:r>
                <a:r>
                  <a:rPr lang="en-US" i="0" dirty="0"/>
                  <a:t> </a:t>
                </a:r>
                <a:r>
                  <a:rPr lang="en-US" i="0" dirty="0" err="1"/>
                  <a:t>một</a:t>
                </a:r>
                <a:r>
                  <a:rPr lang="en-US" i="0" dirty="0"/>
                  <a:t> </a:t>
                </a:r>
                <a:r>
                  <a:rPr lang="en-US" i="0" dirty="0" err="1"/>
                  <a:t>tập</a:t>
                </a:r>
                <a:r>
                  <a:rPr lang="en-US" i="0" dirty="0"/>
                  <a:t> </a:t>
                </a:r>
                <a:r>
                  <a:rPr lang="en-US" i="0" dirty="0" err="1"/>
                  <a:t>dữ</a:t>
                </a:r>
                <a:r>
                  <a:rPr lang="en-US" i="0" dirty="0"/>
                  <a:t> </a:t>
                </a:r>
                <a:r>
                  <a:rPr lang="en-US" i="0" dirty="0" err="1"/>
                  <a:t>liệu</a:t>
                </a:r>
                <a:r>
                  <a:rPr lang="en-US" i="0" dirty="0"/>
                  <a:t> </a:t>
                </a:r>
                <a:r>
                  <a:rPr lang="en-US" i="0" dirty="0" err="1"/>
                  <a:t>gồm</a:t>
                </a:r>
                <a:r>
                  <a:rPr lang="en-US" i="0" dirty="0"/>
                  <a:t> N </a:t>
                </a:r>
                <a:r>
                  <a:rPr lang="en-US" i="0" dirty="0" err="1"/>
                  <a:t>điểm</a:t>
                </a:r>
                <a:r>
                  <a:rPr lang="en-US" i="0" dirty="0"/>
                  <a:t> </a:t>
                </a:r>
                <a:r>
                  <a:rPr lang="en-US" i="0" dirty="0" err="1"/>
                  <a:t>dữ</a:t>
                </a:r>
                <a:r>
                  <a:rPr lang="en-US" i="0" dirty="0"/>
                  <a:t> </a:t>
                </a:r>
                <a:r>
                  <a:rPr lang="en-US" i="0" dirty="0" err="1"/>
                  <a:t>liệu</a:t>
                </a:r>
                <a:r>
                  <a:rPr lang="en-US" i="0" dirty="0"/>
                  <a:t>. </a:t>
                </a:r>
                <a:r>
                  <a:rPr lang="en-US" i="0" dirty="0" err="1"/>
                  <a:t>Mỗi</a:t>
                </a:r>
                <a:r>
                  <a:rPr lang="en-US" i="0" dirty="0"/>
                  <a:t> </a:t>
                </a:r>
                <a:r>
                  <a:rPr lang="en-US" i="0" dirty="0" err="1"/>
                  <a:t>điểm</a:t>
                </a:r>
                <a:r>
                  <a:rPr lang="en-US" i="0" dirty="0"/>
                  <a:t> </a:t>
                </a:r>
                <a:r>
                  <a:rPr lang="en-US" i="0" dirty="0" err="1"/>
                  <a:t>dữ</a:t>
                </a:r>
                <a:r>
                  <a:rPr lang="en-US" i="0" dirty="0"/>
                  <a:t> </a:t>
                </a:r>
                <a:r>
                  <a:rPr lang="en-US" i="0" dirty="0" err="1"/>
                  <a:t>liệu</a:t>
                </a:r>
                <a:r>
                  <a:rPr lang="en-US" i="0" dirty="0"/>
                  <a:t> </a:t>
                </a:r>
                <a:r>
                  <a:rPr lang="en-US" i="0" dirty="0" err="1"/>
                  <a:t>có</a:t>
                </a:r>
                <a:r>
                  <a:rPr lang="en-US" i="0" dirty="0"/>
                  <a:t> 1 </a:t>
                </a:r>
                <a:r>
                  <a:rPr lang="en-US" i="0" dirty="0" err="1"/>
                  <a:t>giá</a:t>
                </a:r>
                <a:r>
                  <a:rPr lang="en-US" i="0" dirty="0"/>
                  <a:t> </a:t>
                </a:r>
                <a:r>
                  <a:rPr lang="en-US" i="0" dirty="0" err="1"/>
                  <a:t>trị</a:t>
                </a:r>
                <a:r>
                  <a:rPr lang="en-US" i="0" dirty="0"/>
                  <a:t> </a:t>
                </a:r>
                <a:r>
                  <a:rPr lang="en-US" i="0" dirty="0" err="1"/>
                  <a:t>đặc</a:t>
                </a:r>
                <a:r>
                  <a:rPr lang="en-US" i="0" dirty="0"/>
                  <a:t> </a:t>
                </a:r>
                <a:r>
                  <a:rPr lang="en-US" i="0" dirty="0" err="1"/>
                  <a:t>trưng</a:t>
                </a:r>
                <a:r>
                  <a:rPr lang="en-US" i="0" dirty="0"/>
                  <a:t> </a:t>
                </a:r>
                <a:r>
                  <a:rPr lang="en-US" i="0" dirty="0" err="1"/>
                  <a:t>x_i</a:t>
                </a:r>
                <a:r>
                  <a:rPr lang="en-US" i="0" dirty="0"/>
                  <a:t>, </a:t>
                </a:r>
                <a:r>
                  <a:rPr lang="en-US" i="0" dirty="0" err="1"/>
                  <a:t>và</a:t>
                </a:r>
                <a:r>
                  <a:rPr lang="en-US" i="0" dirty="0"/>
                  <a:t> </a:t>
                </a:r>
                <a:r>
                  <a:rPr lang="en-US" i="0" dirty="0" err="1"/>
                  <a:t>một</a:t>
                </a:r>
                <a:r>
                  <a:rPr lang="en-US" i="0" dirty="0"/>
                  <a:t> </a:t>
                </a:r>
                <a:r>
                  <a:rPr lang="en-US" i="0" dirty="0" err="1"/>
                  <a:t>giá</a:t>
                </a:r>
                <a:r>
                  <a:rPr lang="en-US" i="0" dirty="0"/>
                  <a:t> </a:t>
                </a:r>
                <a:r>
                  <a:rPr lang="en-US" i="0" dirty="0" err="1"/>
                  <a:t>trị</a:t>
                </a:r>
                <a:r>
                  <a:rPr lang="en-US" i="0" dirty="0"/>
                  <a:t> </a:t>
                </a:r>
                <a:r>
                  <a:rPr lang="en-US" i="0" dirty="0" err="1"/>
                  <a:t>đích</a:t>
                </a:r>
                <a:r>
                  <a:rPr lang="en-US" i="0" dirty="0"/>
                  <a:t> </a:t>
                </a:r>
                <a:r>
                  <a:rPr lang="en-US" i="0" dirty="0" err="1"/>
                  <a:t>t_i</a:t>
                </a:r>
                <a:r>
                  <a:rPr lang="en-US" i="0" dirty="0"/>
                  <a:t>, </a:t>
                </a:r>
                <a:r>
                  <a:rPr lang="en-US" i="0" dirty="0" err="1"/>
                  <a:t>trong</a:t>
                </a:r>
                <a:r>
                  <a:rPr lang="en-US" i="0" dirty="0"/>
                  <a:t> </a:t>
                </a:r>
                <a:r>
                  <a:rPr lang="en-US" i="0" dirty="0" err="1"/>
                  <a:t>đó</a:t>
                </a:r>
                <a:r>
                  <a:rPr lang="en-US" i="0" dirty="0"/>
                  <a:t> </a:t>
                </a:r>
                <a:r>
                  <a:rPr lang="en-US" i="0" dirty="0" err="1"/>
                  <a:t>giá</a:t>
                </a:r>
                <a:r>
                  <a:rPr lang="en-US" i="0" dirty="0"/>
                  <a:t> </a:t>
                </a:r>
                <a:r>
                  <a:rPr lang="en-US" i="0" dirty="0" err="1"/>
                  <a:t>trị</a:t>
                </a:r>
                <a:r>
                  <a:rPr lang="en-US" i="0" dirty="0"/>
                  <a:t> </a:t>
                </a:r>
                <a:r>
                  <a:rPr lang="en-US" i="0" dirty="0" err="1"/>
                  <a:t>đích</a:t>
                </a:r>
                <a:r>
                  <a:rPr lang="en-US" i="0" dirty="0"/>
                  <a:t> </a:t>
                </a:r>
                <a:r>
                  <a:rPr lang="en-US" i="0" dirty="0" err="1"/>
                  <a:t>được</a:t>
                </a:r>
                <a:r>
                  <a:rPr lang="en-US" i="0" dirty="0"/>
                  <a:t> </a:t>
                </a:r>
                <a:r>
                  <a:rPr lang="en-US" i="0" dirty="0" err="1"/>
                  <a:t>phát</a:t>
                </a:r>
                <a:r>
                  <a:rPr lang="en-US" i="0" dirty="0"/>
                  <a:t> </a:t>
                </a:r>
                <a:r>
                  <a:rPr lang="en-US" i="0" dirty="0" err="1"/>
                  <a:t>sinh</a:t>
                </a:r>
                <a:r>
                  <a:rPr lang="en-US" i="0" dirty="0"/>
                  <a:t> </a:t>
                </a:r>
                <a:r>
                  <a:rPr lang="en-US" i="0" dirty="0" err="1"/>
                  <a:t>tuân</a:t>
                </a:r>
                <a:r>
                  <a:rPr lang="en-US" i="0" dirty="0"/>
                  <a:t> </a:t>
                </a:r>
                <a:r>
                  <a:rPr lang="en-US" i="0" dirty="0" err="1"/>
                  <a:t>theo</a:t>
                </a:r>
                <a:r>
                  <a:rPr lang="en-US" i="0" dirty="0"/>
                  <a:t> </a:t>
                </a:r>
                <a:r>
                  <a:rPr lang="en-US" i="0" dirty="0" err="1"/>
                  <a:t>hàm</a:t>
                </a:r>
                <a:r>
                  <a:rPr lang="en-US" i="0" dirty="0"/>
                  <a:t> </a:t>
                </a:r>
                <a:r>
                  <a:rPr lang="en-US" i="0" dirty="0" err="1"/>
                  <a:t>đích</a:t>
                </a:r>
                <a:r>
                  <a:rPr lang="en-US" i="0" dirty="0"/>
                  <a:t> (target function) f(x)= 3x+2. </a:t>
                </a:r>
                <a:r>
                  <a:rPr lang="en-US" i="0" dirty="0" err="1"/>
                  <a:t>Mỗi</a:t>
                </a:r>
                <a:r>
                  <a:rPr lang="en-US" i="0" dirty="0"/>
                  <a:t> </a:t>
                </a:r>
                <a:r>
                  <a:rPr lang="en-US" i="0" dirty="0" err="1"/>
                  <a:t>điểm</a:t>
                </a:r>
                <a:r>
                  <a:rPr lang="en-US" i="0" dirty="0"/>
                  <a:t> </a:t>
                </a:r>
                <a:r>
                  <a:rPr lang="en-US" i="0" dirty="0" err="1"/>
                  <a:t>dữ</a:t>
                </a:r>
                <a:r>
                  <a:rPr lang="en-US" i="0" dirty="0"/>
                  <a:t> </a:t>
                </a:r>
                <a:r>
                  <a:rPr lang="en-US" i="0" dirty="0" err="1"/>
                  <a:t>liệu</a:t>
                </a:r>
                <a:r>
                  <a:rPr lang="en-US" i="0" dirty="0"/>
                  <a:t>, ta </a:t>
                </a:r>
                <a:r>
                  <a:rPr lang="en-US" i="0" dirty="0" err="1"/>
                  <a:t>cũng</a:t>
                </a:r>
                <a:r>
                  <a:rPr lang="en-US" i="0" dirty="0"/>
                  <a:t> </a:t>
                </a:r>
                <a:r>
                  <a:rPr lang="en-US" i="0" dirty="0" err="1"/>
                  <a:t>cộng</a:t>
                </a:r>
                <a:r>
                  <a:rPr lang="en-US" i="0" dirty="0"/>
                  <a:t> </a:t>
                </a:r>
                <a:r>
                  <a:rPr lang="en-US" i="0" dirty="0" err="1"/>
                  <a:t>vào</a:t>
                </a:r>
                <a:r>
                  <a:rPr lang="en-US" i="0" dirty="0"/>
                  <a:t> </a:t>
                </a:r>
                <a:r>
                  <a:rPr lang="en-US" i="0" dirty="0" err="1"/>
                  <a:t>một</a:t>
                </a:r>
                <a:r>
                  <a:rPr lang="en-US" i="0" dirty="0"/>
                  <a:t> </a:t>
                </a:r>
                <a:r>
                  <a:rPr lang="en-US" i="0" dirty="0" err="1"/>
                  <a:t>lượng</a:t>
                </a:r>
                <a:r>
                  <a:rPr lang="en-US" i="0" dirty="0"/>
                  <a:t> </a:t>
                </a:r>
                <a:r>
                  <a:rPr lang="en-US" i="0" dirty="0" err="1"/>
                  <a:t>nhiễu</a:t>
                </a:r>
                <a:r>
                  <a:rPr lang="en-US" i="0" dirty="0"/>
                  <a:t> epsilon </a:t>
                </a:r>
                <a:r>
                  <a:rPr lang="en-US" i="0" dirty="0" err="1"/>
                  <a:t>giống</a:t>
                </a:r>
                <a:r>
                  <a:rPr lang="en-US" i="0" dirty="0"/>
                  <a:t> </a:t>
                </a:r>
                <a:r>
                  <a:rPr lang="en-US" i="0" dirty="0" err="1"/>
                  <a:t>ví</a:t>
                </a:r>
                <a:r>
                  <a:rPr lang="en-US" i="0" dirty="0"/>
                  <a:t> </a:t>
                </a:r>
                <a:r>
                  <a:rPr lang="en-US" i="0" dirty="0" err="1"/>
                  <a:t>dụ</a:t>
                </a:r>
                <a:r>
                  <a:rPr lang="en-US" i="0" dirty="0"/>
                  <a:t> </a:t>
                </a:r>
                <a:r>
                  <a:rPr lang="en-US" i="0" dirty="0" err="1"/>
                  <a:t>trước</a:t>
                </a:r>
                <a:r>
                  <a:rPr lang="en-US" i="0" dirty="0"/>
                  <a:t>. Ta </a:t>
                </a:r>
                <a:r>
                  <a:rPr lang="en-US" i="0" dirty="0" err="1"/>
                  <a:t>nhắc</a:t>
                </a:r>
                <a:r>
                  <a:rPr lang="en-US" i="0" dirty="0"/>
                  <a:t> </a:t>
                </a:r>
                <a:r>
                  <a:rPr lang="en-US" i="0" dirty="0" err="1"/>
                  <a:t>lại</a:t>
                </a:r>
                <a:r>
                  <a:rPr lang="en-US" i="0" dirty="0"/>
                  <a:t> </a:t>
                </a:r>
                <a:r>
                  <a:rPr lang="en-US" i="0" dirty="0" err="1"/>
                  <a:t>lưu</a:t>
                </a:r>
                <a:r>
                  <a:rPr lang="en-US" i="0" dirty="0"/>
                  <a:t> ý, </a:t>
                </a:r>
                <a:r>
                  <a:rPr lang="en-US" i="0" dirty="0" err="1"/>
                  <a:t>t</a:t>
                </a:r>
                <a:r>
                  <a:rPr lang="en-US" sz="1200" i="0" dirty="0" err="1"/>
                  <a:t>rong</a:t>
                </a:r>
                <a:r>
                  <a:rPr lang="en-US" sz="1200" i="0" dirty="0"/>
                  <a:t> </a:t>
                </a:r>
                <a:r>
                  <a:rPr lang="en-US" sz="1200" i="0" dirty="0" err="1"/>
                  <a:t>ví</a:t>
                </a:r>
                <a:r>
                  <a:rPr lang="en-US" sz="1200" i="0" dirty="0"/>
                  <a:t> </a:t>
                </a:r>
                <a:r>
                  <a:rPr lang="en-US" sz="1200" i="0" dirty="0" err="1"/>
                  <a:t>dụ</a:t>
                </a:r>
                <a:r>
                  <a:rPr lang="en-US" sz="1200" i="0" dirty="0"/>
                  <a:t> </a:t>
                </a:r>
                <a:r>
                  <a:rPr lang="en-US" sz="1200" i="0" dirty="0" err="1"/>
                  <a:t>này</a:t>
                </a:r>
                <a:r>
                  <a:rPr lang="en-US" sz="1200" i="0" dirty="0"/>
                  <a:t>, ta </a:t>
                </a:r>
                <a:r>
                  <a:rPr lang="en-US" sz="1200" i="0" dirty="0" err="1"/>
                  <a:t>sử</a:t>
                </a:r>
                <a:r>
                  <a:rPr lang="en-US" sz="1200" i="0" dirty="0"/>
                  <a:t> </a:t>
                </a:r>
                <a:r>
                  <a:rPr lang="en-US" sz="1200" i="0" dirty="0" err="1"/>
                  <a:t>dụng</a:t>
                </a:r>
                <a:r>
                  <a:rPr lang="en-US" sz="1200" i="0" dirty="0"/>
                  <a:t> </a:t>
                </a:r>
                <a:r>
                  <a:rPr lang="en-US" sz="1200" i="0" dirty="0" err="1"/>
                  <a:t>hàm</a:t>
                </a:r>
                <a:r>
                  <a:rPr lang="en-US" sz="1200" i="0" dirty="0"/>
                  <a:t> </a:t>
                </a:r>
                <a:r>
                  <a:rPr lang="en-US" sz="1200" i="0">
                    <a:latin typeface="Cambria Math" panose="02040503050406030204" pitchFamily="18" charset="0"/>
                    <a:ea typeface="Cambria Math" panose="02040503050406030204" pitchFamily="18" charset="0"/>
                  </a:rPr>
                  <a:t>f</a:t>
                </a:r>
                <a:r>
                  <a:rPr lang="en-US" sz="1200" i="0" dirty="0"/>
                  <a:t> </a:t>
                </a:r>
                <a:r>
                  <a:rPr lang="en-US" sz="1200" i="0" dirty="0" err="1"/>
                  <a:t>và</a:t>
                </a:r>
                <a:r>
                  <a:rPr lang="en-US" sz="1200" i="0" dirty="0"/>
                  <a:t> </a:t>
                </a:r>
                <a:r>
                  <a:rPr lang="en-US" sz="1200" i="0" dirty="0" err="1"/>
                  <a:t>tự</a:t>
                </a:r>
                <a:r>
                  <a:rPr lang="en-US" sz="1200" i="0" dirty="0"/>
                  <a:t> </a:t>
                </a:r>
                <a:r>
                  <a:rPr lang="en-US" sz="1200" i="0" dirty="0" err="1"/>
                  <a:t>phát</a:t>
                </a:r>
                <a:r>
                  <a:rPr lang="en-US" sz="1200" i="0" dirty="0"/>
                  <a:t> </a:t>
                </a:r>
                <a:r>
                  <a:rPr lang="en-US" sz="1200" i="0" dirty="0" err="1"/>
                  <a:t>sinh</a:t>
                </a:r>
                <a:r>
                  <a:rPr lang="en-US" sz="1200" i="0" dirty="0"/>
                  <a:t> </a:t>
                </a:r>
                <a:r>
                  <a:rPr lang="en-US" sz="1200" i="0" dirty="0" err="1"/>
                  <a:t>nhiễu</a:t>
                </a:r>
                <a:r>
                  <a:rPr lang="en-US" sz="1200" i="0" dirty="0"/>
                  <a:t> </a:t>
                </a:r>
                <a:r>
                  <a:rPr lang="en-US" sz="1200" i="0">
                    <a:latin typeface="Cambria Math" panose="02040503050406030204" pitchFamily="18" charset="0"/>
                    <a:ea typeface="Cambria Math" panose="02040503050406030204" pitchFamily="18" charset="0"/>
                  </a:rPr>
                  <a:t>ε</a:t>
                </a:r>
                <a:r>
                  <a:rPr lang="en-US" sz="1200" i="0" dirty="0"/>
                  <a:t> để </a:t>
                </a:r>
                <a:r>
                  <a:rPr lang="en-US" sz="1200" i="0" dirty="0" err="1"/>
                  <a:t>xây</a:t>
                </a:r>
                <a:r>
                  <a:rPr lang="en-US" sz="1200" i="0" dirty="0"/>
                  <a:t> </a:t>
                </a:r>
                <a:r>
                  <a:rPr lang="en-US" sz="1200" i="0" dirty="0" err="1"/>
                  <a:t>dựng</a:t>
                </a:r>
                <a:r>
                  <a:rPr lang="en-US" sz="1200" i="0" dirty="0"/>
                  <a:t> </a:t>
                </a:r>
                <a:r>
                  <a:rPr lang="en-US" sz="1200" i="0" dirty="0" err="1"/>
                  <a:t>tập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minh</a:t>
                </a:r>
                <a:r>
                  <a:rPr lang="en-US" sz="1200" i="0" dirty="0"/>
                  <a:t> </a:t>
                </a:r>
                <a:r>
                  <a:rPr lang="en-US" sz="1200" i="0" dirty="0" err="1"/>
                  <a:t>họa</a:t>
                </a:r>
                <a:r>
                  <a:rPr lang="en-US" sz="1200" i="0" dirty="0"/>
                  <a:t>. Trong </a:t>
                </a:r>
                <a:r>
                  <a:rPr lang="en-US" sz="1200" i="0" dirty="0" err="1"/>
                  <a:t>thực</a:t>
                </a:r>
                <a:r>
                  <a:rPr lang="en-US" sz="1200" i="0" dirty="0"/>
                  <a:t> </a:t>
                </a:r>
                <a:r>
                  <a:rPr lang="en-US" sz="1200" i="0" dirty="0" err="1"/>
                  <a:t>tế</a:t>
                </a:r>
                <a:r>
                  <a:rPr lang="en-US" sz="1200" i="0" dirty="0"/>
                  <a:t>, </a:t>
                </a:r>
                <a:r>
                  <a:rPr lang="en-US" sz="1200" i="0" dirty="0" err="1"/>
                  <a:t>khi</a:t>
                </a:r>
                <a:r>
                  <a:rPr lang="en-US" sz="1200" i="0" dirty="0"/>
                  <a:t> </a:t>
                </a:r>
                <a:r>
                  <a:rPr lang="en-US" sz="1200" i="0" dirty="0" err="1"/>
                  <a:t>thu</a:t>
                </a:r>
                <a:r>
                  <a:rPr lang="en-US" sz="1200" i="0" dirty="0"/>
                  <a:t> </a:t>
                </a:r>
                <a:r>
                  <a:rPr lang="en-US" sz="1200" i="0" dirty="0" err="1"/>
                  <a:t>thập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cho</a:t>
                </a:r>
                <a:r>
                  <a:rPr lang="en-US" sz="1200" i="0" dirty="0"/>
                  <a:t> </a:t>
                </a:r>
                <a:r>
                  <a:rPr lang="en-US" sz="1200" i="0" dirty="0" err="1"/>
                  <a:t>bài</a:t>
                </a:r>
                <a:r>
                  <a:rPr lang="en-US" sz="1200" i="0" dirty="0"/>
                  <a:t> </a:t>
                </a:r>
                <a:r>
                  <a:rPr lang="en-US" sz="1200" i="0" dirty="0" err="1"/>
                  <a:t>toán</a:t>
                </a:r>
                <a:r>
                  <a:rPr lang="en-US" sz="1200" i="0" dirty="0"/>
                  <a:t> </a:t>
                </a:r>
                <a:r>
                  <a:rPr lang="en-US" sz="1200" i="0" dirty="0" err="1"/>
                  <a:t>cần</a:t>
                </a:r>
                <a:r>
                  <a:rPr lang="en-US" sz="1200" i="0" dirty="0"/>
                  <a:t> </a:t>
                </a:r>
                <a:r>
                  <a:rPr lang="en-US" sz="1200" i="0" dirty="0" err="1"/>
                  <a:t>giải</a:t>
                </a:r>
                <a:r>
                  <a:rPr lang="en-US" sz="1200" i="0" dirty="0"/>
                  <a:t> </a:t>
                </a:r>
                <a:r>
                  <a:rPr lang="en-US" sz="1200" i="0" dirty="0" err="1"/>
                  <a:t>quyết</a:t>
                </a:r>
                <a:r>
                  <a:rPr lang="en-US" sz="1200" i="0" dirty="0"/>
                  <a:t>, ta </a:t>
                </a:r>
                <a:r>
                  <a:rPr lang="en-US" sz="1200" i="0" dirty="0" err="1"/>
                  <a:t>chỉ</a:t>
                </a:r>
                <a:r>
                  <a:rPr lang="en-US" sz="1200" i="0" dirty="0"/>
                  <a:t> </a:t>
                </a:r>
                <a:r>
                  <a:rPr lang="en-US" sz="1200" i="0" dirty="0" err="1"/>
                  <a:t>quan</a:t>
                </a:r>
                <a:r>
                  <a:rPr lang="en-US" sz="1200" i="0" dirty="0"/>
                  <a:t> </a:t>
                </a:r>
                <a:r>
                  <a:rPr lang="en-US" sz="1200" i="0" dirty="0" err="1"/>
                  <a:t>sát</a:t>
                </a:r>
                <a:r>
                  <a:rPr lang="en-US" sz="1200" i="0" dirty="0"/>
                  <a:t> </a:t>
                </a:r>
                <a:r>
                  <a:rPr lang="en-US" sz="1200" i="0" dirty="0" err="1"/>
                  <a:t>được</a:t>
                </a:r>
                <a:r>
                  <a:rPr lang="en-US" sz="1200" i="0" dirty="0"/>
                  <a:t> </a:t>
                </a:r>
                <a:r>
                  <a:rPr lang="en-US" sz="1200" i="0" dirty="0" err="1"/>
                  <a:t>giá</a:t>
                </a:r>
                <a:r>
                  <a:rPr lang="en-US" sz="1200" i="0" dirty="0"/>
                  <a:t> </a:t>
                </a:r>
                <a:r>
                  <a:rPr lang="en-US" sz="1200" i="0" dirty="0" err="1"/>
                  <a:t>trị</a:t>
                </a:r>
                <a:r>
                  <a:rPr lang="en-US" sz="1200" i="0" dirty="0"/>
                  <a:t> </a:t>
                </a:r>
                <a:r>
                  <a:rPr lang="en-US" sz="1200" i="0" dirty="0" err="1"/>
                  <a:t>đích</a:t>
                </a:r>
                <a:r>
                  <a:rPr lang="en-US" sz="1200" i="0" dirty="0"/>
                  <a:t> </a:t>
                </a:r>
                <a:r>
                  <a:rPr lang="en-US" sz="1200" i="0">
                    <a:latin typeface="Cambria Math" panose="02040503050406030204" pitchFamily="18" charset="0"/>
                  </a:rPr>
                  <a:t>t</a:t>
                </a:r>
                <a:r>
                  <a:rPr lang="ar-BH" sz="1200" i="0">
                    <a:latin typeface="Cambria Math" panose="02040503050406030204" pitchFamily="18" charset="0"/>
                  </a:rPr>
                  <a:t>^((i))</a:t>
                </a:r>
                <a:r>
                  <a:rPr lang="en-US" sz="1200" i="0" dirty="0"/>
                  <a:t> </a:t>
                </a:r>
                <a:r>
                  <a:rPr lang="en-US" sz="1200" i="0" dirty="0" err="1"/>
                  <a:t>của</a:t>
                </a:r>
                <a:r>
                  <a:rPr lang="en-US" sz="1200" i="0" dirty="0"/>
                  <a:t> </a:t>
                </a:r>
                <a:r>
                  <a:rPr lang="en-US" sz="1200" i="0" dirty="0" err="1"/>
                  <a:t>mỗi</a:t>
                </a:r>
                <a:r>
                  <a:rPr lang="en-US" sz="1200" i="0" dirty="0"/>
                  <a:t>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với</a:t>
                </a:r>
                <a:r>
                  <a:rPr lang="en-US" sz="1200" i="0" dirty="0"/>
                  <a:t> </a:t>
                </a:r>
                <a:r>
                  <a:rPr lang="en-US" sz="1200" i="0" dirty="0" err="1"/>
                  <a:t>đặc</a:t>
                </a:r>
                <a:r>
                  <a:rPr lang="en-US" sz="1200" i="0" dirty="0"/>
                  <a:t> </a:t>
                </a:r>
                <a:r>
                  <a:rPr lang="en-US" sz="1200" i="0" dirty="0" err="1"/>
                  <a:t>trưng</a:t>
                </a:r>
                <a:r>
                  <a:rPr lang="en-US" sz="1200" i="0" dirty="0"/>
                  <a:t> </a:t>
                </a:r>
                <a:r>
                  <a:rPr lang="en-US" sz="1200" i="0">
                    <a:latin typeface="Cambria Math" panose="02040503050406030204" pitchFamily="18" charset="0"/>
                  </a:rPr>
                  <a:t>x^((i))</a:t>
                </a:r>
                <a:r>
                  <a:rPr lang="en-US" sz="1200" i="0" dirty="0"/>
                  <a:t> </a:t>
                </a:r>
                <a:r>
                  <a:rPr lang="en-US" sz="1200" i="0" dirty="0" err="1"/>
                  <a:t>chứ</a:t>
                </a:r>
                <a:r>
                  <a:rPr lang="en-US" sz="1200" i="0" dirty="0"/>
                  <a:t> </a:t>
                </a:r>
                <a:r>
                  <a:rPr lang="en-US" sz="1200" i="0" dirty="0" err="1"/>
                  <a:t>không</a:t>
                </a:r>
                <a:r>
                  <a:rPr lang="en-US" sz="1200" i="0" dirty="0"/>
                  <a:t> </a:t>
                </a:r>
                <a:r>
                  <a:rPr lang="en-US" sz="1200" i="0" dirty="0" err="1"/>
                  <a:t>thể</a:t>
                </a:r>
                <a:r>
                  <a:rPr lang="en-US" sz="1200" i="0" dirty="0"/>
                  <a:t> </a:t>
                </a:r>
                <a:r>
                  <a:rPr lang="en-US" sz="1200" i="0" dirty="0" err="1"/>
                  <a:t>tính</a:t>
                </a:r>
                <a:r>
                  <a:rPr lang="en-US" sz="1200" i="0" dirty="0"/>
                  <a:t> </a:t>
                </a:r>
                <a:r>
                  <a:rPr lang="en-US" sz="1200" i="0" dirty="0" err="1"/>
                  <a:t>được</a:t>
                </a:r>
                <a:r>
                  <a:rPr lang="en-US" sz="1200" i="0" dirty="0"/>
                  <a:t> </a:t>
                </a:r>
                <a:r>
                  <a:rPr lang="en-US" sz="1200" i="0">
                    <a:latin typeface="Cambria Math" panose="02040503050406030204" pitchFamily="18" charset="0"/>
                    <a:ea typeface="Cambria Math" panose="02040503050406030204" pitchFamily="18" charset="0"/>
                  </a:rPr>
                  <a:t>f(</a:t>
                </a:r>
                <a:r>
                  <a:rPr lang="en-US" sz="1200" i="0">
                    <a:latin typeface="Cambria Math" panose="02040503050406030204" pitchFamily="18" charset="0"/>
                  </a:rPr>
                  <a:t>x^((i)) )</a:t>
                </a:r>
                <a:r>
                  <a:rPr lang="en-US" sz="1200" i="0" dirty="0"/>
                  <a:t> </a:t>
                </a:r>
                <a:r>
                  <a:rPr lang="en-US" sz="1200" i="0" dirty="0" err="1"/>
                  <a:t>và</a:t>
                </a:r>
                <a:r>
                  <a:rPr lang="en-US" sz="1200" i="0" dirty="0"/>
                  <a:t> </a:t>
                </a:r>
                <a:r>
                  <a:rPr lang="en-US" sz="1200" i="0" dirty="0" err="1"/>
                  <a:t>cũng</a:t>
                </a:r>
                <a:r>
                  <a:rPr lang="en-US" sz="1200" i="0" dirty="0"/>
                  <a:t> </a:t>
                </a:r>
                <a:r>
                  <a:rPr lang="en-US" sz="1200" i="0" dirty="0" err="1"/>
                  <a:t>không</a:t>
                </a:r>
                <a:r>
                  <a:rPr lang="en-US" sz="1200" i="0" dirty="0"/>
                  <a:t> </a:t>
                </a:r>
                <a:r>
                  <a:rPr lang="en-US" sz="1200" i="0" dirty="0" err="1"/>
                  <a:t>biết</a:t>
                </a:r>
                <a:r>
                  <a:rPr lang="en-US" sz="1200" i="0" dirty="0"/>
                  <a:t> </a:t>
                </a:r>
                <a:r>
                  <a:rPr lang="en-US" sz="1200" i="0" dirty="0" err="1"/>
                  <a:t>được</a:t>
                </a:r>
                <a:r>
                  <a:rPr lang="en-US" sz="1200" i="0" dirty="0"/>
                  <a:t>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thu</a:t>
                </a:r>
                <a:r>
                  <a:rPr lang="en-US" sz="1200" i="0" dirty="0"/>
                  <a:t> </a:t>
                </a:r>
                <a:r>
                  <a:rPr lang="en-US" sz="1200" i="0" dirty="0" err="1"/>
                  <a:t>thập</a:t>
                </a:r>
                <a:r>
                  <a:rPr lang="en-US" sz="1200" i="0" dirty="0"/>
                  <a:t> </a:t>
                </a:r>
                <a:r>
                  <a:rPr lang="en-US" sz="1200" i="0" dirty="0" err="1"/>
                  <a:t>có</a:t>
                </a:r>
                <a:r>
                  <a:rPr lang="en-US" sz="1200" i="0" dirty="0"/>
                  <a:t> </a:t>
                </a:r>
                <a:r>
                  <a:rPr lang="en-US" sz="1200" i="0" dirty="0" err="1"/>
                  <a:t>chứa</a:t>
                </a:r>
                <a:r>
                  <a:rPr lang="en-US" sz="1200" i="0" dirty="0"/>
                  <a:t> </a:t>
                </a:r>
                <a:r>
                  <a:rPr lang="en-US" sz="1200" i="0" dirty="0" err="1"/>
                  <a:t>lượng</a:t>
                </a:r>
                <a:r>
                  <a:rPr lang="en-US" sz="1200" i="0" dirty="0"/>
                  <a:t> </a:t>
                </a:r>
                <a:r>
                  <a:rPr lang="en-US" sz="1200" i="0" dirty="0" err="1"/>
                  <a:t>nhiễu</a:t>
                </a:r>
                <a:r>
                  <a:rPr lang="en-US" sz="1200" i="0" dirty="0"/>
                  <a:t> </a:t>
                </a:r>
                <a:r>
                  <a:rPr lang="en-US" sz="1200" i="0">
                    <a:latin typeface="Cambria Math" panose="02040503050406030204" pitchFamily="18" charset="0"/>
                    <a:ea typeface="Cambria Math" panose="02040503050406030204" pitchFamily="18" charset="0"/>
                  </a:rPr>
                  <a:t>ε</a:t>
                </a:r>
                <a:r>
                  <a:rPr lang="ar-BH" sz="1200" i="0">
                    <a:latin typeface="Cambria Math" panose="02040503050406030204" pitchFamily="18" charset="0"/>
                    <a:ea typeface="Cambria Math" panose="02040503050406030204" pitchFamily="18" charset="0"/>
                  </a:rPr>
                  <a:t>^(</a:t>
                </a:r>
                <a:r>
                  <a:rPr lang="ar-BH" sz="1200" i="0">
                    <a:latin typeface="Cambria Math" panose="02040503050406030204" pitchFamily="18" charset="0"/>
                  </a:rPr>
                  <a:t>(i))</a:t>
                </a:r>
                <a:r>
                  <a:rPr lang="en-US" sz="1200" i="0" dirty="0"/>
                  <a:t> </a:t>
                </a:r>
                <a:r>
                  <a:rPr lang="en-US" sz="1200" i="0" dirty="0" err="1"/>
                  <a:t>tuân</a:t>
                </a:r>
                <a:r>
                  <a:rPr lang="en-US" sz="1200" i="0" dirty="0"/>
                  <a:t> </a:t>
                </a:r>
                <a:r>
                  <a:rPr lang="en-US" sz="1200" i="0" dirty="0" err="1"/>
                  <a:t>theo</a:t>
                </a:r>
                <a:r>
                  <a:rPr lang="en-US" sz="1200" i="0" dirty="0"/>
                  <a:t> </a:t>
                </a:r>
                <a:r>
                  <a:rPr lang="en-US" sz="1200" i="0" dirty="0" err="1"/>
                  <a:t>phân</a:t>
                </a:r>
                <a:r>
                  <a:rPr lang="en-US" sz="1200" i="0" dirty="0"/>
                  <a:t> </a:t>
                </a:r>
                <a:r>
                  <a:rPr lang="en-US" sz="1200" i="0" dirty="0" err="1"/>
                  <a:t>phối</a:t>
                </a:r>
                <a:r>
                  <a:rPr lang="en-US" sz="1200" i="0" dirty="0"/>
                  <a:t> </a:t>
                </a:r>
                <a:r>
                  <a:rPr lang="en-US" sz="1200" i="0" dirty="0" err="1"/>
                  <a:t>nào</a:t>
                </a:r>
                <a:r>
                  <a:rPr lang="en-US" sz="1200" i="0" dirty="0"/>
                  <a:t>.</a:t>
                </a:r>
              </a:p>
              <a:p>
                <a:pPr marL="0" lvl="0" indent="0" algn="l" rtl="0">
                  <a:spcBef>
                    <a:spcPts val="0"/>
                  </a:spcBef>
                  <a:spcAft>
                    <a:spcPts val="0"/>
                  </a:spcAft>
                  <a:buNone/>
                </a:pPr>
                <a:endParaRPr lang="en-US" sz="1200" i="0" dirty="0"/>
              </a:p>
              <a:p>
                <a:pPr marL="0" lvl="0" indent="0" algn="l" rtl="0">
                  <a:spcBef>
                    <a:spcPts val="0"/>
                  </a:spcBef>
                  <a:spcAft>
                    <a:spcPts val="0"/>
                  </a:spcAft>
                  <a:buNone/>
                </a:pPr>
                <a:r>
                  <a:rPr lang="en-US" sz="1200" i="0" dirty="0" err="1"/>
                  <a:t>Tập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gồm</a:t>
                </a:r>
                <a:r>
                  <a:rPr lang="en-US" sz="1200" i="0" dirty="0"/>
                  <a:t> 50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được</a:t>
                </a:r>
                <a:r>
                  <a:rPr lang="en-US" sz="1200" i="0" dirty="0"/>
                  <a:t> </a:t>
                </a:r>
                <a:r>
                  <a:rPr lang="en-US" sz="1200" i="0" dirty="0" err="1"/>
                  <a:t>phát</a:t>
                </a:r>
                <a:r>
                  <a:rPr lang="en-US" sz="1200" i="0" dirty="0"/>
                  <a:t> </a:t>
                </a:r>
                <a:r>
                  <a:rPr lang="en-US" sz="1200" i="0" dirty="0" err="1"/>
                  <a:t>sinh</a:t>
                </a:r>
                <a:r>
                  <a:rPr lang="en-US" sz="1200" i="0" dirty="0"/>
                  <a:t> </a:t>
                </a:r>
                <a:r>
                  <a:rPr lang="en-US" sz="1200" i="0" dirty="0" err="1"/>
                  <a:t>ra</a:t>
                </a:r>
                <a:r>
                  <a:rPr lang="en-US" sz="1200" i="0" dirty="0"/>
                  <a:t> </a:t>
                </a:r>
                <a:r>
                  <a:rPr lang="en-US" sz="1200" i="0" dirty="0" err="1"/>
                  <a:t>như</a:t>
                </a:r>
                <a:r>
                  <a:rPr lang="en-US" sz="1200" i="0" dirty="0"/>
                  <a:t> </a:t>
                </a:r>
                <a:r>
                  <a:rPr lang="en-US" sz="1200" i="0" dirty="0" err="1"/>
                  <a:t>sau</a:t>
                </a:r>
                <a:r>
                  <a:rPr lang="en-US" sz="1200" i="0" dirty="0"/>
                  <a:t>. Trong </a:t>
                </a:r>
                <a:r>
                  <a:rPr lang="en-US" sz="1200" i="0" dirty="0" err="1"/>
                  <a:t>thực</a:t>
                </a:r>
                <a:r>
                  <a:rPr lang="en-US" sz="1200" i="0" dirty="0"/>
                  <a:t> </a:t>
                </a:r>
                <a:r>
                  <a:rPr lang="en-US" sz="1200" i="0" dirty="0" err="1"/>
                  <a:t>tế</a:t>
                </a:r>
                <a:r>
                  <a:rPr lang="en-US" sz="1200" i="0" dirty="0"/>
                  <a:t>, ta </a:t>
                </a:r>
                <a:r>
                  <a:rPr lang="en-US" sz="1200" i="0" dirty="0" err="1"/>
                  <a:t>sẽ</a:t>
                </a:r>
                <a:r>
                  <a:rPr lang="en-US" sz="1200" i="0" dirty="0"/>
                  <a:t> </a:t>
                </a:r>
                <a:r>
                  <a:rPr lang="en-US" sz="1200" i="0" dirty="0" err="1"/>
                  <a:t>chỉ</a:t>
                </a:r>
                <a:r>
                  <a:rPr lang="en-US" sz="1200" i="0" dirty="0"/>
                  <a:t> </a:t>
                </a:r>
                <a:r>
                  <a:rPr lang="en-US" sz="1200" i="0" dirty="0" err="1"/>
                  <a:t>quan</a:t>
                </a:r>
                <a:r>
                  <a:rPr lang="en-US" sz="1200" i="0" dirty="0"/>
                  <a:t> </a:t>
                </a:r>
                <a:r>
                  <a:rPr lang="en-US" sz="1200" i="0" dirty="0" err="1"/>
                  <a:t>sát</a:t>
                </a:r>
                <a:r>
                  <a:rPr lang="en-US" sz="1200" i="0" dirty="0"/>
                  <a:t> </a:t>
                </a:r>
                <a:r>
                  <a:rPr lang="en-US" sz="1200" i="0" dirty="0" err="1"/>
                  <a:t>được</a:t>
                </a:r>
                <a:r>
                  <a:rPr lang="en-US" sz="1200" i="0" dirty="0"/>
                  <a:t> </a:t>
                </a:r>
                <a:r>
                  <a:rPr lang="en-US" sz="1200" i="0" dirty="0" err="1"/>
                  <a:t>các</a:t>
                </a:r>
                <a:r>
                  <a:rPr lang="en-US" sz="1200" i="0" dirty="0"/>
                  <a:t> </a:t>
                </a:r>
                <a:r>
                  <a:rPr lang="en-US" sz="1200" i="0" dirty="0" err="1"/>
                  <a:t>cặp</a:t>
                </a:r>
                <a:r>
                  <a:rPr lang="en-US" sz="1200" i="0" dirty="0"/>
                  <a:t> </a:t>
                </a:r>
                <a:r>
                  <a:rPr lang="en-US" sz="1200" i="0" dirty="0" err="1"/>
                  <a:t>giá</a:t>
                </a:r>
                <a:r>
                  <a:rPr lang="en-US" sz="1200" i="0" dirty="0"/>
                  <a:t> </a:t>
                </a:r>
                <a:r>
                  <a:rPr lang="en-US" sz="1200" i="0" dirty="0" err="1"/>
                  <a:t>trị</a:t>
                </a:r>
                <a:r>
                  <a:rPr lang="en-US" sz="1200" i="0" dirty="0"/>
                  <a:t> </a:t>
                </a:r>
                <a:r>
                  <a:rPr lang="en-US" sz="1200" i="0" dirty="0" err="1"/>
                  <a:t>x_i</a:t>
                </a:r>
                <a:r>
                  <a:rPr lang="en-US" sz="1200" i="0" dirty="0"/>
                  <a:t>, </a:t>
                </a:r>
                <a:r>
                  <a:rPr lang="en-US" sz="1200" i="0" dirty="0" err="1"/>
                  <a:t>t_i</a:t>
                </a:r>
                <a:r>
                  <a:rPr lang="en-US" sz="1200" i="0" dirty="0"/>
                  <a:t> </a:t>
                </a:r>
                <a:r>
                  <a:rPr lang="en-US" sz="1200" i="0" dirty="0" err="1"/>
                  <a:t>như</a:t>
                </a:r>
                <a:r>
                  <a:rPr lang="en-US" sz="1200" i="0" dirty="0"/>
                  <a:t> </a:t>
                </a:r>
                <a:r>
                  <a:rPr lang="en-US" sz="1200" i="0" dirty="0" err="1"/>
                  <a:t>thế</a:t>
                </a:r>
                <a:r>
                  <a:rPr lang="en-US" sz="1200" i="0" dirty="0"/>
                  <a:t> </a:t>
                </a:r>
                <a:r>
                  <a:rPr lang="en-US" sz="1200" i="0" dirty="0" err="1"/>
                  <a:t>này</a:t>
                </a:r>
                <a:r>
                  <a:rPr lang="en-US" sz="1200" i="0" dirty="0"/>
                  <a:t> </a:t>
                </a:r>
                <a:r>
                  <a:rPr lang="en-US" sz="1200" i="0" dirty="0" err="1"/>
                  <a:t>chức</a:t>
                </a:r>
                <a:r>
                  <a:rPr lang="en-US" sz="1200" i="0" dirty="0"/>
                  <a:t> </a:t>
                </a:r>
                <a:r>
                  <a:rPr lang="en-US" sz="1200" i="0" dirty="0" err="1"/>
                  <a:t>không</a:t>
                </a:r>
                <a:r>
                  <a:rPr lang="en-US" sz="1200" i="0" dirty="0"/>
                  <a:t> </a:t>
                </a:r>
                <a:r>
                  <a:rPr lang="en-US" sz="1200" i="0" dirty="0" err="1"/>
                  <a:t>thể</a:t>
                </a:r>
                <a:r>
                  <a:rPr lang="en-US" sz="1200" i="0" dirty="0"/>
                  <a:t> </a:t>
                </a:r>
                <a:r>
                  <a:rPr lang="en-US" sz="1200" i="0" dirty="0" err="1"/>
                  <a:t>biết</a:t>
                </a:r>
                <a:r>
                  <a:rPr lang="en-US" sz="1200" i="0" dirty="0"/>
                  <a:t> </a:t>
                </a:r>
                <a:r>
                  <a:rPr lang="en-US" sz="1200" i="0" dirty="0" err="1"/>
                  <a:t>được</a:t>
                </a:r>
                <a:r>
                  <a:rPr lang="en-US" sz="1200" i="0" dirty="0"/>
                  <a:t> </a:t>
                </a:r>
                <a:r>
                  <a:rPr lang="en-US" sz="1200" i="0" dirty="0" err="1"/>
                  <a:t>hàm</a:t>
                </a:r>
                <a:r>
                  <a:rPr lang="en-US" sz="1200" i="0" dirty="0"/>
                  <a:t> </a:t>
                </a:r>
                <a:r>
                  <a:rPr lang="en-US" sz="1200" i="0" dirty="0" err="1"/>
                  <a:t>đích</a:t>
                </a:r>
                <a:r>
                  <a:rPr lang="en-US" sz="1200" i="0" dirty="0"/>
                  <a:t> </a:t>
                </a:r>
                <a:r>
                  <a:rPr lang="en-US" sz="1200" i="0" dirty="0" err="1"/>
                  <a:t>trông</a:t>
                </a:r>
                <a:r>
                  <a:rPr lang="en-US" sz="1200" i="0" dirty="0"/>
                  <a:t> </a:t>
                </a:r>
                <a:r>
                  <a:rPr lang="en-US" sz="1200" i="0" dirty="0" err="1"/>
                  <a:t>như</a:t>
                </a:r>
                <a:r>
                  <a:rPr lang="en-US" sz="1200" i="0" dirty="0"/>
                  <a:t> </a:t>
                </a:r>
                <a:r>
                  <a:rPr lang="en-US" sz="1200" i="0" dirty="0" err="1"/>
                  <a:t>thế</a:t>
                </a:r>
                <a:r>
                  <a:rPr lang="en-US" sz="1200" i="0" dirty="0"/>
                  <a:t> </a:t>
                </a:r>
                <a:r>
                  <a:rPr lang="en-US" sz="1200" i="0" dirty="0" err="1"/>
                  <a:t>nào</a:t>
                </a:r>
                <a:r>
                  <a:rPr lang="en-US" sz="1200" i="0" dirty="0"/>
                  <a:t>, </a:t>
                </a:r>
                <a:r>
                  <a:rPr lang="en-US" sz="1200" i="0" dirty="0" err="1"/>
                  <a:t>cũng</a:t>
                </a:r>
                <a:r>
                  <a:rPr lang="en-US" sz="1200" i="0" dirty="0"/>
                  <a:t> </a:t>
                </a:r>
                <a:r>
                  <a:rPr lang="en-US" sz="1200" i="0" dirty="0" err="1"/>
                  <a:t>như</a:t>
                </a:r>
                <a:r>
                  <a:rPr lang="en-US" sz="1200" i="0" dirty="0"/>
                  <a:t> </a:t>
                </a:r>
                <a:r>
                  <a:rPr lang="en-US" sz="1200" i="0" dirty="0" err="1"/>
                  <a:t>phân</a:t>
                </a:r>
                <a:r>
                  <a:rPr lang="en-US" sz="1200" i="0" dirty="0"/>
                  <a:t> </a:t>
                </a:r>
                <a:r>
                  <a:rPr lang="en-US" sz="1200" i="0" dirty="0" err="1"/>
                  <a:t>phối</a:t>
                </a:r>
                <a:r>
                  <a:rPr lang="en-US" sz="1200" i="0" dirty="0"/>
                  <a:t> </a:t>
                </a:r>
                <a:r>
                  <a:rPr lang="en-US" sz="1200" i="0" dirty="0" err="1"/>
                  <a:t>của</a:t>
                </a:r>
                <a:r>
                  <a:rPr lang="en-US" sz="1200" i="0" dirty="0"/>
                  <a:t> </a:t>
                </a:r>
                <a:r>
                  <a:rPr lang="en-US" sz="1200" i="0" dirty="0" err="1"/>
                  <a:t>nhiễu</a:t>
                </a:r>
                <a:r>
                  <a:rPr lang="en-US" sz="1200" i="0" dirty="0"/>
                  <a:t> </a:t>
                </a:r>
                <a:r>
                  <a:rPr lang="en-US" sz="1200" i="0" dirty="0" err="1"/>
                  <a:t>ra</a:t>
                </a:r>
                <a:r>
                  <a:rPr lang="en-US" sz="1200" i="0" dirty="0"/>
                  <a:t> </a:t>
                </a:r>
                <a:r>
                  <a:rPr lang="en-US" sz="1200" i="0" dirty="0" err="1"/>
                  <a:t>sao</a:t>
                </a:r>
                <a:r>
                  <a:rPr lang="en-US" sz="1200" i="0" dirty="0"/>
                  <a:t>.</a:t>
                </a:r>
                <a:endParaRPr i="0" dirty="0"/>
              </a:p>
            </p:txBody>
          </p:sp>
        </mc:Fallback>
      </mc:AlternateContent>
      <p:sp>
        <p:nvSpPr>
          <p:cNvPr id="371" name="Google Shape;371;p5:notes">
            <a:extLst>
              <a:ext uri="{FF2B5EF4-FFF2-40B4-BE49-F238E27FC236}">
                <a16:creationId xmlns:a16="http://schemas.microsoft.com/office/drawing/2014/main" id="{09FD750E-CC60-B555-CAA5-97D5BAB87F3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0130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78BB5FD6-8EFB-999D-B27B-B89BC7BC031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0" name="Google Shape;370;p5:notes">
                <a:extLst>
                  <a:ext uri="{FF2B5EF4-FFF2-40B4-BE49-F238E27FC236}">
                    <a16:creationId xmlns:a16="http://schemas.microsoft.com/office/drawing/2014/main" id="{96C004C7-D7A0-9AFD-4C35-913F56D4FEB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GB" i="0" dirty="0"/>
              </a:p>
            </p:txBody>
          </p:sp>
        </mc:Choice>
        <mc:Fallback xmlns="">
          <p:sp>
            <p:nvSpPr>
              <p:cNvPr id="370" name="Google Shape;370;p5:notes">
                <a:extLst>
                  <a:ext uri="{FF2B5EF4-FFF2-40B4-BE49-F238E27FC236}">
                    <a16:creationId xmlns:a16="http://schemas.microsoft.com/office/drawing/2014/main" id="{96C004C7-D7A0-9AFD-4C35-913F56D4FEB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i="0" dirty="0" err="1"/>
                  <a:t>Tương</a:t>
                </a:r>
                <a:r>
                  <a:rPr lang="en-US" i="0" dirty="0"/>
                  <a:t> </a:t>
                </a:r>
                <a:r>
                  <a:rPr lang="en-US" i="0" dirty="0" err="1"/>
                  <a:t>tự</a:t>
                </a:r>
                <a:r>
                  <a:rPr lang="en-US" i="0" dirty="0"/>
                  <a:t>, ta </a:t>
                </a:r>
                <a:r>
                  <a:rPr lang="en-US" i="0" dirty="0" err="1"/>
                  <a:t>thử</a:t>
                </a:r>
                <a:r>
                  <a:rPr lang="en-US" i="0" dirty="0"/>
                  <a:t> </a:t>
                </a:r>
                <a:r>
                  <a:rPr lang="en-US" i="0" dirty="0" err="1"/>
                  <a:t>nghiệm</a:t>
                </a:r>
                <a:r>
                  <a:rPr lang="en-US" i="0" dirty="0"/>
                  <a:t> </a:t>
                </a:r>
                <a:r>
                  <a:rPr lang="en-US" i="0" dirty="0" err="1"/>
                  <a:t>với</a:t>
                </a:r>
                <a:r>
                  <a:rPr lang="en-US" i="0" dirty="0"/>
                  <a:t> </a:t>
                </a:r>
                <a:r>
                  <a:rPr lang="en-US" i="0" dirty="0" err="1"/>
                  <a:t>mô</a:t>
                </a:r>
                <a:r>
                  <a:rPr lang="en-US" i="0" dirty="0"/>
                  <a:t> </a:t>
                </a:r>
                <a:r>
                  <a:rPr lang="en-US" i="0" dirty="0" err="1"/>
                  <a:t>hình</a:t>
                </a:r>
                <a:r>
                  <a:rPr lang="en-US" i="0" dirty="0"/>
                  <a:t> </a:t>
                </a:r>
                <a:r>
                  <a:rPr lang="en-US" i="0" dirty="0" err="1"/>
                  <a:t>hồi</a:t>
                </a:r>
                <a:r>
                  <a:rPr lang="en-US" i="0" dirty="0"/>
                  <a:t> </a:t>
                </a:r>
                <a:r>
                  <a:rPr lang="en-US" i="0" dirty="0" err="1"/>
                  <a:t>quy</a:t>
                </a:r>
                <a:r>
                  <a:rPr lang="en-US" i="0" dirty="0"/>
                  <a:t> </a:t>
                </a:r>
                <a:r>
                  <a:rPr lang="en-US" i="0" dirty="0" err="1"/>
                  <a:t>đơn</a:t>
                </a:r>
                <a:r>
                  <a:rPr lang="en-US" i="0" dirty="0"/>
                  <a:t> </a:t>
                </a:r>
                <a:r>
                  <a:rPr lang="en-US" i="0" dirty="0" err="1"/>
                  <a:t>giản</a:t>
                </a:r>
                <a:r>
                  <a:rPr lang="en-US" i="0" dirty="0"/>
                  <a:t> </a:t>
                </a:r>
                <a:r>
                  <a:rPr lang="en-US" i="0" dirty="0" err="1"/>
                  <a:t>có</a:t>
                </a:r>
                <a:r>
                  <a:rPr lang="en-US" i="0" dirty="0"/>
                  <a:t> </a:t>
                </a:r>
                <a:r>
                  <a:rPr lang="en-US" i="0" dirty="0" err="1"/>
                  <a:t>dạng</a:t>
                </a:r>
                <a:r>
                  <a:rPr lang="en-US" i="0" dirty="0"/>
                  <a:t> </a:t>
                </a:r>
                <a:r>
                  <a:rPr lang="en-US" i="0" dirty="0" err="1"/>
                  <a:t>f_w</a:t>
                </a:r>
                <a:r>
                  <a:rPr lang="en-US" i="0" dirty="0"/>
                  <a:t>(x)=w_0 * x </a:t>
                </a:r>
                <a:r>
                  <a:rPr lang="en-US" i="0" dirty="0" err="1"/>
                  <a:t>với</a:t>
                </a:r>
                <a:r>
                  <a:rPr lang="en-US" i="0" dirty="0"/>
                  <a:t> w_0 </a:t>
                </a:r>
                <a:r>
                  <a:rPr lang="en-US" i="0" dirty="0" err="1"/>
                  <a:t>là</a:t>
                </a:r>
                <a:r>
                  <a:rPr lang="en-US" i="0" dirty="0"/>
                  <a:t> </a:t>
                </a:r>
                <a:r>
                  <a:rPr lang="en-US" i="0" dirty="0" err="1"/>
                  <a:t>tham</a:t>
                </a:r>
                <a:r>
                  <a:rPr lang="en-US" i="0" dirty="0"/>
                  <a:t> </a:t>
                </a:r>
                <a:r>
                  <a:rPr lang="en-US" i="0" dirty="0" err="1"/>
                  <a:t>số</a:t>
                </a:r>
                <a:r>
                  <a:rPr lang="en-US" i="0" dirty="0"/>
                  <a:t> </a:t>
                </a:r>
                <a:r>
                  <a:rPr lang="en-US" i="0" dirty="0" err="1"/>
                  <a:t>duy</a:t>
                </a:r>
                <a:r>
                  <a:rPr lang="en-US" i="0" dirty="0"/>
                  <a:t> </a:t>
                </a:r>
                <a:r>
                  <a:rPr lang="en-US" i="0" dirty="0" err="1"/>
                  <a:t>nhất</a:t>
                </a:r>
                <a:r>
                  <a:rPr lang="en-US" i="0" dirty="0"/>
                  <a:t> </a:t>
                </a:r>
                <a:r>
                  <a:rPr lang="en-US" i="0" dirty="0" err="1"/>
                  <a:t>của</a:t>
                </a:r>
                <a:r>
                  <a:rPr lang="en-US" i="0" dirty="0"/>
                  <a:t> </a:t>
                </a:r>
                <a:r>
                  <a:rPr lang="en-US" i="0" dirty="0" err="1"/>
                  <a:t>mô</a:t>
                </a:r>
                <a:r>
                  <a:rPr lang="en-US" i="0" dirty="0"/>
                  <a:t> </a:t>
                </a:r>
                <a:r>
                  <a:rPr lang="en-US" i="0" dirty="0" err="1"/>
                  <a:t>hình</a:t>
                </a:r>
                <a:r>
                  <a:rPr lang="en-US" i="0" dirty="0"/>
                  <a:t>.</a:t>
                </a:r>
              </a:p>
              <a:p>
                <a:pPr marL="0" lvl="0" indent="0" algn="l" rtl="0">
                  <a:spcBef>
                    <a:spcPts val="0"/>
                  </a:spcBef>
                  <a:spcAft>
                    <a:spcPts val="0"/>
                  </a:spcAft>
                  <a:buNone/>
                </a:pPr>
                <a:endParaRPr lang="en-US" i="0" dirty="0"/>
              </a:p>
              <a:p>
                <a:pPr marL="0" lvl="0" indent="0" algn="l" rtl="0">
                  <a:spcBef>
                    <a:spcPts val="0"/>
                  </a:spcBef>
                  <a:spcAft>
                    <a:spcPts val="0"/>
                  </a:spcAft>
                  <a:buNone/>
                </a:pPr>
                <a:r>
                  <a:rPr lang="en-US" i="0" dirty="0"/>
                  <a:t>Ta </a:t>
                </a:r>
                <a:r>
                  <a:rPr lang="en-US" i="0" dirty="0" err="1"/>
                  <a:t>có</a:t>
                </a:r>
                <a:r>
                  <a:rPr lang="en-US" i="0" dirty="0"/>
                  <a:t> </a:t>
                </a:r>
                <a:r>
                  <a:rPr lang="en-US" i="0" dirty="0" err="1"/>
                  <a:t>hàm</a:t>
                </a:r>
                <a:r>
                  <a:rPr lang="en-US" i="0" dirty="0"/>
                  <a:t> </a:t>
                </a:r>
                <a:r>
                  <a:rPr lang="en-US" i="0" dirty="0" err="1"/>
                  <a:t>mất</a:t>
                </a:r>
                <a:r>
                  <a:rPr lang="en-US" i="0" dirty="0"/>
                  <a:t> </a:t>
                </a:r>
                <a:r>
                  <a:rPr lang="en-US" i="0" dirty="0" err="1"/>
                  <a:t>mát</a:t>
                </a:r>
                <a:r>
                  <a:rPr lang="en-US" i="0" dirty="0"/>
                  <a:t> MSE </a:t>
                </a:r>
                <a:r>
                  <a:rPr lang="en-US" i="0" dirty="0" err="1"/>
                  <a:t>tương</a:t>
                </a:r>
                <a:r>
                  <a:rPr lang="en-US" i="0" dirty="0"/>
                  <a:t> </a:t>
                </a:r>
                <a:r>
                  <a:rPr lang="en-US" i="0" dirty="0" err="1"/>
                  <a:t>tự</a:t>
                </a:r>
                <a:r>
                  <a:rPr lang="en-US" i="0" dirty="0"/>
                  <a:t> </a:t>
                </a:r>
                <a:r>
                  <a:rPr lang="en-US" i="0" dirty="0" err="1"/>
                  <a:t>ví</a:t>
                </a:r>
                <a:r>
                  <a:rPr lang="en-US" i="0" dirty="0"/>
                  <a:t> </a:t>
                </a:r>
                <a:r>
                  <a:rPr lang="en-US" i="0" dirty="0" err="1"/>
                  <a:t>dụ</a:t>
                </a:r>
                <a:r>
                  <a:rPr lang="en-US" i="0" dirty="0"/>
                  <a:t> </a:t>
                </a:r>
                <a:r>
                  <a:rPr lang="en-US" i="0" dirty="0" err="1"/>
                  <a:t>trước</a:t>
                </a:r>
                <a:r>
                  <a:rPr lang="en-US" i="0" dirty="0"/>
                  <a:t>.</a:t>
                </a:r>
              </a:p>
              <a:p>
                <a:pPr marL="0" lvl="0" indent="0" algn="l" rtl="0">
                  <a:spcBef>
                    <a:spcPts val="0"/>
                  </a:spcBef>
                  <a:spcAft>
                    <a:spcPts val="0"/>
                  </a:spcAft>
                  <a:buNone/>
                </a:pPr>
                <a:endParaRPr lang="en-US" i="0" dirty="0"/>
              </a:p>
              <a:p>
                <a:pPr marL="0" lvl="0" indent="0" algn="l" rtl="0">
                  <a:spcBef>
                    <a:spcPts val="0"/>
                  </a:spcBef>
                  <a:spcAft>
                    <a:spcPts val="0"/>
                  </a:spcAft>
                  <a:buNone/>
                </a:pPr>
                <a:r>
                  <a:rPr lang="en-US" i="0" dirty="0" err="1"/>
                  <a:t>Và</a:t>
                </a:r>
                <a:r>
                  <a:rPr lang="en-US" i="0" dirty="0"/>
                  <a:t> t</a:t>
                </a:r>
                <a:r>
                  <a:rPr lang="en-US" sz="1200" dirty="0">
                    <a:solidFill>
                      <a:schemeClr val="tx1"/>
                    </a:solidFill>
                  </a:rPr>
                  <a:t>a </a:t>
                </a:r>
                <a:r>
                  <a:rPr lang="en-US" sz="1200" dirty="0" err="1">
                    <a:solidFill>
                      <a:schemeClr val="tx1"/>
                    </a:solidFill>
                  </a:rPr>
                  <a:t>sử</a:t>
                </a:r>
                <a:r>
                  <a:rPr lang="en-US" sz="1200" dirty="0">
                    <a:solidFill>
                      <a:schemeClr val="tx1"/>
                    </a:solidFill>
                  </a:rPr>
                  <a:t> </a:t>
                </a:r>
                <a:r>
                  <a:rPr lang="en-US" sz="1200" dirty="0" err="1">
                    <a:solidFill>
                      <a:schemeClr val="tx1"/>
                    </a:solidFill>
                  </a:rPr>
                  <a:t>dụng</a:t>
                </a:r>
                <a:r>
                  <a:rPr lang="en-US" sz="1200" dirty="0">
                    <a:solidFill>
                      <a:schemeClr val="tx1"/>
                    </a:solidFill>
                  </a:rPr>
                  <a:t> </a:t>
                </a:r>
                <a:r>
                  <a:rPr lang="en-US" sz="1200" dirty="0" err="1">
                    <a:solidFill>
                      <a:schemeClr val="accent1"/>
                    </a:solidFill>
                  </a:rPr>
                  <a:t>thuật</a:t>
                </a:r>
                <a:r>
                  <a:rPr lang="en-US" sz="1200" dirty="0">
                    <a:solidFill>
                      <a:schemeClr val="accent1"/>
                    </a:solidFill>
                  </a:rPr>
                  <a:t> </a:t>
                </a:r>
                <a:r>
                  <a:rPr lang="en-US" sz="1200" dirty="0" err="1">
                    <a:solidFill>
                      <a:schemeClr val="accent1"/>
                    </a:solidFill>
                  </a:rPr>
                  <a:t>toán</a:t>
                </a:r>
                <a:r>
                  <a:rPr lang="en-US" sz="1200" dirty="0">
                    <a:solidFill>
                      <a:schemeClr val="accent1"/>
                    </a:solidFill>
                  </a:rPr>
                  <a:t> Gradient Descent </a:t>
                </a:r>
                <a:r>
                  <a:rPr lang="en-US" sz="1200" dirty="0" err="1">
                    <a:solidFill>
                      <a:schemeClr val="tx1"/>
                    </a:solidFill>
                  </a:rPr>
                  <a:t>để</a:t>
                </a:r>
                <a:r>
                  <a:rPr lang="en-US" sz="1200" dirty="0">
                    <a:solidFill>
                      <a:schemeClr val="tx1"/>
                    </a:solidFill>
                  </a:rPr>
                  <a:t> </a:t>
                </a:r>
                <a:r>
                  <a:rPr lang="en-US" sz="1200" dirty="0" err="1">
                    <a:solidFill>
                      <a:schemeClr val="tx1"/>
                    </a:solidFill>
                  </a:rPr>
                  <a:t>tìm</a:t>
                </a:r>
                <a:r>
                  <a:rPr lang="en-US" sz="1200" dirty="0">
                    <a:solidFill>
                      <a:schemeClr val="tx1"/>
                    </a:solidFill>
                  </a:rPr>
                  <a:t> </a:t>
                </a:r>
                <a:r>
                  <a:rPr lang="en-US" sz="1200" dirty="0" err="1">
                    <a:solidFill>
                      <a:schemeClr val="tx1"/>
                    </a:solidFill>
                  </a:rPr>
                  <a:t>giá</a:t>
                </a:r>
                <a:r>
                  <a:rPr lang="en-US" sz="1200" dirty="0">
                    <a:solidFill>
                      <a:schemeClr val="tx1"/>
                    </a:solidFill>
                  </a:rPr>
                  <a:t> </a:t>
                </a:r>
                <a:r>
                  <a:rPr lang="en-US" sz="1200" dirty="0" err="1">
                    <a:solidFill>
                      <a:schemeClr val="tx1"/>
                    </a:solidFill>
                  </a:rPr>
                  <a:t>trị</a:t>
                </a:r>
                <a:r>
                  <a:rPr lang="en-US" sz="1200" dirty="0">
                    <a:solidFill>
                      <a:schemeClr val="tx1"/>
                    </a:solidFill>
                  </a:rPr>
                  <a:t> </a:t>
                </a:r>
                <a:r>
                  <a:rPr lang="en-US" sz="1200" dirty="0" err="1">
                    <a:solidFill>
                      <a:schemeClr val="tx1"/>
                    </a:solidFill>
                  </a:rPr>
                  <a:t>của</a:t>
                </a:r>
                <a:r>
                  <a:rPr lang="en-US" sz="1200" dirty="0">
                    <a:solidFill>
                      <a:schemeClr val="tx1"/>
                    </a:solidFill>
                  </a:rPr>
                  <a:t> </a:t>
                </a:r>
                <a:r>
                  <a:rPr lang="en-US" sz="1200" dirty="0" err="1">
                    <a:solidFill>
                      <a:schemeClr val="tx1"/>
                    </a:solidFill>
                  </a:rPr>
                  <a:t>tham</a:t>
                </a:r>
                <a:r>
                  <a:rPr lang="en-US" sz="1200" dirty="0">
                    <a:solidFill>
                      <a:schemeClr val="tx1"/>
                    </a:solidFill>
                  </a:rPr>
                  <a:t> </a:t>
                </a:r>
                <a:r>
                  <a:rPr lang="en-US" sz="1200" dirty="0" err="1">
                    <a:solidFill>
                      <a:schemeClr val="tx1"/>
                    </a:solidFill>
                  </a:rPr>
                  <a:t>số</a:t>
                </a:r>
                <a:r>
                  <a:rPr lang="en-US" sz="1200" dirty="0">
                    <a:solidFill>
                      <a:schemeClr val="tx1"/>
                    </a:solidFill>
                  </a:rPr>
                  <a:t> </a:t>
                </a:r>
                <a:r>
                  <a:rPr lang="en-US" sz="1200" i="0">
                    <a:latin typeface="Cambria Math" panose="02040503050406030204" pitchFamily="18" charset="0"/>
                  </a:rPr>
                  <a:t>𝑤_0  </a:t>
                </a:r>
                <a:r>
                  <a:rPr lang="en-US" sz="1200" dirty="0" err="1">
                    <a:solidFill>
                      <a:schemeClr val="tx1"/>
                    </a:solidFill>
                  </a:rPr>
                  <a:t>sao</a:t>
                </a:r>
                <a:r>
                  <a:rPr lang="en-US" sz="1200" dirty="0">
                    <a:solidFill>
                      <a:schemeClr val="tx1"/>
                    </a:solidFill>
                  </a:rPr>
                  <a:t> </a:t>
                </a:r>
                <a:r>
                  <a:rPr lang="en-US" sz="1200" dirty="0" err="1">
                    <a:solidFill>
                      <a:schemeClr val="tx1"/>
                    </a:solidFill>
                  </a:rPr>
                  <a:t>cho</a:t>
                </a:r>
                <a:r>
                  <a:rPr lang="en-US" sz="1200" dirty="0">
                    <a:solidFill>
                      <a:schemeClr val="tx1"/>
                    </a:solidFill>
                  </a:rPr>
                  <a:t> </a:t>
                </a:r>
                <a:r>
                  <a:rPr lang="en-US" sz="1200" dirty="0" err="1">
                    <a:solidFill>
                      <a:schemeClr val="tx1"/>
                    </a:solidFill>
                  </a:rPr>
                  <a:t>có</a:t>
                </a:r>
                <a:r>
                  <a:rPr lang="en-US" sz="1200" dirty="0">
                    <a:solidFill>
                      <a:schemeClr val="tx1"/>
                    </a:solidFill>
                  </a:rPr>
                  <a:t> </a:t>
                </a:r>
                <a:r>
                  <a:rPr lang="en-US" sz="1200" dirty="0" err="1">
                    <a:solidFill>
                      <a:schemeClr val="tx1"/>
                    </a:solidFill>
                  </a:rPr>
                  <a:t>thể</a:t>
                </a:r>
                <a:r>
                  <a:rPr lang="en-US" sz="1200" dirty="0">
                    <a:solidFill>
                      <a:schemeClr val="tx1"/>
                    </a:solidFill>
                  </a:rPr>
                  <a:t> </a:t>
                </a:r>
                <a:r>
                  <a:rPr lang="en-US" sz="1200" dirty="0" err="1">
                    <a:solidFill>
                      <a:schemeClr val="tx1"/>
                    </a:solidFill>
                  </a:rPr>
                  <a:t>cực</a:t>
                </a:r>
                <a:r>
                  <a:rPr lang="en-US" sz="1200" dirty="0">
                    <a:solidFill>
                      <a:schemeClr val="tx1"/>
                    </a:solidFill>
                  </a:rPr>
                  <a:t> </a:t>
                </a:r>
                <a:r>
                  <a:rPr lang="en-US" sz="1200" dirty="0" err="1">
                    <a:solidFill>
                      <a:schemeClr val="tx1"/>
                    </a:solidFill>
                  </a:rPr>
                  <a:t>tiểu</a:t>
                </a:r>
                <a:r>
                  <a:rPr lang="en-US" sz="1200" dirty="0">
                    <a:solidFill>
                      <a:schemeClr val="tx1"/>
                    </a:solidFill>
                  </a:rPr>
                  <a:t> </a:t>
                </a:r>
                <a:r>
                  <a:rPr lang="en-US" sz="1200" dirty="0" err="1">
                    <a:solidFill>
                      <a:schemeClr val="tx1"/>
                    </a:solidFill>
                  </a:rPr>
                  <a:t>hóa</a:t>
                </a:r>
                <a:r>
                  <a:rPr lang="en-US" sz="1200" dirty="0">
                    <a:solidFill>
                      <a:schemeClr val="tx1"/>
                    </a:solidFill>
                  </a:rPr>
                  <a:t> </a:t>
                </a:r>
                <a:r>
                  <a:rPr lang="en-US" sz="1200" dirty="0" err="1">
                    <a:solidFill>
                      <a:schemeClr val="tx1"/>
                    </a:solidFill>
                  </a:rPr>
                  <a:t>hàm</a:t>
                </a:r>
                <a:r>
                  <a:rPr lang="en-US" sz="1200" dirty="0">
                    <a:solidFill>
                      <a:schemeClr val="tx1"/>
                    </a:solidFill>
                  </a:rPr>
                  <a:t> </a:t>
                </a:r>
                <a:r>
                  <a:rPr lang="en-US" sz="1200" dirty="0" err="1">
                    <a:solidFill>
                      <a:schemeClr val="tx1"/>
                    </a:solidFill>
                  </a:rPr>
                  <a:t>mất</a:t>
                </a:r>
                <a:r>
                  <a:rPr lang="en-US" sz="1200" dirty="0">
                    <a:solidFill>
                      <a:schemeClr val="tx1"/>
                    </a:solidFill>
                  </a:rPr>
                  <a:t> </a:t>
                </a:r>
                <a:r>
                  <a:rPr lang="en-US" sz="1200" dirty="0" err="1">
                    <a:solidFill>
                      <a:schemeClr val="tx1"/>
                    </a:solidFill>
                  </a:rPr>
                  <a:t>mát</a:t>
                </a:r>
                <a:r>
                  <a:rPr lang="en-US" sz="1200" dirty="0">
                    <a:solidFill>
                      <a:schemeClr val="tx1"/>
                    </a:solidFill>
                  </a:rPr>
                  <a:t> MSE. Ở </a:t>
                </a:r>
                <a:r>
                  <a:rPr lang="en-US" sz="1200" dirty="0" err="1">
                    <a:solidFill>
                      <a:schemeClr val="tx1"/>
                    </a:solidFill>
                  </a:rPr>
                  <a:t>mỗi</a:t>
                </a:r>
                <a:r>
                  <a:rPr lang="en-US" sz="1200" dirty="0">
                    <a:solidFill>
                      <a:schemeClr val="tx1"/>
                    </a:solidFill>
                  </a:rPr>
                  <a:t> </a:t>
                </a:r>
                <a:r>
                  <a:rPr lang="en-US" sz="1200" dirty="0" err="1">
                    <a:solidFill>
                      <a:schemeClr val="tx1"/>
                    </a:solidFill>
                  </a:rPr>
                  <a:t>vòng</a:t>
                </a:r>
                <a:r>
                  <a:rPr lang="en-US" sz="1200" dirty="0">
                    <a:solidFill>
                      <a:schemeClr val="tx1"/>
                    </a:solidFill>
                  </a:rPr>
                  <a:t> </a:t>
                </a:r>
                <a:r>
                  <a:rPr lang="en-US" sz="1200" dirty="0" err="1">
                    <a:solidFill>
                      <a:schemeClr val="tx1"/>
                    </a:solidFill>
                  </a:rPr>
                  <a:t>lặp</a:t>
                </a:r>
                <a:r>
                  <a:rPr lang="en-US" sz="1200" dirty="0">
                    <a:solidFill>
                      <a:schemeClr val="tx1"/>
                    </a:solidFill>
                  </a:rPr>
                  <a:t> </a:t>
                </a:r>
                <a:r>
                  <a:rPr lang="en-US" sz="1200" dirty="0" err="1">
                    <a:solidFill>
                      <a:schemeClr val="tx1"/>
                    </a:solidFill>
                  </a:rPr>
                  <a:t>thứ</a:t>
                </a:r>
                <a:r>
                  <a:rPr lang="en-US" sz="1200" dirty="0">
                    <a:solidFill>
                      <a:schemeClr val="tx1"/>
                    </a:solidFill>
                  </a:rPr>
                  <a:t> </a:t>
                </a:r>
                <a:r>
                  <a:rPr lang="en-US" sz="1200" b="0" i="0">
                    <a:solidFill>
                      <a:schemeClr val="tx1"/>
                    </a:solidFill>
                    <a:latin typeface="Cambria Math" panose="02040503050406030204" pitchFamily="18" charset="0"/>
                  </a:rPr>
                  <a:t>𝑡</a:t>
                </a:r>
                <a:r>
                  <a:rPr lang="en-US" sz="1200" dirty="0">
                    <a:solidFill>
                      <a:schemeClr val="tx1"/>
                    </a:solidFill>
                  </a:rPr>
                  <a:t>, ta </a:t>
                </a:r>
                <a:r>
                  <a:rPr lang="en-US" sz="1200" dirty="0" err="1">
                    <a:solidFill>
                      <a:schemeClr val="tx1"/>
                    </a:solidFill>
                  </a:rPr>
                  <a:t>cập</a:t>
                </a:r>
                <a:r>
                  <a:rPr lang="en-US" sz="1200" dirty="0">
                    <a:solidFill>
                      <a:schemeClr val="tx1"/>
                    </a:solidFill>
                  </a:rPr>
                  <a:t> </a:t>
                </a:r>
                <a:r>
                  <a:rPr lang="en-US" sz="1200" dirty="0" err="1">
                    <a:solidFill>
                      <a:schemeClr val="tx1"/>
                    </a:solidFill>
                  </a:rPr>
                  <a:t>nhật</a:t>
                </a:r>
                <a:r>
                  <a:rPr lang="en-US" sz="1200" dirty="0">
                    <a:solidFill>
                      <a:schemeClr val="tx1"/>
                    </a:solidFill>
                  </a:rPr>
                  <a:t>:</a:t>
                </a:r>
              </a:p>
              <a:p>
                <a:pPr marL="228600" indent="-50800">
                  <a:spcBef>
                    <a:spcPts val="0"/>
                  </a:spcBef>
                  <a:buNone/>
                </a:pPr>
                <a:r>
                  <a:rPr lang="en-US" sz="1200" b="0" i="0">
                    <a:latin typeface="Cambria Math" panose="02040503050406030204" pitchFamily="18" charset="0"/>
                  </a:rPr>
                  <a:t>𝑤_0^((𝑡+1))=</a:t>
                </a:r>
                <a:r>
                  <a:rPr lang="en-US" sz="1200" i="0">
                    <a:latin typeface="Cambria Math" panose="02040503050406030204" pitchFamily="18" charset="0"/>
                  </a:rPr>
                  <a:t>𝑤_0^((𝑡))</a:t>
                </a:r>
                <a:r>
                  <a:rPr lang="en-US" sz="1200" b="0" i="0">
                    <a:solidFill>
                      <a:srgbClr val="FF0000"/>
                    </a:solidFill>
                    <a:latin typeface="Cambria Math" panose="02040503050406030204" pitchFamily="18" charset="0"/>
                  </a:rPr>
                  <a:t>−</a:t>
                </a:r>
                <a:r>
                  <a:rPr lang="en-US" sz="1200" i="0">
                    <a:solidFill>
                      <a:srgbClr val="FF0000"/>
                    </a:solidFill>
                    <a:latin typeface="Cambria Math" panose="02040503050406030204" pitchFamily="18" charset="0"/>
                    <a:ea typeface="Cambria Math" panose="02040503050406030204" pitchFamily="18" charset="0"/>
                  </a:rPr>
                  <a:t>𝛼</a:t>
                </a:r>
                <a:r>
                  <a:rPr lang="en-US" sz="1200" i="0">
                    <a:solidFill>
                      <a:schemeClr val="accent1"/>
                    </a:solidFill>
                    <a:latin typeface="Cambria Math" panose="02040503050406030204" pitchFamily="18" charset="0"/>
                  </a:rPr>
                  <a:t>𝐿^′ (𝑤_0^((𝑡)) )</a:t>
                </a:r>
                <a:endParaRPr lang="en-US" i="0" dirty="0"/>
              </a:p>
              <a:p>
                <a:pPr marL="228600" indent="-50800">
                  <a:spcBef>
                    <a:spcPts val="0"/>
                  </a:spcBef>
                  <a:buNone/>
                </a:pPr>
                <a:endParaRPr lang="en-GB" i="0" dirty="0"/>
              </a:p>
              <a:p>
                <a:pPr marL="228600" indent="-50800">
                  <a:spcBef>
                    <a:spcPts val="0"/>
                  </a:spcBef>
                  <a:buNone/>
                </a:pPr>
                <a:r>
                  <a:rPr lang="en-GB" i="0" dirty="0"/>
                  <a:t>Ta </a:t>
                </a:r>
                <a:r>
                  <a:rPr lang="en-GB" i="0" dirty="0" err="1"/>
                  <a:t>thực</a:t>
                </a:r>
                <a:r>
                  <a:rPr lang="en-GB" i="0" dirty="0"/>
                  <a:t> </a:t>
                </a:r>
                <a:r>
                  <a:rPr lang="en-GB" i="0" dirty="0" err="1"/>
                  <a:t>hiện</a:t>
                </a:r>
                <a:r>
                  <a:rPr lang="en-GB" i="0" dirty="0"/>
                  <a:t> 50 </a:t>
                </a:r>
                <a:r>
                  <a:rPr lang="en-GB" i="0" dirty="0" err="1"/>
                  <a:t>bước</a:t>
                </a:r>
                <a:r>
                  <a:rPr lang="en-GB" i="0" dirty="0"/>
                  <a:t> </a:t>
                </a:r>
                <a:r>
                  <a:rPr lang="en-GB" i="0" dirty="0" err="1"/>
                  <a:t>của</a:t>
                </a:r>
                <a:r>
                  <a:rPr lang="en-GB" i="0" dirty="0"/>
                  <a:t> </a:t>
                </a:r>
                <a:r>
                  <a:rPr lang="en-GB" i="0" dirty="0" err="1"/>
                  <a:t>thuật</a:t>
                </a:r>
                <a:r>
                  <a:rPr lang="en-GB" i="0" dirty="0"/>
                  <a:t> </a:t>
                </a:r>
                <a:r>
                  <a:rPr lang="en-GB" i="0" dirty="0" err="1"/>
                  <a:t>toán</a:t>
                </a:r>
                <a:r>
                  <a:rPr lang="en-GB" i="0" dirty="0"/>
                  <a:t> Gradient Descent </a:t>
                </a:r>
                <a:r>
                  <a:rPr lang="en-GB" i="0" dirty="0" err="1"/>
                  <a:t>và</a:t>
                </a:r>
                <a:r>
                  <a:rPr lang="en-GB" i="0" dirty="0"/>
                  <a:t> </a:t>
                </a:r>
                <a:r>
                  <a:rPr lang="en-GB" i="0" dirty="0" err="1"/>
                  <a:t>thu</a:t>
                </a:r>
                <a:r>
                  <a:rPr lang="en-GB" i="0" dirty="0"/>
                  <a:t> </a:t>
                </a:r>
                <a:r>
                  <a:rPr lang="en-GB" i="0" dirty="0" err="1"/>
                  <a:t>được</a:t>
                </a:r>
                <a:r>
                  <a:rPr lang="en-GB" i="0" dirty="0"/>
                  <a:t> </a:t>
                </a:r>
                <a:r>
                  <a:rPr lang="en-GB" i="0" dirty="0" err="1"/>
                  <a:t>giá</a:t>
                </a:r>
                <a:r>
                  <a:rPr lang="en-GB" i="0" dirty="0"/>
                  <a:t> </a:t>
                </a:r>
                <a:r>
                  <a:rPr lang="en-GB" i="0" dirty="0" err="1"/>
                  <a:t>trị</a:t>
                </a:r>
                <a:r>
                  <a:rPr lang="en-GB" i="0" dirty="0"/>
                  <a:t> w_0 </a:t>
                </a:r>
                <a:r>
                  <a:rPr lang="en-GB" i="0" dirty="0" err="1"/>
                  <a:t>là</a:t>
                </a:r>
                <a:r>
                  <a:rPr lang="en-GB" i="0" dirty="0"/>
                  <a:t> 5.86. </a:t>
                </a:r>
                <a:r>
                  <a:rPr lang="en-GB" i="0" dirty="0" err="1"/>
                  <a:t>Mô</a:t>
                </a:r>
                <a:r>
                  <a:rPr lang="en-GB" i="0" dirty="0"/>
                  <a:t> </a:t>
                </a:r>
                <a:r>
                  <a:rPr lang="en-GB" i="0" dirty="0" err="1"/>
                  <a:t>hình</a:t>
                </a:r>
                <a:r>
                  <a:rPr lang="en-GB" i="0" dirty="0"/>
                  <a:t> </a:t>
                </a:r>
                <a:r>
                  <a:rPr lang="en-GB" i="0" dirty="0" err="1"/>
                  <a:t>của</a:t>
                </a:r>
                <a:r>
                  <a:rPr lang="en-GB" i="0" dirty="0"/>
                  <a:t> </a:t>
                </a:r>
                <a:r>
                  <a:rPr lang="en-GB" i="0" dirty="0" err="1"/>
                  <a:t>chúng</a:t>
                </a:r>
                <a:r>
                  <a:rPr lang="en-GB" i="0" dirty="0"/>
                  <a:t> ta </a:t>
                </a:r>
                <a:r>
                  <a:rPr lang="en-GB" i="0" dirty="0" err="1"/>
                  <a:t>f_w</a:t>
                </a:r>
                <a:r>
                  <a:rPr lang="en-GB" i="0" dirty="0"/>
                  <a:t>(x)=5.86 x </a:t>
                </a:r>
                <a:r>
                  <a:rPr lang="en-GB" i="0" dirty="0" err="1"/>
                  <a:t>hoạt</a:t>
                </a:r>
                <a:r>
                  <a:rPr lang="en-GB" i="0" dirty="0"/>
                  <a:t> </a:t>
                </a:r>
                <a:r>
                  <a:rPr lang="en-GB" i="0" dirty="0" err="1"/>
                  <a:t>động</a:t>
                </a:r>
                <a:r>
                  <a:rPr lang="en-GB" i="0" dirty="0"/>
                  <a:t> </a:t>
                </a:r>
                <a:r>
                  <a:rPr lang="en-GB" i="0" dirty="0" err="1"/>
                  <a:t>không</a:t>
                </a:r>
                <a:r>
                  <a:rPr lang="en-GB" i="0" dirty="0"/>
                  <a:t> </a:t>
                </a:r>
                <a:r>
                  <a:rPr lang="en-GB" i="0" dirty="0" err="1"/>
                  <a:t>thực</a:t>
                </a:r>
                <a:r>
                  <a:rPr lang="en-GB" i="0" dirty="0"/>
                  <a:t> </a:t>
                </a:r>
                <a:r>
                  <a:rPr lang="en-GB" i="0" dirty="0" err="1"/>
                  <a:t>sự</a:t>
                </a:r>
                <a:r>
                  <a:rPr lang="en-GB" i="0" dirty="0"/>
                  <a:t> </a:t>
                </a:r>
                <a:r>
                  <a:rPr lang="en-GB" i="0" dirty="0" err="1"/>
                  <a:t>tốt</a:t>
                </a:r>
                <a:r>
                  <a:rPr lang="en-GB" i="0" dirty="0"/>
                  <a:t> </a:t>
                </a:r>
                <a:r>
                  <a:rPr lang="en-GB" i="0" dirty="0" err="1"/>
                  <a:t>với</a:t>
                </a:r>
                <a:r>
                  <a:rPr lang="en-GB" i="0" dirty="0"/>
                  <a:t> </a:t>
                </a:r>
                <a:r>
                  <a:rPr lang="en-GB" i="0" dirty="0" err="1"/>
                  <a:t>tập</a:t>
                </a:r>
                <a:r>
                  <a:rPr lang="en-GB" i="0" dirty="0"/>
                  <a:t> </a:t>
                </a:r>
                <a:r>
                  <a:rPr lang="en-GB" i="0" dirty="0" err="1"/>
                  <a:t>dữ</a:t>
                </a:r>
                <a:r>
                  <a:rPr lang="en-GB" i="0" dirty="0"/>
                  <a:t> </a:t>
                </a:r>
                <a:r>
                  <a:rPr lang="en-GB" i="0" dirty="0" err="1"/>
                  <a:t>liệu</a:t>
                </a:r>
                <a:r>
                  <a:rPr lang="en-GB" i="0" dirty="0"/>
                  <a:t> </a:t>
                </a:r>
                <a:r>
                  <a:rPr lang="en-GB" i="0" dirty="0" err="1"/>
                  <a:t>mới</a:t>
                </a:r>
                <a:r>
                  <a:rPr lang="en-GB" i="0" dirty="0"/>
                  <a:t> </a:t>
                </a:r>
                <a:r>
                  <a:rPr lang="en-GB" i="0" dirty="0" err="1"/>
                  <a:t>này</a:t>
                </a:r>
                <a:r>
                  <a:rPr lang="en-GB" i="0" dirty="0"/>
                  <a:t>. Ta </a:t>
                </a:r>
                <a:r>
                  <a:rPr lang="en-GB" i="0" dirty="0" err="1"/>
                  <a:t>thấy</a:t>
                </a:r>
                <a:r>
                  <a:rPr lang="en-GB" i="0" dirty="0"/>
                  <a:t> </a:t>
                </a:r>
                <a:r>
                  <a:rPr lang="en-GB" i="0" dirty="0" err="1"/>
                  <a:t>dự</a:t>
                </a:r>
                <a:r>
                  <a:rPr lang="en-GB" i="0" dirty="0"/>
                  <a:t> </a:t>
                </a:r>
                <a:r>
                  <a:rPr lang="en-GB" i="0" dirty="0" err="1"/>
                  <a:t>đoán</a:t>
                </a:r>
                <a:r>
                  <a:rPr lang="en-GB" i="0" dirty="0"/>
                  <a:t> </a:t>
                </a:r>
                <a:r>
                  <a:rPr lang="en-GB" i="0" dirty="0" err="1"/>
                  <a:t>của</a:t>
                </a:r>
                <a:r>
                  <a:rPr lang="en-GB" i="0" dirty="0"/>
                  <a:t> </a:t>
                </a:r>
                <a:r>
                  <a:rPr lang="en-GB" i="0" dirty="0" err="1"/>
                  <a:t>mô</a:t>
                </a:r>
                <a:r>
                  <a:rPr lang="en-GB" i="0" dirty="0"/>
                  <a:t> </a:t>
                </a:r>
                <a:r>
                  <a:rPr lang="en-GB" i="0" dirty="0" err="1"/>
                  <a:t>hình</a:t>
                </a:r>
                <a:r>
                  <a:rPr lang="en-GB" i="0" dirty="0"/>
                  <a:t> </a:t>
                </a:r>
                <a:r>
                  <a:rPr lang="en-GB" i="0" dirty="0" err="1"/>
                  <a:t>cách</a:t>
                </a:r>
                <a:r>
                  <a:rPr lang="en-GB" i="0" dirty="0"/>
                  <a:t> </a:t>
                </a:r>
                <a:r>
                  <a:rPr lang="en-GB" i="0" dirty="0" err="1"/>
                  <a:t>rất</a:t>
                </a:r>
                <a:r>
                  <a:rPr lang="en-GB" i="0" dirty="0"/>
                  <a:t> xa </a:t>
                </a:r>
                <a:r>
                  <a:rPr lang="en-GB" i="0" dirty="0" err="1"/>
                  <a:t>nhiều</a:t>
                </a:r>
                <a:r>
                  <a:rPr lang="en-GB" i="0" dirty="0"/>
                  <a:t> </a:t>
                </a:r>
                <a:r>
                  <a:rPr lang="en-GB" i="0" dirty="0" err="1"/>
                  <a:t>điểm</a:t>
                </a:r>
                <a:r>
                  <a:rPr lang="en-GB" i="0" dirty="0"/>
                  <a:t> </a:t>
                </a:r>
                <a:r>
                  <a:rPr lang="en-GB" i="0" dirty="0" err="1"/>
                  <a:t>dữ</a:t>
                </a:r>
                <a:r>
                  <a:rPr lang="en-GB" i="0" dirty="0"/>
                  <a:t> </a:t>
                </a:r>
                <a:r>
                  <a:rPr lang="en-GB" i="0" dirty="0" err="1"/>
                  <a:t>liệu</a:t>
                </a:r>
                <a:r>
                  <a:rPr lang="en-GB" i="0" dirty="0"/>
                  <a:t>. </a:t>
                </a:r>
                <a:r>
                  <a:rPr lang="en-GB" i="0" dirty="0" err="1"/>
                  <a:t>Nguyên</a:t>
                </a:r>
                <a:r>
                  <a:rPr lang="en-GB" i="0" dirty="0"/>
                  <a:t> </a:t>
                </a:r>
                <a:r>
                  <a:rPr lang="en-GB" i="0" dirty="0" err="1"/>
                  <a:t>nhân</a:t>
                </a:r>
                <a:r>
                  <a:rPr lang="en-GB" i="0" dirty="0"/>
                  <a:t> </a:t>
                </a:r>
                <a:r>
                  <a:rPr lang="en-GB" i="0" dirty="0" err="1"/>
                  <a:t>đơn</a:t>
                </a:r>
                <a:r>
                  <a:rPr lang="en-GB" i="0" dirty="0"/>
                  <a:t> </a:t>
                </a:r>
                <a:r>
                  <a:rPr lang="en-GB" i="0" dirty="0" err="1"/>
                  <a:t>giản</a:t>
                </a:r>
                <a:r>
                  <a:rPr lang="en-GB" i="0" dirty="0"/>
                  <a:t> </a:t>
                </a:r>
                <a:r>
                  <a:rPr lang="en-GB" i="0" dirty="0" err="1"/>
                  <a:t>bởi</a:t>
                </a:r>
                <a:r>
                  <a:rPr lang="en-GB" i="0" dirty="0"/>
                  <a:t> </a:t>
                </a:r>
                <a:r>
                  <a:rPr lang="en-GB" i="0" dirty="0" err="1"/>
                  <a:t>vì</a:t>
                </a:r>
                <a:r>
                  <a:rPr lang="en-GB" i="0" dirty="0"/>
                  <a:t> </a:t>
                </a:r>
                <a:r>
                  <a:rPr lang="en-GB" i="0" dirty="0" err="1"/>
                  <a:t>tập</a:t>
                </a:r>
                <a:r>
                  <a:rPr lang="en-GB" i="0" dirty="0"/>
                  <a:t> </a:t>
                </a:r>
                <a:r>
                  <a:rPr lang="en-GB" i="0" dirty="0" err="1"/>
                  <a:t>dữ</a:t>
                </a:r>
                <a:r>
                  <a:rPr lang="en-GB" i="0" dirty="0"/>
                  <a:t> </a:t>
                </a:r>
                <a:r>
                  <a:rPr lang="en-GB" i="0" dirty="0" err="1"/>
                  <a:t>liệu</a:t>
                </a:r>
                <a:r>
                  <a:rPr lang="en-GB" i="0" dirty="0"/>
                  <a:t> </a:t>
                </a:r>
                <a:r>
                  <a:rPr lang="en-GB" i="0" dirty="0" err="1"/>
                  <a:t>này</a:t>
                </a:r>
                <a:r>
                  <a:rPr lang="en-GB" i="0" dirty="0"/>
                  <a:t> </a:t>
                </a:r>
                <a:r>
                  <a:rPr lang="en-GB" i="0" dirty="0" err="1"/>
                  <a:t>được</a:t>
                </a:r>
                <a:r>
                  <a:rPr lang="en-GB" i="0" dirty="0"/>
                  <a:t> </a:t>
                </a:r>
                <a:r>
                  <a:rPr lang="en-GB" i="0" dirty="0" err="1"/>
                  <a:t>phát</a:t>
                </a:r>
                <a:r>
                  <a:rPr lang="en-GB" i="0" dirty="0"/>
                  <a:t> </a:t>
                </a:r>
                <a:r>
                  <a:rPr lang="en-GB" i="0" dirty="0" err="1"/>
                  <a:t>sinh</a:t>
                </a:r>
                <a:r>
                  <a:rPr lang="en-GB" i="0" dirty="0"/>
                  <a:t> </a:t>
                </a:r>
                <a:r>
                  <a:rPr lang="en-GB" i="0" dirty="0" err="1"/>
                  <a:t>bởi</a:t>
                </a:r>
                <a:r>
                  <a:rPr lang="en-GB" i="0" dirty="0"/>
                  <a:t> </a:t>
                </a:r>
                <a:r>
                  <a:rPr lang="en-GB" i="0" dirty="0" err="1"/>
                  <a:t>hàm</a:t>
                </a:r>
                <a:r>
                  <a:rPr lang="en-GB" i="0" dirty="0"/>
                  <a:t> </a:t>
                </a:r>
                <a:r>
                  <a:rPr lang="en-GB" i="0" dirty="0" err="1"/>
                  <a:t>đích</a:t>
                </a:r>
                <a:r>
                  <a:rPr lang="en-GB" i="0" dirty="0"/>
                  <a:t> f(x)=3x+2, </a:t>
                </a:r>
                <a:r>
                  <a:rPr lang="en-GB" i="0" dirty="0" err="1"/>
                  <a:t>nhưng</a:t>
                </a:r>
                <a:r>
                  <a:rPr lang="en-GB" i="0" dirty="0"/>
                  <a:t> </a:t>
                </a:r>
                <a:r>
                  <a:rPr lang="en-GB" i="0" dirty="0" err="1"/>
                  <a:t>mô</a:t>
                </a:r>
                <a:r>
                  <a:rPr lang="en-GB" i="0" dirty="0"/>
                  <a:t> </a:t>
                </a:r>
                <a:r>
                  <a:rPr lang="en-GB" i="0" dirty="0" err="1"/>
                  <a:t>hình</a:t>
                </a:r>
                <a:r>
                  <a:rPr lang="en-GB" i="0" dirty="0"/>
                  <a:t> </a:t>
                </a:r>
                <a:r>
                  <a:rPr lang="en-GB" i="0" dirty="0" err="1"/>
                  <a:t>của</a:t>
                </a:r>
                <a:r>
                  <a:rPr lang="en-GB" i="0" dirty="0"/>
                  <a:t> </a:t>
                </a:r>
                <a:r>
                  <a:rPr lang="en-GB" i="0" dirty="0" err="1"/>
                  <a:t>chúng</a:t>
                </a:r>
                <a:r>
                  <a:rPr lang="en-GB" i="0" dirty="0"/>
                  <a:t> ta </a:t>
                </a:r>
                <a:r>
                  <a:rPr lang="en-GB" i="0" dirty="0" err="1"/>
                  <a:t>chỉ</a:t>
                </a:r>
                <a:r>
                  <a:rPr lang="en-GB" i="0" dirty="0"/>
                  <a:t> </a:t>
                </a:r>
                <a:r>
                  <a:rPr lang="en-GB" i="0" dirty="0" err="1"/>
                  <a:t>là</a:t>
                </a:r>
                <a:r>
                  <a:rPr lang="en-GB" i="0" dirty="0"/>
                  <a:t> </a:t>
                </a:r>
                <a:r>
                  <a:rPr lang="en-GB" i="0" dirty="0" err="1"/>
                  <a:t>f_w</a:t>
                </a:r>
                <a:r>
                  <a:rPr lang="en-GB" i="0" dirty="0"/>
                  <a:t>(x)=w_0x, </a:t>
                </a:r>
                <a:r>
                  <a:rPr lang="en-GB" i="0" dirty="0" err="1"/>
                  <a:t>với</a:t>
                </a:r>
                <a:r>
                  <a:rPr lang="en-GB" i="0" dirty="0"/>
                  <a:t> </a:t>
                </a:r>
                <a:r>
                  <a:rPr lang="en-GB" i="0" dirty="0" err="1"/>
                  <a:t>một</a:t>
                </a:r>
                <a:r>
                  <a:rPr lang="en-GB" i="0" dirty="0"/>
                  <a:t> </a:t>
                </a:r>
                <a:r>
                  <a:rPr lang="en-GB" i="0" dirty="0" err="1"/>
                  <a:t>tham</a:t>
                </a:r>
                <a:r>
                  <a:rPr lang="en-GB" i="0" dirty="0"/>
                  <a:t> </a:t>
                </a:r>
                <a:r>
                  <a:rPr lang="en-GB" i="0" dirty="0" err="1"/>
                  <a:t>số</a:t>
                </a:r>
                <a:r>
                  <a:rPr lang="en-GB" i="0" dirty="0"/>
                  <a:t> </a:t>
                </a:r>
                <a:r>
                  <a:rPr lang="en-GB" i="0" dirty="0" err="1"/>
                  <a:t>duy</a:t>
                </a:r>
                <a:r>
                  <a:rPr lang="en-GB" i="0" dirty="0"/>
                  <a:t> </a:t>
                </a:r>
                <a:r>
                  <a:rPr lang="en-GB" i="0" dirty="0" err="1"/>
                  <a:t>nhất</a:t>
                </a:r>
                <a:r>
                  <a:rPr lang="en-GB" i="0" dirty="0"/>
                  <a:t> w_0 ta </a:t>
                </a:r>
                <a:r>
                  <a:rPr lang="en-GB" i="0" dirty="0" err="1"/>
                  <a:t>không</a:t>
                </a:r>
                <a:r>
                  <a:rPr lang="en-GB" i="0" dirty="0"/>
                  <a:t> </a:t>
                </a:r>
                <a:r>
                  <a:rPr lang="en-GB" i="0" dirty="0" err="1"/>
                  <a:t>thể</a:t>
                </a:r>
                <a:r>
                  <a:rPr lang="en-GB" i="0" dirty="0"/>
                  <a:t> </a:t>
                </a:r>
                <a:r>
                  <a:rPr lang="en-GB" i="0" dirty="0" err="1"/>
                  <a:t>xấp</a:t>
                </a:r>
                <a:r>
                  <a:rPr lang="en-GB" i="0" dirty="0"/>
                  <a:t> </a:t>
                </a:r>
                <a:r>
                  <a:rPr lang="en-GB" i="0" dirty="0" err="1"/>
                  <a:t>xỉ</a:t>
                </a:r>
                <a:r>
                  <a:rPr lang="en-GB" i="0" dirty="0"/>
                  <a:t> </a:t>
                </a:r>
                <a:r>
                  <a:rPr lang="en-GB" i="0" dirty="0" err="1"/>
                  <a:t>tốt</a:t>
                </a:r>
                <a:r>
                  <a:rPr lang="en-GB" i="0" dirty="0"/>
                  <a:t> </a:t>
                </a:r>
                <a:r>
                  <a:rPr lang="en-GB" i="0" dirty="0" err="1"/>
                  <a:t>hàm</a:t>
                </a:r>
                <a:r>
                  <a:rPr lang="en-GB" i="0" dirty="0"/>
                  <a:t> </a:t>
                </a:r>
                <a:r>
                  <a:rPr lang="en-GB" i="0" dirty="0" err="1"/>
                  <a:t>đích</a:t>
                </a:r>
                <a:r>
                  <a:rPr lang="en-GB" i="0" dirty="0"/>
                  <a:t>. </a:t>
                </a:r>
              </a:p>
              <a:p>
                <a:pPr marL="228600" indent="-50800">
                  <a:spcBef>
                    <a:spcPts val="0"/>
                  </a:spcBef>
                  <a:buNone/>
                </a:pPr>
                <a:endParaRPr lang="en-GB" i="0" dirty="0"/>
              </a:p>
              <a:p>
                <a:pPr marL="228600" indent="-50800">
                  <a:spcBef>
                    <a:spcPts val="0"/>
                  </a:spcBef>
                  <a:buNone/>
                </a:pPr>
                <a:r>
                  <a:rPr lang="en-GB" i="0" dirty="0" err="1"/>
                  <a:t>Vấn</a:t>
                </a:r>
                <a:r>
                  <a:rPr lang="en-GB" i="0" dirty="0"/>
                  <a:t> </a:t>
                </a:r>
                <a:r>
                  <a:rPr lang="en-GB" i="0" dirty="0" err="1"/>
                  <a:t>đến</a:t>
                </a:r>
                <a:r>
                  <a:rPr lang="en-GB" i="0" dirty="0"/>
                  <a:t> </a:t>
                </a:r>
                <a:r>
                  <a:rPr lang="en-GB" i="0" dirty="0" err="1"/>
                  <a:t>là</a:t>
                </a:r>
                <a:r>
                  <a:rPr lang="en-GB" i="0" dirty="0"/>
                  <a:t> </a:t>
                </a:r>
                <a:r>
                  <a:rPr lang="en-GB" i="0" dirty="0" err="1"/>
                  <a:t>trong</a:t>
                </a:r>
                <a:r>
                  <a:rPr lang="en-GB" i="0" dirty="0"/>
                  <a:t> </a:t>
                </a:r>
                <a:r>
                  <a:rPr lang="en-GB" i="0" dirty="0" err="1"/>
                  <a:t>thực</a:t>
                </a:r>
                <a:r>
                  <a:rPr lang="en-GB" i="0" dirty="0"/>
                  <a:t> </a:t>
                </a:r>
                <a:r>
                  <a:rPr lang="en-GB" i="0" dirty="0" err="1"/>
                  <a:t>tế</a:t>
                </a:r>
                <a:r>
                  <a:rPr lang="en-GB" i="0" dirty="0"/>
                  <a:t> ta </a:t>
                </a:r>
                <a:r>
                  <a:rPr lang="en-GB" i="0" dirty="0" err="1"/>
                  <a:t>không</a:t>
                </a:r>
                <a:r>
                  <a:rPr lang="en-GB" i="0" dirty="0"/>
                  <a:t> </a:t>
                </a:r>
                <a:r>
                  <a:rPr lang="en-GB" i="0" dirty="0" err="1"/>
                  <a:t>biết</a:t>
                </a:r>
                <a:r>
                  <a:rPr lang="en-GB" i="0" dirty="0"/>
                  <a:t> </a:t>
                </a:r>
                <a:r>
                  <a:rPr lang="en-GB" i="0" dirty="0" err="1"/>
                  <a:t>được</a:t>
                </a:r>
                <a:r>
                  <a:rPr lang="en-GB" i="0" dirty="0"/>
                  <a:t> </a:t>
                </a:r>
                <a:r>
                  <a:rPr lang="en-GB" i="0" dirty="0" err="1"/>
                  <a:t>hàm</a:t>
                </a:r>
                <a:r>
                  <a:rPr lang="en-GB" i="0" dirty="0"/>
                  <a:t> </a:t>
                </a:r>
                <a:r>
                  <a:rPr lang="en-GB" i="0" dirty="0" err="1"/>
                  <a:t>đích</a:t>
                </a:r>
                <a:r>
                  <a:rPr lang="en-GB" i="0" dirty="0"/>
                  <a:t> </a:t>
                </a:r>
                <a:r>
                  <a:rPr lang="en-GB" i="0" dirty="0" err="1"/>
                  <a:t>trông</a:t>
                </a:r>
                <a:r>
                  <a:rPr lang="en-GB" i="0" dirty="0"/>
                  <a:t> </a:t>
                </a:r>
                <a:r>
                  <a:rPr lang="en-GB" i="0" dirty="0" err="1"/>
                  <a:t>như</a:t>
                </a:r>
                <a:r>
                  <a:rPr lang="en-GB" i="0" dirty="0"/>
                  <a:t> </a:t>
                </a:r>
                <a:r>
                  <a:rPr lang="en-GB" i="0" dirty="0" err="1"/>
                  <a:t>thế</a:t>
                </a:r>
                <a:r>
                  <a:rPr lang="en-GB" i="0" dirty="0"/>
                  <a:t> </a:t>
                </a:r>
                <a:r>
                  <a:rPr lang="en-GB" i="0" dirty="0" err="1"/>
                  <a:t>nào</a:t>
                </a:r>
                <a:r>
                  <a:rPr lang="en-GB" i="0" dirty="0"/>
                  <a:t> </a:t>
                </a:r>
                <a:r>
                  <a:rPr lang="en-GB" i="0" dirty="0" err="1"/>
                  <a:t>mà</a:t>
                </a:r>
                <a:r>
                  <a:rPr lang="en-GB" i="0" dirty="0"/>
                  <a:t> </a:t>
                </a:r>
                <a:r>
                  <a:rPr lang="en-GB" i="0" dirty="0" err="1"/>
                  <a:t>chỉ</a:t>
                </a:r>
                <a:r>
                  <a:rPr lang="en-GB" i="0" dirty="0"/>
                  <a:t> </a:t>
                </a:r>
                <a:r>
                  <a:rPr lang="en-GB" i="0" dirty="0" err="1"/>
                  <a:t>có</a:t>
                </a:r>
                <a:r>
                  <a:rPr lang="en-GB" i="0" dirty="0"/>
                  <a:t> </a:t>
                </a:r>
                <a:r>
                  <a:rPr lang="en-GB" i="0" dirty="0" err="1"/>
                  <a:t>các</a:t>
                </a:r>
                <a:r>
                  <a:rPr lang="en-GB" i="0" dirty="0"/>
                  <a:t> </a:t>
                </a:r>
                <a:r>
                  <a:rPr lang="en-GB" i="0" dirty="0" err="1"/>
                  <a:t>điểm</a:t>
                </a:r>
                <a:r>
                  <a:rPr lang="en-GB" i="0" dirty="0"/>
                  <a:t> </a:t>
                </a:r>
                <a:r>
                  <a:rPr lang="en-GB" i="0" dirty="0" err="1"/>
                  <a:t>dữ</a:t>
                </a:r>
                <a:r>
                  <a:rPr lang="en-GB" i="0" dirty="0"/>
                  <a:t> </a:t>
                </a:r>
                <a:r>
                  <a:rPr lang="en-GB" i="0" dirty="0" err="1"/>
                  <a:t>liệu</a:t>
                </a:r>
                <a:r>
                  <a:rPr lang="en-GB" i="0" dirty="0"/>
                  <a:t> </a:t>
                </a:r>
                <a:r>
                  <a:rPr lang="en-GB" i="0" dirty="0" err="1"/>
                  <a:t>x_i</a:t>
                </a:r>
                <a:r>
                  <a:rPr lang="en-GB" i="0" dirty="0"/>
                  <a:t>, </a:t>
                </a:r>
                <a:r>
                  <a:rPr lang="en-GB" i="0" dirty="0" err="1"/>
                  <a:t>t_i</a:t>
                </a:r>
                <a:r>
                  <a:rPr lang="en-GB" i="0" dirty="0"/>
                  <a:t>. Ta </a:t>
                </a:r>
                <a:r>
                  <a:rPr lang="en-GB" i="0" dirty="0" err="1"/>
                  <a:t>cần</a:t>
                </a:r>
                <a:r>
                  <a:rPr lang="en-GB" i="0" dirty="0"/>
                  <a:t> </a:t>
                </a:r>
                <a:r>
                  <a:rPr lang="en-GB" i="0" dirty="0" err="1"/>
                  <a:t>tận</a:t>
                </a:r>
                <a:r>
                  <a:rPr lang="en-GB" i="0" dirty="0"/>
                  <a:t> </a:t>
                </a:r>
                <a:r>
                  <a:rPr lang="en-GB" i="0" dirty="0" err="1"/>
                  <a:t>dụng</a:t>
                </a:r>
                <a:r>
                  <a:rPr lang="en-GB" i="0" dirty="0"/>
                  <a:t> </a:t>
                </a:r>
                <a:r>
                  <a:rPr lang="en-GB" i="0" dirty="0" err="1"/>
                  <a:t>những</a:t>
                </a:r>
                <a:r>
                  <a:rPr lang="en-GB" i="0" dirty="0"/>
                  <a:t> </a:t>
                </a:r>
                <a:r>
                  <a:rPr lang="en-GB" i="0" dirty="0" err="1"/>
                  <a:t>thông</a:t>
                </a:r>
                <a:r>
                  <a:rPr lang="en-GB" i="0" dirty="0"/>
                  <a:t> tin </a:t>
                </a:r>
                <a:r>
                  <a:rPr lang="en-GB" i="0" dirty="0" err="1"/>
                  <a:t>có</a:t>
                </a:r>
                <a:r>
                  <a:rPr lang="en-GB" i="0" dirty="0"/>
                  <a:t> </a:t>
                </a:r>
                <a:r>
                  <a:rPr lang="en-GB" i="0" dirty="0" err="1"/>
                  <a:t>sẵn</a:t>
                </a:r>
                <a:r>
                  <a:rPr lang="en-GB" i="0" dirty="0"/>
                  <a:t>, </a:t>
                </a:r>
                <a:r>
                  <a:rPr lang="en-GB" i="0" dirty="0" err="1"/>
                  <a:t>và</a:t>
                </a:r>
                <a:r>
                  <a:rPr lang="en-GB" i="0" dirty="0"/>
                  <a:t> </a:t>
                </a:r>
                <a:r>
                  <a:rPr lang="en-GB" i="0" dirty="0" err="1"/>
                  <a:t>cần</a:t>
                </a:r>
                <a:r>
                  <a:rPr lang="en-GB" i="0" dirty="0"/>
                  <a:t> </a:t>
                </a:r>
                <a:r>
                  <a:rPr lang="en-GB" i="0" dirty="0" err="1"/>
                  <a:t>tìm</a:t>
                </a:r>
                <a:r>
                  <a:rPr lang="en-GB" i="0" dirty="0"/>
                  <a:t> </a:t>
                </a:r>
                <a:r>
                  <a:rPr lang="en-GB" i="0" dirty="0" err="1"/>
                  <a:t>hiểu</a:t>
                </a:r>
                <a:r>
                  <a:rPr lang="en-GB" i="0" dirty="0"/>
                  <a:t>, </a:t>
                </a:r>
                <a:r>
                  <a:rPr lang="en-GB" i="0" dirty="0" err="1"/>
                  <a:t>khảo</a:t>
                </a:r>
                <a:r>
                  <a:rPr lang="en-GB" i="0" dirty="0"/>
                  <a:t> </a:t>
                </a:r>
                <a:r>
                  <a:rPr lang="en-GB" i="0" dirty="0" err="1"/>
                  <a:t>sát</a:t>
                </a:r>
                <a:r>
                  <a:rPr lang="en-GB" i="0" dirty="0"/>
                  <a:t> </a:t>
                </a:r>
                <a:r>
                  <a:rPr lang="en-GB" i="0" dirty="0" err="1"/>
                  <a:t>bài</a:t>
                </a:r>
                <a:r>
                  <a:rPr lang="en-GB" i="0" dirty="0"/>
                  <a:t> </a:t>
                </a:r>
                <a:r>
                  <a:rPr lang="en-GB" i="0" dirty="0" err="1"/>
                  <a:t>toán</a:t>
                </a:r>
                <a:r>
                  <a:rPr lang="en-GB" i="0" dirty="0"/>
                  <a:t> </a:t>
                </a:r>
                <a:r>
                  <a:rPr lang="en-GB" i="0" dirty="0" err="1"/>
                  <a:t>đang</a:t>
                </a:r>
                <a:r>
                  <a:rPr lang="en-GB" i="0" dirty="0"/>
                  <a:t> </a:t>
                </a:r>
                <a:r>
                  <a:rPr lang="en-GB" i="0" dirty="0" err="1"/>
                  <a:t>cần</a:t>
                </a:r>
                <a:r>
                  <a:rPr lang="en-GB" i="0" dirty="0"/>
                  <a:t> </a:t>
                </a:r>
                <a:r>
                  <a:rPr lang="en-GB" i="0" dirty="0" err="1"/>
                  <a:t>giải</a:t>
                </a:r>
                <a:r>
                  <a:rPr lang="en-GB" i="0" dirty="0"/>
                  <a:t> </a:t>
                </a:r>
                <a:r>
                  <a:rPr lang="en-GB" i="0" dirty="0" err="1"/>
                  <a:t>quyết</a:t>
                </a:r>
                <a:r>
                  <a:rPr lang="en-GB" i="0" dirty="0"/>
                  <a:t> </a:t>
                </a:r>
                <a:r>
                  <a:rPr lang="en-GB" i="0" dirty="0" err="1"/>
                  <a:t>để</a:t>
                </a:r>
                <a:r>
                  <a:rPr lang="en-GB" i="0" dirty="0"/>
                  <a:t> </a:t>
                </a:r>
                <a:r>
                  <a:rPr lang="en-GB" i="0" dirty="0" err="1"/>
                  <a:t>có</a:t>
                </a:r>
                <a:r>
                  <a:rPr lang="en-GB" i="0" dirty="0"/>
                  <a:t> </a:t>
                </a:r>
                <a:r>
                  <a:rPr lang="en-GB" i="0" dirty="0" err="1"/>
                  <a:t>thể</a:t>
                </a:r>
                <a:r>
                  <a:rPr lang="en-GB" i="0" dirty="0"/>
                  <a:t> </a:t>
                </a:r>
                <a:r>
                  <a:rPr lang="en-GB" i="0" dirty="0" err="1"/>
                  <a:t>chọn</a:t>
                </a:r>
                <a:r>
                  <a:rPr lang="en-GB" i="0" dirty="0"/>
                  <a:t> </a:t>
                </a:r>
                <a:r>
                  <a:rPr lang="en-GB" i="0" dirty="0" err="1"/>
                  <a:t>lựa</a:t>
                </a:r>
                <a:r>
                  <a:rPr lang="en-GB" i="0" dirty="0"/>
                  <a:t> </a:t>
                </a:r>
                <a:r>
                  <a:rPr lang="en-GB" i="0" dirty="0" err="1"/>
                  <a:t>mô</a:t>
                </a:r>
                <a:r>
                  <a:rPr lang="en-GB" i="0" dirty="0"/>
                  <a:t> </a:t>
                </a:r>
                <a:r>
                  <a:rPr lang="en-GB" i="0" dirty="0" err="1"/>
                  <a:t>hình</a:t>
                </a:r>
                <a:r>
                  <a:rPr lang="en-GB" i="0" dirty="0"/>
                  <a:t> </a:t>
                </a:r>
                <a:r>
                  <a:rPr lang="en-GB" i="0" dirty="0" err="1"/>
                  <a:t>sao</a:t>
                </a:r>
                <a:r>
                  <a:rPr lang="en-GB" i="0" dirty="0"/>
                  <a:t> </a:t>
                </a:r>
                <a:r>
                  <a:rPr lang="en-GB" i="0" dirty="0" err="1"/>
                  <a:t>cho</a:t>
                </a:r>
                <a:r>
                  <a:rPr lang="en-GB" i="0" dirty="0"/>
                  <a:t> </a:t>
                </a:r>
                <a:r>
                  <a:rPr lang="en-GB" i="0" dirty="0" err="1"/>
                  <a:t>phù</a:t>
                </a:r>
                <a:r>
                  <a:rPr lang="en-GB" i="0" dirty="0"/>
                  <a:t> </a:t>
                </a:r>
                <a:r>
                  <a:rPr lang="en-GB" i="0" dirty="0" err="1"/>
                  <a:t>hợp</a:t>
                </a:r>
                <a:r>
                  <a:rPr lang="en-GB" i="0" dirty="0"/>
                  <a:t>. Trong </a:t>
                </a:r>
                <a:r>
                  <a:rPr lang="en-GB" i="0" dirty="0" err="1"/>
                  <a:t>ví</a:t>
                </a:r>
                <a:r>
                  <a:rPr lang="en-GB" i="0" dirty="0"/>
                  <a:t> </a:t>
                </a:r>
                <a:r>
                  <a:rPr lang="en-GB" i="0" dirty="0" err="1"/>
                  <a:t>dụ</a:t>
                </a:r>
                <a:r>
                  <a:rPr lang="en-GB" i="0" dirty="0"/>
                  <a:t> </a:t>
                </a:r>
                <a:r>
                  <a:rPr lang="en-GB" i="0" dirty="0" err="1"/>
                  <a:t>này</a:t>
                </a:r>
                <a:r>
                  <a:rPr lang="en-GB" i="0" dirty="0"/>
                  <a:t>, do </a:t>
                </a:r>
                <a:r>
                  <a:rPr lang="en-GB" i="0" dirty="0" err="1"/>
                  <a:t>mô</a:t>
                </a:r>
                <a:r>
                  <a:rPr lang="en-GB" i="0" dirty="0"/>
                  <a:t> </a:t>
                </a:r>
                <a:r>
                  <a:rPr lang="en-GB" i="0" dirty="0" err="1"/>
                  <a:t>hình</a:t>
                </a:r>
                <a:r>
                  <a:rPr lang="en-GB" i="0" dirty="0"/>
                  <a:t> ta </a:t>
                </a:r>
                <a:r>
                  <a:rPr lang="en-GB" i="0" dirty="0" err="1"/>
                  <a:t>chọn</a:t>
                </a:r>
                <a:r>
                  <a:rPr lang="en-GB" i="0" dirty="0"/>
                  <a:t> </a:t>
                </a:r>
                <a:r>
                  <a:rPr lang="en-GB" i="0" dirty="0" err="1"/>
                  <a:t>là</a:t>
                </a:r>
                <a:r>
                  <a:rPr lang="en-GB" i="0" dirty="0"/>
                  <a:t> w_0x </a:t>
                </a:r>
                <a:r>
                  <a:rPr lang="en-GB" i="0" dirty="0" err="1"/>
                  <a:t>nên</a:t>
                </a:r>
                <a:r>
                  <a:rPr lang="en-GB" i="0" dirty="0"/>
                  <a:t> </a:t>
                </a:r>
                <a:r>
                  <a:rPr lang="en-GB" i="0" dirty="0" err="1"/>
                  <a:t>khi</a:t>
                </a:r>
                <a:r>
                  <a:rPr lang="en-GB" i="0" dirty="0"/>
                  <a:t> </a:t>
                </a:r>
                <a:r>
                  <a:rPr lang="en-GB" i="0" dirty="0" err="1"/>
                  <a:t>tìm</a:t>
                </a:r>
                <a:r>
                  <a:rPr lang="en-GB" i="0" dirty="0"/>
                  <a:t> </a:t>
                </a:r>
                <a:r>
                  <a:rPr lang="en-GB" i="0" dirty="0" err="1"/>
                  <a:t>giá</a:t>
                </a:r>
                <a:r>
                  <a:rPr lang="en-GB" i="0" dirty="0"/>
                  <a:t> </a:t>
                </a:r>
                <a:r>
                  <a:rPr lang="en-GB" i="0" dirty="0" err="1"/>
                  <a:t>trị</a:t>
                </a:r>
                <a:r>
                  <a:rPr lang="en-GB" i="0" dirty="0"/>
                  <a:t> </a:t>
                </a:r>
                <a:r>
                  <a:rPr lang="en-GB" i="0" dirty="0" err="1"/>
                  <a:t>tối</a:t>
                </a:r>
                <a:r>
                  <a:rPr lang="en-GB" i="0" dirty="0"/>
                  <a:t> </a:t>
                </a:r>
                <a:r>
                  <a:rPr lang="en-GB" i="0" dirty="0" err="1"/>
                  <a:t>ưu</a:t>
                </a:r>
                <a:r>
                  <a:rPr lang="en-GB" i="0" dirty="0"/>
                  <a:t> </a:t>
                </a:r>
                <a:r>
                  <a:rPr lang="en-GB" i="0" dirty="0" err="1"/>
                  <a:t>của</a:t>
                </a:r>
                <a:r>
                  <a:rPr lang="en-GB" i="0" dirty="0"/>
                  <a:t> w_0, </a:t>
                </a:r>
                <a:r>
                  <a:rPr lang="en-GB" i="0" dirty="0" err="1"/>
                  <a:t>thực</a:t>
                </a:r>
                <a:r>
                  <a:rPr lang="en-GB" i="0" dirty="0"/>
                  <a:t> </a:t>
                </a:r>
                <a:r>
                  <a:rPr lang="en-GB" i="0" dirty="0" err="1"/>
                  <a:t>ra</a:t>
                </a:r>
                <a:r>
                  <a:rPr lang="en-GB" i="0" dirty="0"/>
                  <a:t> ta </a:t>
                </a:r>
                <a:r>
                  <a:rPr lang="en-GB" i="0" dirty="0" err="1"/>
                  <a:t>bị</a:t>
                </a:r>
                <a:r>
                  <a:rPr lang="en-GB" i="0" dirty="0"/>
                  <a:t> </a:t>
                </a:r>
                <a:r>
                  <a:rPr lang="en-GB" i="0" dirty="0" err="1"/>
                  <a:t>giới</a:t>
                </a:r>
                <a:r>
                  <a:rPr lang="en-GB" i="0" dirty="0"/>
                  <a:t> </a:t>
                </a:r>
                <a:r>
                  <a:rPr lang="en-GB" i="0" dirty="0" err="1"/>
                  <a:t>hạn</a:t>
                </a:r>
                <a:r>
                  <a:rPr lang="en-GB" i="0" dirty="0"/>
                  <a:t> </a:t>
                </a:r>
                <a:r>
                  <a:rPr lang="en-GB" i="0" dirty="0" err="1"/>
                  <a:t>chỉ</a:t>
                </a:r>
                <a:r>
                  <a:rPr lang="en-GB" i="0" dirty="0"/>
                  <a:t> </a:t>
                </a:r>
                <a:r>
                  <a:rPr lang="en-GB" i="0" dirty="0" err="1"/>
                  <a:t>tìm</a:t>
                </a:r>
                <a:r>
                  <a:rPr lang="en-GB" i="0" dirty="0"/>
                  <a:t> </a:t>
                </a:r>
                <a:r>
                  <a:rPr lang="en-GB" i="0" dirty="0" err="1"/>
                  <a:t>trong</a:t>
                </a:r>
                <a:r>
                  <a:rPr lang="en-GB" i="0" dirty="0"/>
                  <a:t> </a:t>
                </a:r>
                <a:r>
                  <a:rPr lang="en-GB" i="0" dirty="0" err="1"/>
                  <a:t>lớp</a:t>
                </a:r>
                <a:r>
                  <a:rPr lang="en-GB" i="0" dirty="0"/>
                  <a:t> </a:t>
                </a:r>
                <a:r>
                  <a:rPr lang="en-GB" i="0" dirty="0" err="1"/>
                  <a:t>các</a:t>
                </a:r>
                <a:r>
                  <a:rPr lang="en-GB" i="0" dirty="0"/>
                  <a:t> </a:t>
                </a:r>
                <a:r>
                  <a:rPr lang="en-GB" i="0" dirty="0" err="1"/>
                  <a:t>đường</a:t>
                </a:r>
                <a:r>
                  <a:rPr lang="en-GB" i="0" dirty="0"/>
                  <a:t> </a:t>
                </a:r>
                <a:r>
                  <a:rPr lang="en-GB" i="0" dirty="0" err="1"/>
                  <a:t>thẳng</a:t>
                </a:r>
                <a:r>
                  <a:rPr lang="en-GB" i="0" dirty="0"/>
                  <a:t> </a:t>
                </a:r>
                <a:r>
                  <a:rPr lang="en-GB" i="0" dirty="0" err="1"/>
                  <a:t>chạy</a:t>
                </a:r>
                <a:r>
                  <a:rPr lang="en-GB" i="0" dirty="0"/>
                  <a:t> qua </a:t>
                </a:r>
                <a:r>
                  <a:rPr lang="en-GB" i="0" dirty="0" err="1"/>
                  <a:t>gốc</a:t>
                </a:r>
                <a:r>
                  <a:rPr lang="en-GB" i="0" dirty="0"/>
                  <a:t> </a:t>
                </a:r>
                <a:r>
                  <a:rPr lang="en-GB" i="0" dirty="0" err="1"/>
                  <a:t>tọa</a:t>
                </a:r>
                <a:r>
                  <a:rPr lang="en-GB" i="0" dirty="0"/>
                  <a:t> </a:t>
                </a:r>
                <a:r>
                  <a:rPr lang="en-GB" i="0" dirty="0" err="1"/>
                  <a:t>độ</a:t>
                </a:r>
                <a:r>
                  <a:rPr lang="en-GB" i="0" dirty="0"/>
                  <a:t>. Trong </a:t>
                </a:r>
                <a:r>
                  <a:rPr lang="en-GB" i="0" dirty="0" err="1"/>
                  <a:t>ví</a:t>
                </a:r>
                <a:r>
                  <a:rPr lang="en-GB" i="0" dirty="0"/>
                  <a:t> </a:t>
                </a:r>
                <a:r>
                  <a:rPr lang="en-GB" i="0" dirty="0" err="1"/>
                  <a:t>dụ</a:t>
                </a:r>
                <a:r>
                  <a:rPr lang="en-GB" i="0" dirty="0"/>
                  <a:t> </a:t>
                </a:r>
                <a:r>
                  <a:rPr lang="en-GB" i="0" dirty="0" err="1"/>
                  <a:t>kế</a:t>
                </a:r>
                <a:r>
                  <a:rPr lang="en-GB" i="0" dirty="0"/>
                  <a:t> </a:t>
                </a:r>
                <a:r>
                  <a:rPr lang="en-GB" i="0" dirty="0" err="1"/>
                  <a:t>tiếp</a:t>
                </a:r>
                <a:r>
                  <a:rPr lang="en-GB" i="0" dirty="0"/>
                  <a:t>, ta </a:t>
                </a:r>
                <a:r>
                  <a:rPr lang="en-GB" i="0" dirty="0" err="1"/>
                  <a:t>sẽ</a:t>
                </a:r>
                <a:r>
                  <a:rPr lang="en-GB" i="0" dirty="0"/>
                  <a:t> </a:t>
                </a:r>
                <a:r>
                  <a:rPr lang="en-GB" i="0" dirty="0" err="1"/>
                  <a:t>xét</a:t>
                </a:r>
                <a:r>
                  <a:rPr lang="en-GB" i="0" dirty="0"/>
                  <a:t> </a:t>
                </a:r>
                <a:r>
                  <a:rPr lang="en-GB" i="0" dirty="0" err="1"/>
                  <a:t>một</a:t>
                </a:r>
                <a:r>
                  <a:rPr lang="en-GB" i="0" dirty="0"/>
                  <a:t> </a:t>
                </a:r>
                <a:r>
                  <a:rPr lang="en-GB" i="0" dirty="0" err="1"/>
                  <a:t>mô</a:t>
                </a:r>
                <a:r>
                  <a:rPr lang="en-GB" i="0" dirty="0"/>
                  <a:t> </a:t>
                </a:r>
                <a:r>
                  <a:rPr lang="en-GB" i="0" dirty="0" err="1"/>
                  <a:t>hình</a:t>
                </a:r>
                <a:r>
                  <a:rPr lang="en-GB" i="0" dirty="0"/>
                  <a:t> </a:t>
                </a:r>
                <a:r>
                  <a:rPr lang="en-GB" i="0" dirty="0" err="1"/>
                  <a:t>tổng</a:t>
                </a:r>
                <a:r>
                  <a:rPr lang="en-GB" i="0" dirty="0"/>
                  <a:t> </a:t>
                </a:r>
                <a:r>
                  <a:rPr lang="en-GB" i="0" dirty="0" err="1"/>
                  <a:t>quát</a:t>
                </a:r>
                <a:r>
                  <a:rPr lang="en-GB" i="0" dirty="0"/>
                  <a:t> </a:t>
                </a:r>
                <a:r>
                  <a:rPr lang="en-GB" i="0" dirty="0" err="1"/>
                  <a:t>hơn</a:t>
                </a:r>
                <a:r>
                  <a:rPr lang="en-GB" i="0" dirty="0"/>
                  <a:t>, </a:t>
                </a:r>
                <a:r>
                  <a:rPr lang="en-GB" i="0" dirty="0" err="1"/>
                  <a:t>cho</a:t>
                </a:r>
                <a:r>
                  <a:rPr lang="en-GB" i="0" dirty="0"/>
                  <a:t> </a:t>
                </a:r>
                <a:r>
                  <a:rPr lang="en-GB" i="0" dirty="0" err="1"/>
                  <a:t>phép</a:t>
                </a:r>
                <a:r>
                  <a:rPr lang="en-GB" i="0" dirty="0"/>
                  <a:t> ta </a:t>
                </a:r>
                <a:r>
                  <a:rPr lang="en-GB" i="0" dirty="0" err="1"/>
                  <a:t>tìm</a:t>
                </a:r>
                <a:r>
                  <a:rPr lang="en-GB" i="0" dirty="0"/>
                  <a:t> </a:t>
                </a:r>
                <a:r>
                  <a:rPr lang="en-GB" i="0" dirty="0" err="1"/>
                  <a:t>kiếm</a:t>
                </a:r>
                <a:r>
                  <a:rPr lang="en-GB" i="0" dirty="0"/>
                  <a:t> </a:t>
                </a:r>
                <a:r>
                  <a:rPr lang="en-GB" i="0" dirty="0" err="1"/>
                  <a:t>mô</a:t>
                </a:r>
                <a:r>
                  <a:rPr lang="en-GB" i="0" dirty="0"/>
                  <a:t> </a:t>
                </a:r>
                <a:r>
                  <a:rPr lang="en-GB" i="0" dirty="0" err="1"/>
                  <a:t>hình</a:t>
                </a:r>
                <a:r>
                  <a:rPr lang="en-GB" i="0" dirty="0"/>
                  <a:t> </a:t>
                </a:r>
                <a:r>
                  <a:rPr lang="en-GB" i="0" dirty="0" err="1"/>
                  <a:t>trong</a:t>
                </a:r>
                <a:r>
                  <a:rPr lang="en-GB" i="0" dirty="0"/>
                  <a:t> </a:t>
                </a:r>
                <a:r>
                  <a:rPr lang="en-GB" i="0" dirty="0" err="1"/>
                  <a:t>lớp</a:t>
                </a:r>
                <a:r>
                  <a:rPr lang="en-GB" i="0" dirty="0"/>
                  <a:t> </a:t>
                </a:r>
                <a:r>
                  <a:rPr lang="en-GB" i="0" dirty="0" err="1"/>
                  <a:t>các</a:t>
                </a:r>
                <a:r>
                  <a:rPr lang="en-GB" i="0" dirty="0"/>
                  <a:t> </a:t>
                </a:r>
                <a:r>
                  <a:rPr lang="en-GB" i="0" dirty="0" err="1"/>
                  <a:t>đường</a:t>
                </a:r>
                <a:r>
                  <a:rPr lang="en-GB" i="0" dirty="0"/>
                  <a:t> </a:t>
                </a:r>
                <a:r>
                  <a:rPr lang="en-GB" i="0" dirty="0" err="1"/>
                  <a:t>thẳng</a:t>
                </a:r>
                <a:r>
                  <a:rPr lang="en-GB" i="0" dirty="0"/>
                  <a:t> </a:t>
                </a:r>
                <a:r>
                  <a:rPr lang="en-GB" i="0" dirty="0" err="1"/>
                  <a:t>bất</a:t>
                </a:r>
                <a:r>
                  <a:rPr lang="en-GB" i="0" dirty="0"/>
                  <a:t> </a:t>
                </a:r>
                <a:r>
                  <a:rPr lang="en-GB" i="0" dirty="0" err="1"/>
                  <a:t>kỳ</a:t>
                </a:r>
                <a:r>
                  <a:rPr lang="en-GB" i="0" dirty="0"/>
                  <a:t>.</a:t>
                </a:r>
              </a:p>
            </p:txBody>
          </p:sp>
        </mc:Fallback>
      </mc:AlternateContent>
      <p:sp>
        <p:nvSpPr>
          <p:cNvPr id="371" name="Google Shape;371;p5:notes">
            <a:extLst>
              <a:ext uri="{FF2B5EF4-FFF2-40B4-BE49-F238E27FC236}">
                <a16:creationId xmlns:a16="http://schemas.microsoft.com/office/drawing/2014/main" id="{23CA40D7-849A-C87F-0640-C6FDDB6953A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425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10AEBD38-5F3D-5177-6754-B5B755BFA054}"/>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B0D8C6A6-5EDB-122C-E8AD-9C68F56640E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0" dirty="0"/>
          </a:p>
        </p:txBody>
      </p:sp>
      <p:sp>
        <p:nvSpPr>
          <p:cNvPr id="371" name="Google Shape;371;p5:notes">
            <a:extLst>
              <a:ext uri="{FF2B5EF4-FFF2-40B4-BE49-F238E27FC236}">
                <a16:creationId xmlns:a16="http://schemas.microsoft.com/office/drawing/2014/main" id="{59833F6D-2F2D-DF29-88D0-9616AE7413C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0165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27C5B992-80C8-7955-C6D6-01CCB8486F6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0" name="Google Shape;370;p5:notes">
                <a:extLst>
                  <a:ext uri="{FF2B5EF4-FFF2-40B4-BE49-F238E27FC236}">
                    <a16:creationId xmlns:a16="http://schemas.microsoft.com/office/drawing/2014/main" id="{55F28EBE-B5FF-127E-91BD-8887076BDAE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0"/>
              </a:p>
            </p:txBody>
          </p:sp>
        </mc:Choice>
        <mc:Fallback xmlns="">
          <p:sp>
            <p:nvSpPr>
              <p:cNvPr id="370" name="Google Shape;370;p5:notes">
                <a:extLst>
                  <a:ext uri="{FF2B5EF4-FFF2-40B4-BE49-F238E27FC236}">
                    <a16:creationId xmlns:a16="http://schemas.microsoft.com/office/drawing/2014/main" id="{55F28EBE-B5FF-127E-91BD-8887076BDAE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tx1"/>
                    </a:solidFill>
                  </a:rPr>
                  <a:t>Ta </a:t>
                </a:r>
                <a:r>
                  <a:rPr lang="en-US" sz="1200" dirty="0" err="1">
                    <a:solidFill>
                      <a:schemeClr val="tx1"/>
                    </a:solidFill>
                  </a:rPr>
                  <a:t>sử</a:t>
                </a:r>
                <a:r>
                  <a:rPr lang="en-US" sz="1200" dirty="0">
                    <a:solidFill>
                      <a:schemeClr val="tx1"/>
                    </a:solidFill>
                  </a:rPr>
                  <a:t> </a:t>
                </a:r>
                <a:r>
                  <a:rPr lang="en-US" sz="1200" dirty="0" err="1">
                    <a:solidFill>
                      <a:schemeClr val="tx1"/>
                    </a:solidFill>
                  </a:rPr>
                  <a:t>dụng</a:t>
                </a:r>
                <a:r>
                  <a:rPr lang="en-US" sz="1200" dirty="0">
                    <a:solidFill>
                      <a:schemeClr val="tx1"/>
                    </a:solidFill>
                  </a:rPr>
                  <a:t> </a:t>
                </a:r>
                <a:r>
                  <a:rPr lang="en-US" sz="1200" dirty="0" err="1">
                    <a:solidFill>
                      <a:schemeClr val="accent1"/>
                    </a:solidFill>
                  </a:rPr>
                  <a:t>thuật</a:t>
                </a:r>
                <a:r>
                  <a:rPr lang="en-US" sz="1200" dirty="0">
                    <a:solidFill>
                      <a:schemeClr val="accent1"/>
                    </a:solidFill>
                  </a:rPr>
                  <a:t> </a:t>
                </a:r>
                <a:r>
                  <a:rPr lang="en-US" sz="1200" dirty="0" err="1">
                    <a:solidFill>
                      <a:schemeClr val="accent1"/>
                    </a:solidFill>
                  </a:rPr>
                  <a:t>toán</a:t>
                </a:r>
                <a:r>
                  <a:rPr lang="en-US" sz="1200" dirty="0">
                    <a:solidFill>
                      <a:schemeClr val="accent1"/>
                    </a:solidFill>
                  </a:rPr>
                  <a:t> Gradient Descent </a:t>
                </a:r>
                <a:r>
                  <a:rPr lang="en-US" sz="1200" dirty="0" err="1">
                    <a:solidFill>
                      <a:schemeClr val="tx1"/>
                    </a:solidFill>
                  </a:rPr>
                  <a:t>để</a:t>
                </a:r>
                <a:r>
                  <a:rPr lang="en-US" sz="1200" dirty="0">
                    <a:solidFill>
                      <a:schemeClr val="tx1"/>
                    </a:solidFill>
                  </a:rPr>
                  <a:t> </a:t>
                </a:r>
                <a:r>
                  <a:rPr lang="en-US" sz="1200" dirty="0" err="1">
                    <a:solidFill>
                      <a:schemeClr val="tx1"/>
                    </a:solidFill>
                  </a:rPr>
                  <a:t>tìm</a:t>
                </a:r>
                <a:r>
                  <a:rPr lang="en-US" sz="1200" dirty="0">
                    <a:solidFill>
                      <a:schemeClr val="tx1"/>
                    </a:solidFill>
                  </a:rPr>
                  <a:t> </a:t>
                </a:r>
                <a:r>
                  <a:rPr lang="en-US" sz="1200" dirty="0" err="1">
                    <a:solidFill>
                      <a:schemeClr val="tx1"/>
                    </a:solidFill>
                  </a:rPr>
                  <a:t>giá</a:t>
                </a:r>
                <a:r>
                  <a:rPr lang="en-US" sz="1200" dirty="0">
                    <a:solidFill>
                      <a:schemeClr val="tx1"/>
                    </a:solidFill>
                  </a:rPr>
                  <a:t> </a:t>
                </a:r>
                <a:r>
                  <a:rPr lang="en-US" sz="1200" dirty="0" err="1">
                    <a:solidFill>
                      <a:schemeClr val="tx1"/>
                    </a:solidFill>
                  </a:rPr>
                  <a:t>trị</a:t>
                </a:r>
                <a:r>
                  <a:rPr lang="en-US" sz="1200" dirty="0">
                    <a:solidFill>
                      <a:schemeClr val="tx1"/>
                    </a:solidFill>
                  </a:rPr>
                  <a:t> </a:t>
                </a:r>
                <a:r>
                  <a:rPr lang="en-US" sz="1200" dirty="0" err="1">
                    <a:solidFill>
                      <a:schemeClr val="tx1"/>
                    </a:solidFill>
                  </a:rPr>
                  <a:t>của</a:t>
                </a:r>
                <a:r>
                  <a:rPr lang="en-US" sz="1200" dirty="0">
                    <a:solidFill>
                      <a:schemeClr val="tx1"/>
                    </a:solidFill>
                  </a:rPr>
                  <a:t> </a:t>
                </a:r>
                <a:r>
                  <a:rPr lang="en-US" sz="1200" dirty="0" err="1">
                    <a:solidFill>
                      <a:schemeClr val="tx1"/>
                    </a:solidFill>
                  </a:rPr>
                  <a:t>tham</a:t>
                </a:r>
                <a:r>
                  <a:rPr lang="en-US" sz="1200" dirty="0">
                    <a:solidFill>
                      <a:schemeClr val="tx1"/>
                    </a:solidFill>
                  </a:rPr>
                  <a:t> </a:t>
                </a:r>
                <a:r>
                  <a:rPr lang="en-US" sz="1200" dirty="0" err="1">
                    <a:solidFill>
                      <a:schemeClr val="tx1"/>
                    </a:solidFill>
                  </a:rPr>
                  <a:t>số</a:t>
                </a:r>
                <a:r>
                  <a:rPr lang="en-US" sz="1200" dirty="0">
                    <a:solidFill>
                      <a:schemeClr val="tx1"/>
                    </a:solidFill>
                  </a:rPr>
                  <a:t> </a:t>
                </a:r>
                <a:r>
                  <a:rPr lang="en-US" sz="1200" i="0">
                    <a:latin typeface="Cambria Math" panose="02040503050406030204" pitchFamily="18" charset="0"/>
                  </a:rPr>
                  <a:t>𝑤_0</a:t>
                </a:r>
                <a:r>
                  <a:rPr lang="en-US" sz="1200" dirty="0">
                    <a:solidFill>
                      <a:schemeClr val="tx1"/>
                    </a:solidFill>
                  </a:rPr>
                  <a:t>,</a:t>
                </a:r>
                <a:r>
                  <a:rPr lang="en-US" sz="1200" dirty="0"/>
                  <a:t> </a:t>
                </a:r>
                <a:r>
                  <a:rPr lang="en-US" sz="1200" i="0">
                    <a:latin typeface="Cambria Math" panose="02040503050406030204" pitchFamily="18" charset="0"/>
                  </a:rPr>
                  <a:t>𝑤_</a:t>
                </a:r>
                <a:r>
                  <a:rPr lang="en-US" sz="1200" b="0" i="0">
                    <a:latin typeface="Cambria Math" panose="02040503050406030204" pitchFamily="18" charset="0"/>
                  </a:rPr>
                  <a:t>1</a:t>
                </a:r>
                <a:r>
                  <a:rPr lang="en-US" sz="1200" dirty="0">
                    <a:solidFill>
                      <a:schemeClr val="tx1"/>
                    </a:solidFill>
                  </a:rPr>
                  <a:t> </a:t>
                </a:r>
                <a:r>
                  <a:rPr lang="en-US" sz="1200" dirty="0" err="1">
                    <a:solidFill>
                      <a:schemeClr val="tx1"/>
                    </a:solidFill>
                  </a:rPr>
                  <a:t>sao</a:t>
                </a:r>
                <a:r>
                  <a:rPr lang="en-US" sz="1200" dirty="0">
                    <a:solidFill>
                      <a:schemeClr val="tx1"/>
                    </a:solidFill>
                  </a:rPr>
                  <a:t> </a:t>
                </a:r>
                <a:r>
                  <a:rPr lang="en-US" sz="1200" dirty="0" err="1">
                    <a:solidFill>
                      <a:schemeClr val="tx1"/>
                    </a:solidFill>
                  </a:rPr>
                  <a:t>cho</a:t>
                </a:r>
                <a:r>
                  <a:rPr lang="en-US" sz="1200" dirty="0">
                    <a:solidFill>
                      <a:schemeClr val="tx1"/>
                    </a:solidFill>
                  </a:rPr>
                  <a:t> </a:t>
                </a:r>
                <a:r>
                  <a:rPr lang="en-US" sz="1200" dirty="0" err="1">
                    <a:solidFill>
                      <a:schemeClr val="tx1"/>
                    </a:solidFill>
                  </a:rPr>
                  <a:t>có</a:t>
                </a:r>
                <a:r>
                  <a:rPr lang="en-US" sz="1200" dirty="0">
                    <a:solidFill>
                      <a:schemeClr val="tx1"/>
                    </a:solidFill>
                  </a:rPr>
                  <a:t> </a:t>
                </a:r>
                <a:r>
                  <a:rPr lang="en-US" sz="1200" dirty="0" err="1">
                    <a:solidFill>
                      <a:schemeClr val="tx1"/>
                    </a:solidFill>
                  </a:rPr>
                  <a:t>thể</a:t>
                </a:r>
                <a:r>
                  <a:rPr lang="en-US" sz="1200" dirty="0">
                    <a:solidFill>
                      <a:schemeClr val="tx1"/>
                    </a:solidFill>
                  </a:rPr>
                  <a:t> </a:t>
                </a:r>
                <a:r>
                  <a:rPr lang="en-US" sz="1200" dirty="0" err="1">
                    <a:solidFill>
                      <a:schemeClr val="tx1"/>
                    </a:solidFill>
                  </a:rPr>
                  <a:t>cực</a:t>
                </a:r>
                <a:r>
                  <a:rPr lang="en-US" sz="1200" dirty="0">
                    <a:solidFill>
                      <a:schemeClr val="tx1"/>
                    </a:solidFill>
                  </a:rPr>
                  <a:t> </a:t>
                </a:r>
                <a:r>
                  <a:rPr lang="en-US" sz="1200" dirty="0" err="1">
                    <a:solidFill>
                      <a:schemeClr val="tx1"/>
                    </a:solidFill>
                  </a:rPr>
                  <a:t>tiểu</a:t>
                </a:r>
                <a:r>
                  <a:rPr lang="en-US" sz="1200" dirty="0">
                    <a:solidFill>
                      <a:schemeClr val="tx1"/>
                    </a:solidFill>
                  </a:rPr>
                  <a:t> </a:t>
                </a:r>
                <a:r>
                  <a:rPr lang="en-US" sz="1200" dirty="0" err="1">
                    <a:solidFill>
                      <a:schemeClr val="tx1"/>
                    </a:solidFill>
                  </a:rPr>
                  <a:t>hóa</a:t>
                </a:r>
                <a:r>
                  <a:rPr lang="en-US" sz="1200" dirty="0">
                    <a:solidFill>
                      <a:schemeClr val="tx1"/>
                    </a:solidFill>
                  </a:rPr>
                  <a:t> </a:t>
                </a:r>
                <a:r>
                  <a:rPr lang="en-US" sz="1200" dirty="0" err="1">
                    <a:solidFill>
                      <a:schemeClr val="tx1"/>
                    </a:solidFill>
                  </a:rPr>
                  <a:t>hàm</a:t>
                </a:r>
                <a:r>
                  <a:rPr lang="en-US" sz="1200" dirty="0">
                    <a:solidFill>
                      <a:schemeClr val="tx1"/>
                    </a:solidFill>
                  </a:rPr>
                  <a:t> </a:t>
                </a:r>
                <a:r>
                  <a:rPr lang="en-US" sz="1200" dirty="0" err="1">
                    <a:solidFill>
                      <a:schemeClr val="tx1"/>
                    </a:solidFill>
                  </a:rPr>
                  <a:t>mất</a:t>
                </a:r>
                <a:r>
                  <a:rPr lang="en-US" sz="1200" dirty="0">
                    <a:solidFill>
                      <a:schemeClr val="tx1"/>
                    </a:solidFill>
                  </a:rPr>
                  <a:t> </a:t>
                </a:r>
                <a:r>
                  <a:rPr lang="en-US" sz="1200" dirty="0" err="1">
                    <a:solidFill>
                      <a:schemeClr val="tx1"/>
                    </a:solidFill>
                  </a:rPr>
                  <a:t>mát</a:t>
                </a:r>
                <a:r>
                  <a:rPr lang="en-US" sz="1200" dirty="0">
                    <a:solidFill>
                      <a:schemeClr val="tx1"/>
                    </a:solidFill>
                  </a:rPr>
                  <a:t> MSE.</a:t>
                </a:r>
                <a:endParaRPr lang="en-US" sz="1200" dirty="0"/>
              </a:p>
              <a:p>
                <a:pPr marL="0" lvl="0" indent="0" algn="l" rtl="0">
                  <a:spcBef>
                    <a:spcPts val="0"/>
                  </a:spcBef>
                  <a:spcAft>
                    <a:spcPts val="0"/>
                  </a:spcAft>
                  <a:buNone/>
                </a:pPr>
                <a:endParaRPr lang="en-US" i="0"/>
              </a:p>
              <a:p>
                <a:pPr marL="0" lvl="0" indent="0" algn="l" rtl="0">
                  <a:spcBef>
                    <a:spcPts val="0"/>
                  </a:spcBef>
                  <a:spcAft>
                    <a:spcPts val="0"/>
                  </a:spcAft>
                  <a:buNone/>
                </a:pPr>
                <a:r>
                  <a:rPr lang="en-GB" i="0"/>
                  <a:t>Do MSE chịu ảnh hưởng bởi cả w_0 và w_1, và ta cần tìm giá trị tối  ưu cho cả w_0 và w_1. Ta tính đạo hàm của hàm mất mát theo w_0 và đạo hàm của hàm mất mát theo w_1. Các đạo hàm này có thể gọi là các đạo hàm riêng.</a:t>
                </a:r>
              </a:p>
              <a:p>
                <a:pPr marL="0" lvl="0" indent="0" algn="l" rtl="0">
                  <a:spcBef>
                    <a:spcPts val="0"/>
                  </a:spcBef>
                  <a:spcAft>
                    <a:spcPts val="0"/>
                  </a:spcAft>
                  <a:buNone/>
                </a:pPr>
                <a:endParaRPr lang="en-GB" i="0"/>
              </a:p>
              <a:p>
                <a:pPr marL="0" lvl="0" indent="0" algn="l" rtl="0">
                  <a:spcBef>
                    <a:spcPts val="0"/>
                  </a:spcBef>
                  <a:spcAft>
                    <a:spcPts val="0"/>
                  </a:spcAft>
                  <a:buNone/>
                </a:pPr>
                <a:r>
                  <a:rPr lang="en-GB" i="0"/>
                  <a:t>Đạo hàm riêng của hàm mất mát L theo w_0 có thể được tính như sau. Đạo hàm của một tổng bằng tổng các đạo hàm. Ta đưa phép toán đạo hàm vào trong và tính đạo hàm theo w_0 của </a:t>
                </a:r>
                <a:r>
                  <a:rPr lang="en-US" sz="1200" i="0">
                    <a:latin typeface="Cambria Math" panose="02040503050406030204" pitchFamily="18" charset="0"/>
                  </a:rPr>
                  <a:t>(𝑡^((𝑖))−(𝑤_0+𝑤_1 𝑥^((𝑖)) ))^2</a:t>
                </a:r>
                <a:r>
                  <a:rPr lang="en-US" i="0"/>
                  <a:t>.</a:t>
                </a:r>
                <a:r>
                  <a:rPr lang="en-US" i="0" baseline="0"/>
                  <a:t> Ta đưa mũ 2 xuống, và khi lấy đạo hàm theo w_0 của biểu thức trong ngoặc thì ta được -1. Ta sắp xếp thứ tự các phần tử và được kết quả đạo hàm của L theo w_0 như sau. Đạo hàm riêng của L theo w_0 tương ứng với dấu mũi tên màu đỏ ở đây, nó cho ta biết nếu ta cố định giá trị w_1, và thay đổi giá trị w_0 thì đây chính là hướng mà hàm mất mát L(w) tăng nhanh nhất.</a:t>
                </a:r>
              </a:p>
              <a:p>
                <a:pPr marL="0" lvl="0" indent="0" algn="l" rtl="0">
                  <a:spcBef>
                    <a:spcPts val="0"/>
                  </a:spcBef>
                  <a:spcAft>
                    <a:spcPts val="0"/>
                  </a:spcAft>
                  <a:buNone/>
                </a:pPr>
                <a:endParaRPr lang="en-US" i="0" baseline="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0" baseline="0"/>
                  <a:t>Tương tự ta cũng có đạo hàm riêng của hàm mất mát L theo w_1. Khi lấy đạo hàm của biểu thức trong ngoặc thì ta được –x^(i), và sắp xếp thứ tự các phần tử ta được kết quả của đạo hàm L theo w_0 như sau. Đạo hàm riêng của L theo w_1 tương ứng với dấu mũi tên màu đỏ ở đây, nó cho ta biết nếu ta cố định giá trị w_0, và thay đổi giá trị w_1 thì đây chính là hướng mà hàm mất mát L(w) tăng nhanh nhất.</a:t>
                </a:r>
              </a:p>
              <a:p>
                <a:pPr marL="0" lvl="0" indent="0" algn="l" rtl="0">
                  <a:spcBef>
                    <a:spcPts val="0"/>
                  </a:spcBef>
                  <a:spcAft>
                    <a:spcPts val="0"/>
                  </a:spcAft>
                  <a:buNone/>
                </a:pPr>
                <a:endParaRPr i="0"/>
              </a:p>
            </p:txBody>
          </p:sp>
        </mc:Fallback>
      </mc:AlternateContent>
      <p:sp>
        <p:nvSpPr>
          <p:cNvPr id="371" name="Google Shape;371;p5:notes">
            <a:extLst>
              <a:ext uri="{FF2B5EF4-FFF2-40B4-BE49-F238E27FC236}">
                <a16:creationId xmlns:a16="http://schemas.microsoft.com/office/drawing/2014/main" id="{AF352CDB-85EC-6546-FD60-3153147E550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5635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1A67C1B7-79E5-1850-4414-4B192D798450}"/>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1AD7DD0F-7CDE-B727-7CB5-BF69ED20515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a:p>
        </p:txBody>
      </p:sp>
      <p:sp>
        <p:nvSpPr>
          <p:cNvPr id="371" name="Google Shape;371;p5:notes">
            <a:extLst>
              <a:ext uri="{FF2B5EF4-FFF2-40B4-BE49-F238E27FC236}">
                <a16:creationId xmlns:a16="http://schemas.microsoft.com/office/drawing/2014/main" id="{894DA4CD-60A4-9818-C37C-1E63B242921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834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1A67C1B7-79E5-1850-4414-4B192D798450}"/>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1AD7DD0F-7CDE-B727-7CB5-BF69ED20515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0"/>
          </a:p>
        </p:txBody>
      </p:sp>
      <p:sp>
        <p:nvSpPr>
          <p:cNvPr id="371" name="Google Shape;371;p5:notes">
            <a:extLst>
              <a:ext uri="{FF2B5EF4-FFF2-40B4-BE49-F238E27FC236}">
                <a16:creationId xmlns:a16="http://schemas.microsoft.com/office/drawing/2014/main" id="{894DA4CD-60A4-9818-C37C-1E63B242921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3773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1A67C1B7-79E5-1850-4414-4B192D798450}"/>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1AD7DD0F-7CDE-B727-7CB5-BF69ED20515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0" dirty="0"/>
          </a:p>
        </p:txBody>
      </p:sp>
      <p:sp>
        <p:nvSpPr>
          <p:cNvPr id="371" name="Google Shape;371;p5:notes">
            <a:extLst>
              <a:ext uri="{FF2B5EF4-FFF2-40B4-BE49-F238E27FC236}">
                <a16:creationId xmlns:a16="http://schemas.microsoft.com/office/drawing/2014/main" id="{894DA4CD-60A4-9818-C37C-1E63B242921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3130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DA8D3DB5-A7C7-6F10-B0A0-D8AE4DF740AC}"/>
            </a:ext>
          </a:extLst>
        </p:cNvPr>
        <p:cNvGrpSpPr/>
        <p:nvPr/>
      </p:nvGrpSpPr>
      <p:grpSpPr>
        <a:xfrm>
          <a:off x="0" y="0"/>
          <a:ext cx="0" cy="0"/>
          <a:chOff x="0" y="0"/>
          <a:chExt cx="0" cy="0"/>
        </a:xfrm>
      </p:grpSpPr>
      <p:sp>
        <p:nvSpPr>
          <p:cNvPr id="360" name="Google Shape;360;p4:notes">
            <a:extLst>
              <a:ext uri="{FF2B5EF4-FFF2-40B4-BE49-F238E27FC236}">
                <a16:creationId xmlns:a16="http://schemas.microsoft.com/office/drawing/2014/main" id="{74112B27-02B4-260E-2F64-CD9B4CB38DC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361" name="Google Shape;361;p4:notes">
            <a:extLst>
              <a:ext uri="{FF2B5EF4-FFF2-40B4-BE49-F238E27FC236}">
                <a16:creationId xmlns:a16="http://schemas.microsoft.com/office/drawing/2014/main" id="{6A37E219-8010-6FE2-9D89-A707457068D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12870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68E889AF-9B6B-61B9-9D0C-3E8ED4D20B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0" name="Google Shape;370;p5:notes">
                <a:extLst>
                  <a:ext uri="{FF2B5EF4-FFF2-40B4-BE49-F238E27FC236}">
                    <a16:creationId xmlns:a16="http://schemas.microsoft.com/office/drawing/2014/main" id="{9F5B6819-2135-9AF7-8A4E-228AD927A0E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0" dirty="0"/>
              </a:p>
            </p:txBody>
          </p:sp>
        </mc:Choice>
        <mc:Fallback xmlns="">
          <p:sp>
            <p:nvSpPr>
              <p:cNvPr id="370" name="Google Shape;370;p5:notes">
                <a:extLst>
                  <a:ext uri="{FF2B5EF4-FFF2-40B4-BE49-F238E27FC236}">
                    <a16:creationId xmlns:a16="http://schemas.microsoft.com/office/drawing/2014/main" id="{F1C8A797-119D-A074-7401-A989CC1DC56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i="0" dirty="0"/>
                  <a:t>Ta </a:t>
                </a:r>
                <a:r>
                  <a:rPr lang="en-US" i="0" dirty="0" err="1"/>
                  <a:t>xét</a:t>
                </a:r>
                <a:r>
                  <a:rPr lang="en-US" i="0" dirty="0"/>
                  <a:t> </a:t>
                </a:r>
                <a:r>
                  <a:rPr lang="en-US" i="0" dirty="0" err="1"/>
                  <a:t>ví</a:t>
                </a:r>
                <a:r>
                  <a:rPr lang="en-US" i="0" dirty="0"/>
                  <a:t> </a:t>
                </a:r>
                <a:r>
                  <a:rPr lang="en-US" i="0" dirty="0" err="1"/>
                  <a:t>dụ</a:t>
                </a:r>
                <a:r>
                  <a:rPr lang="en-US" i="0" dirty="0"/>
                  <a:t> 3.</a:t>
                </a:r>
              </a:p>
              <a:p>
                <a:pPr marL="0" lvl="0" indent="0" algn="l" rtl="0">
                  <a:spcBef>
                    <a:spcPts val="0"/>
                  </a:spcBef>
                  <a:spcAft>
                    <a:spcPts val="0"/>
                  </a:spcAft>
                  <a:buNone/>
                </a:pPr>
                <a:endParaRPr lang="en-US" i="0" dirty="0"/>
              </a:p>
              <a:p>
                <a:pPr marL="0" lvl="0" indent="0" algn="l" rtl="0">
                  <a:spcBef>
                    <a:spcPts val="0"/>
                  </a:spcBef>
                  <a:spcAft>
                    <a:spcPts val="0"/>
                  </a:spcAft>
                  <a:buNone/>
                </a:pPr>
                <a:r>
                  <a:rPr lang="en-US" i="0" dirty="0"/>
                  <a:t>Ta </a:t>
                </a:r>
                <a:r>
                  <a:rPr lang="en-US" i="0" dirty="0" err="1"/>
                  <a:t>cũng</a:t>
                </a:r>
                <a:r>
                  <a:rPr lang="en-US" i="0" dirty="0"/>
                  <a:t> </a:t>
                </a:r>
                <a:r>
                  <a:rPr lang="en-US" i="0" dirty="0" err="1"/>
                  <a:t>phát</a:t>
                </a:r>
                <a:r>
                  <a:rPr lang="en-US" i="0" dirty="0"/>
                  <a:t> </a:t>
                </a:r>
                <a:r>
                  <a:rPr lang="en-US" i="0" dirty="0" err="1"/>
                  <a:t>sinh</a:t>
                </a:r>
                <a:r>
                  <a:rPr lang="en-US" i="0" dirty="0"/>
                  <a:t> </a:t>
                </a:r>
                <a:r>
                  <a:rPr lang="en-US" i="0" dirty="0" err="1"/>
                  <a:t>một</a:t>
                </a:r>
                <a:r>
                  <a:rPr lang="en-US" i="0" dirty="0"/>
                  <a:t> </a:t>
                </a:r>
                <a:r>
                  <a:rPr lang="en-US" i="0" dirty="0" err="1"/>
                  <a:t>tập</a:t>
                </a:r>
                <a:r>
                  <a:rPr lang="en-US" i="0" dirty="0"/>
                  <a:t> </a:t>
                </a:r>
                <a:r>
                  <a:rPr lang="en-US" i="0" dirty="0" err="1"/>
                  <a:t>dữ</a:t>
                </a:r>
                <a:r>
                  <a:rPr lang="en-US" i="0" dirty="0"/>
                  <a:t> </a:t>
                </a:r>
                <a:r>
                  <a:rPr lang="en-US" i="0" dirty="0" err="1"/>
                  <a:t>liệu</a:t>
                </a:r>
                <a:r>
                  <a:rPr lang="en-US" i="0" dirty="0"/>
                  <a:t> </a:t>
                </a:r>
                <a:r>
                  <a:rPr lang="en-US" i="0" dirty="0" err="1"/>
                  <a:t>gồm</a:t>
                </a:r>
                <a:r>
                  <a:rPr lang="en-US" i="0" dirty="0"/>
                  <a:t> N </a:t>
                </a:r>
                <a:r>
                  <a:rPr lang="en-US" i="0" dirty="0" err="1"/>
                  <a:t>điểm</a:t>
                </a:r>
                <a:r>
                  <a:rPr lang="en-US" i="0" dirty="0"/>
                  <a:t> </a:t>
                </a:r>
                <a:r>
                  <a:rPr lang="en-US" i="0" dirty="0" err="1"/>
                  <a:t>dữ</a:t>
                </a:r>
                <a:r>
                  <a:rPr lang="en-US" i="0" dirty="0"/>
                  <a:t> </a:t>
                </a:r>
                <a:r>
                  <a:rPr lang="en-US" i="0" dirty="0" err="1"/>
                  <a:t>liệu</a:t>
                </a:r>
                <a:r>
                  <a:rPr lang="en-US" i="0" dirty="0"/>
                  <a:t>. </a:t>
                </a:r>
                <a:r>
                  <a:rPr lang="en-US" i="0" dirty="0" err="1"/>
                  <a:t>Mỗi</a:t>
                </a:r>
                <a:r>
                  <a:rPr lang="en-US" i="0" dirty="0"/>
                  <a:t> </a:t>
                </a:r>
                <a:r>
                  <a:rPr lang="en-US" i="0" dirty="0" err="1"/>
                  <a:t>điểm</a:t>
                </a:r>
                <a:r>
                  <a:rPr lang="en-US" i="0" dirty="0"/>
                  <a:t> </a:t>
                </a:r>
                <a:r>
                  <a:rPr lang="en-US" i="0" dirty="0" err="1"/>
                  <a:t>dữ</a:t>
                </a:r>
                <a:r>
                  <a:rPr lang="en-US" i="0" dirty="0"/>
                  <a:t> </a:t>
                </a:r>
                <a:r>
                  <a:rPr lang="en-US" i="0" dirty="0" err="1"/>
                  <a:t>liệu</a:t>
                </a:r>
                <a:r>
                  <a:rPr lang="en-US" i="0" dirty="0"/>
                  <a:t> </a:t>
                </a:r>
                <a:r>
                  <a:rPr lang="en-US" i="0" dirty="0" err="1"/>
                  <a:t>có</a:t>
                </a:r>
                <a:r>
                  <a:rPr lang="en-US" i="0" dirty="0"/>
                  <a:t> 1 </a:t>
                </a:r>
                <a:r>
                  <a:rPr lang="en-US" i="0" dirty="0" err="1"/>
                  <a:t>giá</a:t>
                </a:r>
                <a:r>
                  <a:rPr lang="en-US" i="0" dirty="0"/>
                  <a:t> </a:t>
                </a:r>
                <a:r>
                  <a:rPr lang="en-US" i="0" dirty="0" err="1"/>
                  <a:t>trị</a:t>
                </a:r>
                <a:r>
                  <a:rPr lang="en-US" i="0" dirty="0"/>
                  <a:t> </a:t>
                </a:r>
                <a:r>
                  <a:rPr lang="en-US" i="0" dirty="0" err="1"/>
                  <a:t>đặc</a:t>
                </a:r>
                <a:r>
                  <a:rPr lang="en-US" i="0" dirty="0"/>
                  <a:t> </a:t>
                </a:r>
                <a:r>
                  <a:rPr lang="en-US" i="0" dirty="0" err="1"/>
                  <a:t>trưng</a:t>
                </a:r>
                <a:r>
                  <a:rPr lang="en-US" i="0" dirty="0"/>
                  <a:t> </a:t>
                </a:r>
                <a:r>
                  <a:rPr lang="en-US" i="0" dirty="0" err="1"/>
                  <a:t>x_i</a:t>
                </a:r>
                <a:r>
                  <a:rPr lang="en-US" i="0" dirty="0"/>
                  <a:t>, </a:t>
                </a:r>
                <a:r>
                  <a:rPr lang="en-US" i="0" dirty="0" err="1"/>
                  <a:t>và</a:t>
                </a:r>
                <a:r>
                  <a:rPr lang="en-US" i="0" dirty="0"/>
                  <a:t> </a:t>
                </a:r>
                <a:r>
                  <a:rPr lang="en-US" i="0" dirty="0" err="1"/>
                  <a:t>một</a:t>
                </a:r>
                <a:r>
                  <a:rPr lang="en-US" i="0" dirty="0"/>
                  <a:t> </a:t>
                </a:r>
                <a:r>
                  <a:rPr lang="en-US" i="0" dirty="0" err="1"/>
                  <a:t>giá</a:t>
                </a:r>
                <a:r>
                  <a:rPr lang="en-US" i="0" dirty="0"/>
                  <a:t> </a:t>
                </a:r>
                <a:r>
                  <a:rPr lang="en-US" i="0" dirty="0" err="1"/>
                  <a:t>trị</a:t>
                </a:r>
                <a:r>
                  <a:rPr lang="en-US" i="0" dirty="0"/>
                  <a:t> </a:t>
                </a:r>
                <a:r>
                  <a:rPr lang="en-US" i="0" dirty="0" err="1"/>
                  <a:t>đích</a:t>
                </a:r>
                <a:r>
                  <a:rPr lang="en-US" i="0" dirty="0"/>
                  <a:t> </a:t>
                </a:r>
                <a:r>
                  <a:rPr lang="en-US" i="0" dirty="0" err="1"/>
                  <a:t>t_i</a:t>
                </a:r>
                <a:r>
                  <a:rPr lang="en-US" i="0" dirty="0"/>
                  <a:t>, </a:t>
                </a:r>
                <a:r>
                  <a:rPr lang="en-US" i="0" dirty="0" err="1"/>
                  <a:t>trong</a:t>
                </a:r>
                <a:r>
                  <a:rPr lang="en-US" i="0" dirty="0"/>
                  <a:t> </a:t>
                </a:r>
                <a:r>
                  <a:rPr lang="en-US" i="0" dirty="0" err="1"/>
                  <a:t>đó</a:t>
                </a:r>
                <a:r>
                  <a:rPr lang="en-US" i="0" dirty="0"/>
                  <a:t> </a:t>
                </a:r>
                <a:r>
                  <a:rPr lang="en-US" i="0" dirty="0" err="1"/>
                  <a:t>giá</a:t>
                </a:r>
                <a:r>
                  <a:rPr lang="en-US" i="0" dirty="0"/>
                  <a:t> </a:t>
                </a:r>
                <a:r>
                  <a:rPr lang="en-US" i="0" dirty="0" err="1"/>
                  <a:t>trị</a:t>
                </a:r>
                <a:r>
                  <a:rPr lang="en-US" i="0" dirty="0"/>
                  <a:t> </a:t>
                </a:r>
                <a:r>
                  <a:rPr lang="en-US" i="0" dirty="0" err="1"/>
                  <a:t>đích</a:t>
                </a:r>
                <a:r>
                  <a:rPr lang="en-US" i="0" dirty="0"/>
                  <a:t> </a:t>
                </a:r>
                <a:r>
                  <a:rPr lang="en-US" i="0" dirty="0" err="1"/>
                  <a:t>được</a:t>
                </a:r>
                <a:r>
                  <a:rPr lang="en-US" i="0" dirty="0"/>
                  <a:t> </a:t>
                </a:r>
                <a:r>
                  <a:rPr lang="en-US" i="0" dirty="0" err="1"/>
                  <a:t>phát</a:t>
                </a:r>
                <a:r>
                  <a:rPr lang="en-US" i="0" dirty="0"/>
                  <a:t> </a:t>
                </a:r>
                <a:r>
                  <a:rPr lang="en-US" i="0" dirty="0" err="1"/>
                  <a:t>sinh</a:t>
                </a:r>
                <a:r>
                  <a:rPr lang="en-US" i="0" dirty="0"/>
                  <a:t> </a:t>
                </a:r>
                <a:r>
                  <a:rPr lang="en-US" i="0" dirty="0" err="1"/>
                  <a:t>tuân</a:t>
                </a:r>
                <a:r>
                  <a:rPr lang="en-US" i="0" dirty="0"/>
                  <a:t> </a:t>
                </a:r>
                <a:r>
                  <a:rPr lang="en-US" i="0" dirty="0" err="1"/>
                  <a:t>theo</a:t>
                </a:r>
                <a:r>
                  <a:rPr lang="en-US" i="0" dirty="0"/>
                  <a:t> </a:t>
                </a:r>
                <a:r>
                  <a:rPr lang="en-US" i="0" dirty="0" err="1"/>
                  <a:t>hàm</a:t>
                </a:r>
                <a:r>
                  <a:rPr lang="en-US" i="0" dirty="0"/>
                  <a:t> </a:t>
                </a:r>
                <a:r>
                  <a:rPr lang="en-US" i="0" dirty="0" err="1"/>
                  <a:t>đích</a:t>
                </a:r>
                <a:r>
                  <a:rPr lang="en-US" i="0" dirty="0"/>
                  <a:t> (target function) f(x)= 3x+2. </a:t>
                </a:r>
                <a:r>
                  <a:rPr lang="en-US" i="0" dirty="0" err="1"/>
                  <a:t>Mỗi</a:t>
                </a:r>
                <a:r>
                  <a:rPr lang="en-US" i="0" dirty="0"/>
                  <a:t> </a:t>
                </a:r>
                <a:r>
                  <a:rPr lang="en-US" i="0" dirty="0" err="1"/>
                  <a:t>điểm</a:t>
                </a:r>
                <a:r>
                  <a:rPr lang="en-US" i="0" dirty="0"/>
                  <a:t> </a:t>
                </a:r>
                <a:r>
                  <a:rPr lang="en-US" i="0" dirty="0" err="1"/>
                  <a:t>dữ</a:t>
                </a:r>
                <a:r>
                  <a:rPr lang="en-US" i="0" dirty="0"/>
                  <a:t> </a:t>
                </a:r>
                <a:r>
                  <a:rPr lang="en-US" i="0" dirty="0" err="1"/>
                  <a:t>liệu</a:t>
                </a:r>
                <a:r>
                  <a:rPr lang="en-US" i="0" dirty="0"/>
                  <a:t>, ta </a:t>
                </a:r>
                <a:r>
                  <a:rPr lang="en-US" i="0" dirty="0" err="1"/>
                  <a:t>cũng</a:t>
                </a:r>
                <a:r>
                  <a:rPr lang="en-US" i="0" dirty="0"/>
                  <a:t> </a:t>
                </a:r>
                <a:r>
                  <a:rPr lang="en-US" i="0" dirty="0" err="1"/>
                  <a:t>cộng</a:t>
                </a:r>
                <a:r>
                  <a:rPr lang="en-US" i="0" dirty="0"/>
                  <a:t> </a:t>
                </a:r>
                <a:r>
                  <a:rPr lang="en-US" i="0" dirty="0" err="1"/>
                  <a:t>vào</a:t>
                </a:r>
                <a:r>
                  <a:rPr lang="en-US" i="0" dirty="0"/>
                  <a:t> </a:t>
                </a:r>
                <a:r>
                  <a:rPr lang="en-US" i="0" dirty="0" err="1"/>
                  <a:t>một</a:t>
                </a:r>
                <a:r>
                  <a:rPr lang="en-US" i="0" dirty="0"/>
                  <a:t> </a:t>
                </a:r>
                <a:r>
                  <a:rPr lang="en-US" i="0" dirty="0" err="1"/>
                  <a:t>lượng</a:t>
                </a:r>
                <a:r>
                  <a:rPr lang="en-US" i="0" dirty="0"/>
                  <a:t> </a:t>
                </a:r>
                <a:r>
                  <a:rPr lang="en-US" i="0" dirty="0" err="1"/>
                  <a:t>nhiễu</a:t>
                </a:r>
                <a:r>
                  <a:rPr lang="en-US" i="0" dirty="0"/>
                  <a:t> epsilon </a:t>
                </a:r>
                <a:r>
                  <a:rPr lang="en-US" i="0" dirty="0" err="1"/>
                  <a:t>giống</a:t>
                </a:r>
                <a:r>
                  <a:rPr lang="en-US" i="0" dirty="0"/>
                  <a:t> </a:t>
                </a:r>
                <a:r>
                  <a:rPr lang="en-US" i="0" dirty="0" err="1"/>
                  <a:t>ví</a:t>
                </a:r>
                <a:r>
                  <a:rPr lang="en-US" i="0" dirty="0"/>
                  <a:t> </a:t>
                </a:r>
                <a:r>
                  <a:rPr lang="en-US" i="0" dirty="0" err="1"/>
                  <a:t>dụ</a:t>
                </a:r>
                <a:r>
                  <a:rPr lang="en-US" i="0" dirty="0"/>
                  <a:t> </a:t>
                </a:r>
                <a:r>
                  <a:rPr lang="en-US" i="0" dirty="0" err="1"/>
                  <a:t>trước</a:t>
                </a:r>
                <a:r>
                  <a:rPr lang="en-US" i="0" dirty="0"/>
                  <a:t>. Ta </a:t>
                </a:r>
                <a:r>
                  <a:rPr lang="en-US" i="0" dirty="0" err="1"/>
                  <a:t>nhắc</a:t>
                </a:r>
                <a:r>
                  <a:rPr lang="en-US" i="0" dirty="0"/>
                  <a:t> </a:t>
                </a:r>
                <a:r>
                  <a:rPr lang="en-US" i="0" dirty="0" err="1"/>
                  <a:t>lại</a:t>
                </a:r>
                <a:r>
                  <a:rPr lang="en-US" i="0" dirty="0"/>
                  <a:t> </a:t>
                </a:r>
                <a:r>
                  <a:rPr lang="en-US" i="0" dirty="0" err="1"/>
                  <a:t>lưu</a:t>
                </a:r>
                <a:r>
                  <a:rPr lang="en-US" i="0" dirty="0"/>
                  <a:t> ý, </a:t>
                </a:r>
                <a:r>
                  <a:rPr lang="en-US" i="0" dirty="0" err="1"/>
                  <a:t>t</a:t>
                </a:r>
                <a:r>
                  <a:rPr lang="en-US" sz="1200" i="0" dirty="0" err="1"/>
                  <a:t>rong</a:t>
                </a:r>
                <a:r>
                  <a:rPr lang="en-US" sz="1200" i="0" dirty="0"/>
                  <a:t> </a:t>
                </a:r>
                <a:r>
                  <a:rPr lang="en-US" sz="1200" i="0" dirty="0" err="1"/>
                  <a:t>ví</a:t>
                </a:r>
                <a:r>
                  <a:rPr lang="en-US" sz="1200" i="0" dirty="0"/>
                  <a:t> </a:t>
                </a:r>
                <a:r>
                  <a:rPr lang="en-US" sz="1200" i="0" dirty="0" err="1"/>
                  <a:t>dụ</a:t>
                </a:r>
                <a:r>
                  <a:rPr lang="en-US" sz="1200" i="0" dirty="0"/>
                  <a:t> </a:t>
                </a:r>
                <a:r>
                  <a:rPr lang="en-US" sz="1200" i="0" dirty="0" err="1"/>
                  <a:t>này</a:t>
                </a:r>
                <a:r>
                  <a:rPr lang="en-US" sz="1200" i="0" dirty="0"/>
                  <a:t>, ta </a:t>
                </a:r>
                <a:r>
                  <a:rPr lang="en-US" sz="1200" i="0" dirty="0" err="1"/>
                  <a:t>sử</a:t>
                </a:r>
                <a:r>
                  <a:rPr lang="en-US" sz="1200" i="0" dirty="0"/>
                  <a:t> </a:t>
                </a:r>
                <a:r>
                  <a:rPr lang="en-US" sz="1200" i="0" dirty="0" err="1"/>
                  <a:t>dụng</a:t>
                </a:r>
                <a:r>
                  <a:rPr lang="en-US" sz="1200" i="0" dirty="0"/>
                  <a:t> </a:t>
                </a:r>
                <a:r>
                  <a:rPr lang="en-US" sz="1200" i="0" dirty="0" err="1"/>
                  <a:t>hàm</a:t>
                </a:r>
                <a:r>
                  <a:rPr lang="en-US" sz="1200" i="0" dirty="0"/>
                  <a:t> </a:t>
                </a:r>
                <a:r>
                  <a:rPr lang="en-US" sz="1200" i="0">
                    <a:latin typeface="Cambria Math" panose="02040503050406030204" pitchFamily="18" charset="0"/>
                    <a:ea typeface="Cambria Math" panose="02040503050406030204" pitchFamily="18" charset="0"/>
                  </a:rPr>
                  <a:t>f</a:t>
                </a:r>
                <a:r>
                  <a:rPr lang="en-US" sz="1200" i="0" dirty="0"/>
                  <a:t> </a:t>
                </a:r>
                <a:r>
                  <a:rPr lang="en-US" sz="1200" i="0" dirty="0" err="1"/>
                  <a:t>và</a:t>
                </a:r>
                <a:r>
                  <a:rPr lang="en-US" sz="1200" i="0" dirty="0"/>
                  <a:t> </a:t>
                </a:r>
                <a:r>
                  <a:rPr lang="en-US" sz="1200" i="0" dirty="0" err="1"/>
                  <a:t>tự</a:t>
                </a:r>
                <a:r>
                  <a:rPr lang="en-US" sz="1200" i="0" dirty="0"/>
                  <a:t> </a:t>
                </a:r>
                <a:r>
                  <a:rPr lang="en-US" sz="1200" i="0" dirty="0" err="1"/>
                  <a:t>phát</a:t>
                </a:r>
                <a:r>
                  <a:rPr lang="en-US" sz="1200" i="0" dirty="0"/>
                  <a:t> </a:t>
                </a:r>
                <a:r>
                  <a:rPr lang="en-US" sz="1200" i="0" dirty="0" err="1"/>
                  <a:t>sinh</a:t>
                </a:r>
                <a:r>
                  <a:rPr lang="en-US" sz="1200" i="0" dirty="0"/>
                  <a:t> </a:t>
                </a:r>
                <a:r>
                  <a:rPr lang="en-US" sz="1200" i="0" dirty="0" err="1"/>
                  <a:t>nhiễu</a:t>
                </a:r>
                <a:r>
                  <a:rPr lang="en-US" sz="1200" i="0" dirty="0"/>
                  <a:t> </a:t>
                </a:r>
                <a:r>
                  <a:rPr lang="en-US" sz="1200" i="0">
                    <a:latin typeface="Cambria Math" panose="02040503050406030204" pitchFamily="18" charset="0"/>
                    <a:ea typeface="Cambria Math" panose="02040503050406030204" pitchFamily="18" charset="0"/>
                  </a:rPr>
                  <a:t>ε</a:t>
                </a:r>
                <a:r>
                  <a:rPr lang="en-US" sz="1200" i="0" dirty="0"/>
                  <a:t> để </a:t>
                </a:r>
                <a:r>
                  <a:rPr lang="en-US" sz="1200" i="0" dirty="0" err="1"/>
                  <a:t>xây</a:t>
                </a:r>
                <a:r>
                  <a:rPr lang="en-US" sz="1200" i="0" dirty="0"/>
                  <a:t> </a:t>
                </a:r>
                <a:r>
                  <a:rPr lang="en-US" sz="1200" i="0" dirty="0" err="1"/>
                  <a:t>dựng</a:t>
                </a:r>
                <a:r>
                  <a:rPr lang="en-US" sz="1200" i="0" dirty="0"/>
                  <a:t> </a:t>
                </a:r>
                <a:r>
                  <a:rPr lang="en-US" sz="1200" i="0" dirty="0" err="1"/>
                  <a:t>tập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minh</a:t>
                </a:r>
                <a:r>
                  <a:rPr lang="en-US" sz="1200" i="0" dirty="0"/>
                  <a:t> </a:t>
                </a:r>
                <a:r>
                  <a:rPr lang="en-US" sz="1200" i="0" dirty="0" err="1"/>
                  <a:t>họa</a:t>
                </a:r>
                <a:r>
                  <a:rPr lang="en-US" sz="1200" i="0" dirty="0"/>
                  <a:t>. Trong </a:t>
                </a:r>
                <a:r>
                  <a:rPr lang="en-US" sz="1200" i="0" dirty="0" err="1"/>
                  <a:t>thực</a:t>
                </a:r>
                <a:r>
                  <a:rPr lang="en-US" sz="1200" i="0" dirty="0"/>
                  <a:t> </a:t>
                </a:r>
                <a:r>
                  <a:rPr lang="en-US" sz="1200" i="0" dirty="0" err="1"/>
                  <a:t>tế</a:t>
                </a:r>
                <a:r>
                  <a:rPr lang="en-US" sz="1200" i="0" dirty="0"/>
                  <a:t>, </a:t>
                </a:r>
                <a:r>
                  <a:rPr lang="en-US" sz="1200" i="0" dirty="0" err="1"/>
                  <a:t>khi</a:t>
                </a:r>
                <a:r>
                  <a:rPr lang="en-US" sz="1200" i="0" dirty="0"/>
                  <a:t> </a:t>
                </a:r>
                <a:r>
                  <a:rPr lang="en-US" sz="1200" i="0" dirty="0" err="1"/>
                  <a:t>thu</a:t>
                </a:r>
                <a:r>
                  <a:rPr lang="en-US" sz="1200" i="0" dirty="0"/>
                  <a:t> </a:t>
                </a:r>
                <a:r>
                  <a:rPr lang="en-US" sz="1200" i="0" dirty="0" err="1"/>
                  <a:t>thập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cho</a:t>
                </a:r>
                <a:r>
                  <a:rPr lang="en-US" sz="1200" i="0" dirty="0"/>
                  <a:t> </a:t>
                </a:r>
                <a:r>
                  <a:rPr lang="en-US" sz="1200" i="0" dirty="0" err="1"/>
                  <a:t>bài</a:t>
                </a:r>
                <a:r>
                  <a:rPr lang="en-US" sz="1200" i="0" dirty="0"/>
                  <a:t> </a:t>
                </a:r>
                <a:r>
                  <a:rPr lang="en-US" sz="1200" i="0" dirty="0" err="1"/>
                  <a:t>toán</a:t>
                </a:r>
                <a:r>
                  <a:rPr lang="en-US" sz="1200" i="0" dirty="0"/>
                  <a:t> </a:t>
                </a:r>
                <a:r>
                  <a:rPr lang="en-US" sz="1200" i="0" dirty="0" err="1"/>
                  <a:t>cần</a:t>
                </a:r>
                <a:r>
                  <a:rPr lang="en-US" sz="1200" i="0" dirty="0"/>
                  <a:t> </a:t>
                </a:r>
                <a:r>
                  <a:rPr lang="en-US" sz="1200" i="0" dirty="0" err="1"/>
                  <a:t>giải</a:t>
                </a:r>
                <a:r>
                  <a:rPr lang="en-US" sz="1200" i="0" dirty="0"/>
                  <a:t> </a:t>
                </a:r>
                <a:r>
                  <a:rPr lang="en-US" sz="1200" i="0" dirty="0" err="1"/>
                  <a:t>quyết</a:t>
                </a:r>
                <a:r>
                  <a:rPr lang="en-US" sz="1200" i="0" dirty="0"/>
                  <a:t>, ta </a:t>
                </a:r>
                <a:r>
                  <a:rPr lang="en-US" sz="1200" i="0" dirty="0" err="1"/>
                  <a:t>chỉ</a:t>
                </a:r>
                <a:r>
                  <a:rPr lang="en-US" sz="1200" i="0" dirty="0"/>
                  <a:t> </a:t>
                </a:r>
                <a:r>
                  <a:rPr lang="en-US" sz="1200" i="0" dirty="0" err="1"/>
                  <a:t>quan</a:t>
                </a:r>
                <a:r>
                  <a:rPr lang="en-US" sz="1200" i="0" dirty="0"/>
                  <a:t> </a:t>
                </a:r>
                <a:r>
                  <a:rPr lang="en-US" sz="1200" i="0" dirty="0" err="1"/>
                  <a:t>sát</a:t>
                </a:r>
                <a:r>
                  <a:rPr lang="en-US" sz="1200" i="0" dirty="0"/>
                  <a:t> </a:t>
                </a:r>
                <a:r>
                  <a:rPr lang="en-US" sz="1200" i="0" dirty="0" err="1"/>
                  <a:t>được</a:t>
                </a:r>
                <a:r>
                  <a:rPr lang="en-US" sz="1200" i="0" dirty="0"/>
                  <a:t> </a:t>
                </a:r>
                <a:r>
                  <a:rPr lang="en-US" sz="1200" i="0" dirty="0" err="1"/>
                  <a:t>giá</a:t>
                </a:r>
                <a:r>
                  <a:rPr lang="en-US" sz="1200" i="0" dirty="0"/>
                  <a:t> </a:t>
                </a:r>
                <a:r>
                  <a:rPr lang="en-US" sz="1200" i="0" dirty="0" err="1"/>
                  <a:t>trị</a:t>
                </a:r>
                <a:r>
                  <a:rPr lang="en-US" sz="1200" i="0" dirty="0"/>
                  <a:t> </a:t>
                </a:r>
                <a:r>
                  <a:rPr lang="en-US" sz="1200" i="0" dirty="0" err="1"/>
                  <a:t>đích</a:t>
                </a:r>
                <a:r>
                  <a:rPr lang="en-US" sz="1200" i="0" dirty="0"/>
                  <a:t> </a:t>
                </a:r>
                <a:r>
                  <a:rPr lang="en-US" sz="1200" i="0">
                    <a:latin typeface="Cambria Math" panose="02040503050406030204" pitchFamily="18" charset="0"/>
                  </a:rPr>
                  <a:t>t</a:t>
                </a:r>
                <a:r>
                  <a:rPr lang="ar-BH" sz="1200" i="0">
                    <a:latin typeface="Cambria Math" panose="02040503050406030204" pitchFamily="18" charset="0"/>
                  </a:rPr>
                  <a:t>^((i))</a:t>
                </a:r>
                <a:r>
                  <a:rPr lang="en-US" sz="1200" i="0" dirty="0"/>
                  <a:t> </a:t>
                </a:r>
                <a:r>
                  <a:rPr lang="en-US" sz="1200" i="0" dirty="0" err="1"/>
                  <a:t>của</a:t>
                </a:r>
                <a:r>
                  <a:rPr lang="en-US" sz="1200" i="0" dirty="0"/>
                  <a:t> </a:t>
                </a:r>
                <a:r>
                  <a:rPr lang="en-US" sz="1200" i="0" dirty="0" err="1"/>
                  <a:t>mỗi</a:t>
                </a:r>
                <a:r>
                  <a:rPr lang="en-US" sz="1200" i="0" dirty="0"/>
                  <a:t>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với</a:t>
                </a:r>
                <a:r>
                  <a:rPr lang="en-US" sz="1200" i="0" dirty="0"/>
                  <a:t> </a:t>
                </a:r>
                <a:r>
                  <a:rPr lang="en-US" sz="1200" i="0" dirty="0" err="1"/>
                  <a:t>đặc</a:t>
                </a:r>
                <a:r>
                  <a:rPr lang="en-US" sz="1200" i="0" dirty="0"/>
                  <a:t> </a:t>
                </a:r>
                <a:r>
                  <a:rPr lang="en-US" sz="1200" i="0" dirty="0" err="1"/>
                  <a:t>trưng</a:t>
                </a:r>
                <a:r>
                  <a:rPr lang="en-US" sz="1200" i="0" dirty="0"/>
                  <a:t> </a:t>
                </a:r>
                <a:r>
                  <a:rPr lang="en-US" sz="1200" i="0">
                    <a:latin typeface="Cambria Math" panose="02040503050406030204" pitchFamily="18" charset="0"/>
                  </a:rPr>
                  <a:t>x^((i))</a:t>
                </a:r>
                <a:r>
                  <a:rPr lang="en-US" sz="1200" i="0" dirty="0"/>
                  <a:t> </a:t>
                </a:r>
                <a:r>
                  <a:rPr lang="en-US" sz="1200" i="0" dirty="0" err="1"/>
                  <a:t>chứ</a:t>
                </a:r>
                <a:r>
                  <a:rPr lang="en-US" sz="1200" i="0" dirty="0"/>
                  <a:t> </a:t>
                </a:r>
                <a:r>
                  <a:rPr lang="en-US" sz="1200" i="0" dirty="0" err="1"/>
                  <a:t>không</a:t>
                </a:r>
                <a:r>
                  <a:rPr lang="en-US" sz="1200" i="0" dirty="0"/>
                  <a:t> </a:t>
                </a:r>
                <a:r>
                  <a:rPr lang="en-US" sz="1200" i="0" dirty="0" err="1"/>
                  <a:t>thể</a:t>
                </a:r>
                <a:r>
                  <a:rPr lang="en-US" sz="1200" i="0" dirty="0"/>
                  <a:t> </a:t>
                </a:r>
                <a:r>
                  <a:rPr lang="en-US" sz="1200" i="0" dirty="0" err="1"/>
                  <a:t>tính</a:t>
                </a:r>
                <a:r>
                  <a:rPr lang="en-US" sz="1200" i="0" dirty="0"/>
                  <a:t> </a:t>
                </a:r>
                <a:r>
                  <a:rPr lang="en-US" sz="1200" i="0" dirty="0" err="1"/>
                  <a:t>được</a:t>
                </a:r>
                <a:r>
                  <a:rPr lang="en-US" sz="1200" i="0" dirty="0"/>
                  <a:t> </a:t>
                </a:r>
                <a:r>
                  <a:rPr lang="en-US" sz="1200" i="0">
                    <a:latin typeface="Cambria Math" panose="02040503050406030204" pitchFamily="18" charset="0"/>
                    <a:ea typeface="Cambria Math" panose="02040503050406030204" pitchFamily="18" charset="0"/>
                  </a:rPr>
                  <a:t>f(</a:t>
                </a:r>
                <a:r>
                  <a:rPr lang="en-US" sz="1200" i="0">
                    <a:latin typeface="Cambria Math" panose="02040503050406030204" pitchFamily="18" charset="0"/>
                  </a:rPr>
                  <a:t>x^((i)) )</a:t>
                </a:r>
                <a:r>
                  <a:rPr lang="en-US" sz="1200" i="0" dirty="0"/>
                  <a:t> </a:t>
                </a:r>
                <a:r>
                  <a:rPr lang="en-US" sz="1200" i="0" dirty="0" err="1"/>
                  <a:t>và</a:t>
                </a:r>
                <a:r>
                  <a:rPr lang="en-US" sz="1200" i="0" dirty="0"/>
                  <a:t> </a:t>
                </a:r>
                <a:r>
                  <a:rPr lang="en-US" sz="1200" i="0" dirty="0" err="1"/>
                  <a:t>cũng</a:t>
                </a:r>
                <a:r>
                  <a:rPr lang="en-US" sz="1200" i="0" dirty="0"/>
                  <a:t> </a:t>
                </a:r>
                <a:r>
                  <a:rPr lang="en-US" sz="1200" i="0" dirty="0" err="1"/>
                  <a:t>không</a:t>
                </a:r>
                <a:r>
                  <a:rPr lang="en-US" sz="1200" i="0" dirty="0"/>
                  <a:t> </a:t>
                </a:r>
                <a:r>
                  <a:rPr lang="en-US" sz="1200" i="0" dirty="0" err="1"/>
                  <a:t>biết</a:t>
                </a:r>
                <a:r>
                  <a:rPr lang="en-US" sz="1200" i="0" dirty="0"/>
                  <a:t> </a:t>
                </a:r>
                <a:r>
                  <a:rPr lang="en-US" sz="1200" i="0" dirty="0" err="1"/>
                  <a:t>được</a:t>
                </a:r>
                <a:r>
                  <a:rPr lang="en-US" sz="1200" i="0" dirty="0"/>
                  <a:t>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thu</a:t>
                </a:r>
                <a:r>
                  <a:rPr lang="en-US" sz="1200" i="0" dirty="0"/>
                  <a:t> </a:t>
                </a:r>
                <a:r>
                  <a:rPr lang="en-US" sz="1200" i="0" dirty="0" err="1"/>
                  <a:t>thập</a:t>
                </a:r>
                <a:r>
                  <a:rPr lang="en-US" sz="1200" i="0" dirty="0"/>
                  <a:t> </a:t>
                </a:r>
                <a:r>
                  <a:rPr lang="en-US" sz="1200" i="0" dirty="0" err="1"/>
                  <a:t>có</a:t>
                </a:r>
                <a:r>
                  <a:rPr lang="en-US" sz="1200" i="0" dirty="0"/>
                  <a:t> </a:t>
                </a:r>
                <a:r>
                  <a:rPr lang="en-US" sz="1200" i="0" dirty="0" err="1"/>
                  <a:t>chứa</a:t>
                </a:r>
                <a:r>
                  <a:rPr lang="en-US" sz="1200" i="0" dirty="0"/>
                  <a:t> </a:t>
                </a:r>
                <a:r>
                  <a:rPr lang="en-US" sz="1200" i="0" dirty="0" err="1"/>
                  <a:t>lượng</a:t>
                </a:r>
                <a:r>
                  <a:rPr lang="en-US" sz="1200" i="0" dirty="0"/>
                  <a:t> </a:t>
                </a:r>
                <a:r>
                  <a:rPr lang="en-US" sz="1200" i="0" dirty="0" err="1"/>
                  <a:t>nhiễu</a:t>
                </a:r>
                <a:r>
                  <a:rPr lang="en-US" sz="1200" i="0" dirty="0"/>
                  <a:t> </a:t>
                </a:r>
                <a:r>
                  <a:rPr lang="en-US" sz="1200" i="0">
                    <a:latin typeface="Cambria Math" panose="02040503050406030204" pitchFamily="18" charset="0"/>
                    <a:ea typeface="Cambria Math" panose="02040503050406030204" pitchFamily="18" charset="0"/>
                  </a:rPr>
                  <a:t>ε</a:t>
                </a:r>
                <a:r>
                  <a:rPr lang="ar-BH" sz="1200" i="0">
                    <a:latin typeface="Cambria Math" panose="02040503050406030204" pitchFamily="18" charset="0"/>
                    <a:ea typeface="Cambria Math" panose="02040503050406030204" pitchFamily="18" charset="0"/>
                  </a:rPr>
                  <a:t>^(</a:t>
                </a:r>
                <a:r>
                  <a:rPr lang="ar-BH" sz="1200" i="0">
                    <a:latin typeface="Cambria Math" panose="02040503050406030204" pitchFamily="18" charset="0"/>
                  </a:rPr>
                  <a:t>(i))</a:t>
                </a:r>
                <a:r>
                  <a:rPr lang="en-US" sz="1200" i="0" dirty="0"/>
                  <a:t> </a:t>
                </a:r>
                <a:r>
                  <a:rPr lang="en-US" sz="1200" i="0" dirty="0" err="1"/>
                  <a:t>tuân</a:t>
                </a:r>
                <a:r>
                  <a:rPr lang="en-US" sz="1200" i="0" dirty="0"/>
                  <a:t> </a:t>
                </a:r>
                <a:r>
                  <a:rPr lang="en-US" sz="1200" i="0" dirty="0" err="1"/>
                  <a:t>theo</a:t>
                </a:r>
                <a:r>
                  <a:rPr lang="en-US" sz="1200" i="0" dirty="0"/>
                  <a:t> </a:t>
                </a:r>
                <a:r>
                  <a:rPr lang="en-US" sz="1200" i="0" dirty="0" err="1"/>
                  <a:t>phân</a:t>
                </a:r>
                <a:r>
                  <a:rPr lang="en-US" sz="1200" i="0" dirty="0"/>
                  <a:t> </a:t>
                </a:r>
                <a:r>
                  <a:rPr lang="en-US" sz="1200" i="0" dirty="0" err="1"/>
                  <a:t>phối</a:t>
                </a:r>
                <a:r>
                  <a:rPr lang="en-US" sz="1200" i="0" dirty="0"/>
                  <a:t> </a:t>
                </a:r>
                <a:r>
                  <a:rPr lang="en-US" sz="1200" i="0" dirty="0" err="1"/>
                  <a:t>nào</a:t>
                </a:r>
                <a:r>
                  <a:rPr lang="en-US" sz="1200" i="0" dirty="0"/>
                  <a:t>.</a:t>
                </a:r>
              </a:p>
              <a:p>
                <a:pPr marL="0" lvl="0" indent="0" algn="l" rtl="0">
                  <a:spcBef>
                    <a:spcPts val="0"/>
                  </a:spcBef>
                  <a:spcAft>
                    <a:spcPts val="0"/>
                  </a:spcAft>
                  <a:buNone/>
                </a:pPr>
                <a:endParaRPr lang="en-US" sz="1200" i="0" dirty="0"/>
              </a:p>
              <a:p>
                <a:pPr marL="0" lvl="0" indent="0" algn="l" rtl="0">
                  <a:spcBef>
                    <a:spcPts val="0"/>
                  </a:spcBef>
                  <a:spcAft>
                    <a:spcPts val="0"/>
                  </a:spcAft>
                  <a:buNone/>
                </a:pPr>
                <a:r>
                  <a:rPr lang="en-US" sz="1200" i="0" dirty="0" err="1"/>
                  <a:t>Tập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gồm</a:t>
                </a:r>
                <a:r>
                  <a:rPr lang="en-US" sz="1200" i="0" dirty="0"/>
                  <a:t> 50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được</a:t>
                </a:r>
                <a:r>
                  <a:rPr lang="en-US" sz="1200" i="0" dirty="0"/>
                  <a:t> </a:t>
                </a:r>
                <a:r>
                  <a:rPr lang="en-US" sz="1200" i="0" dirty="0" err="1"/>
                  <a:t>phát</a:t>
                </a:r>
                <a:r>
                  <a:rPr lang="en-US" sz="1200" i="0" dirty="0"/>
                  <a:t> </a:t>
                </a:r>
                <a:r>
                  <a:rPr lang="en-US" sz="1200" i="0" dirty="0" err="1"/>
                  <a:t>sinh</a:t>
                </a:r>
                <a:r>
                  <a:rPr lang="en-US" sz="1200" i="0" dirty="0"/>
                  <a:t> </a:t>
                </a:r>
                <a:r>
                  <a:rPr lang="en-US" sz="1200" i="0" dirty="0" err="1"/>
                  <a:t>ra</a:t>
                </a:r>
                <a:r>
                  <a:rPr lang="en-US" sz="1200" i="0" dirty="0"/>
                  <a:t> </a:t>
                </a:r>
                <a:r>
                  <a:rPr lang="en-US" sz="1200" i="0" dirty="0" err="1"/>
                  <a:t>như</a:t>
                </a:r>
                <a:r>
                  <a:rPr lang="en-US" sz="1200" i="0" dirty="0"/>
                  <a:t> </a:t>
                </a:r>
                <a:r>
                  <a:rPr lang="en-US" sz="1200" i="0" dirty="0" err="1"/>
                  <a:t>sau</a:t>
                </a:r>
                <a:r>
                  <a:rPr lang="en-US" sz="1200" i="0" dirty="0"/>
                  <a:t>. Trong </a:t>
                </a:r>
                <a:r>
                  <a:rPr lang="en-US" sz="1200" i="0" dirty="0" err="1"/>
                  <a:t>thực</a:t>
                </a:r>
                <a:r>
                  <a:rPr lang="en-US" sz="1200" i="0" dirty="0"/>
                  <a:t> </a:t>
                </a:r>
                <a:r>
                  <a:rPr lang="en-US" sz="1200" i="0" dirty="0" err="1"/>
                  <a:t>tế</a:t>
                </a:r>
                <a:r>
                  <a:rPr lang="en-US" sz="1200" i="0" dirty="0"/>
                  <a:t>, ta </a:t>
                </a:r>
                <a:r>
                  <a:rPr lang="en-US" sz="1200" i="0" dirty="0" err="1"/>
                  <a:t>sẽ</a:t>
                </a:r>
                <a:r>
                  <a:rPr lang="en-US" sz="1200" i="0" dirty="0"/>
                  <a:t> </a:t>
                </a:r>
                <a:r>
                  <a:rPr lang="en-US" sz="1200" i="0" dirty="0" err="1"/>
                  <a:t>chỉ</a:t>
                </a:r>
                <a:r>
                  <a:rPr lang="en-US" sz="1200" i="0" dirty="0"/>
                  <a:t> </a:t>
                </a:r>
                <a:r>
                  <a:rPr lang="en-US" sz="1200" i="0" dirty="0" err="1"/>
                  <a:t>quan</a:t>
                </a:r>
                <a:r>
                  <a:rPr lang="en-US" sz="1200" i="0" dirty="0"/>
                  <a:t> </a:t>
                </a:r>
                <a:r>
                  <a:rPr lang="en-US" sz="1200" i="0" dirty="0" err="1"/>
                  <a:t>sát</a:t>
                </a:r>
                <a:r>
                  <a:rPr lang="en-US" sz="1200" i="0" dirty="0"/>
                  <a:t> </a:t>
                </a:r>
                <a:r>
                  <a:rPr lang="en-US" sz="1200" i="0" dirty="0" err="1"/>
                  <a:t>được</a:t>
                </a:r>
                <a:r>
                  <a:rPr lang="en-US" sz="1200" i="0" dirty="0"/>
                  <a:t> </a:t>
                </a:r>
                <a:r>
                  <a:rPr lang="en-US" sz="1200" i="0" dirty="0" err="1"/>
                  <a:t>các</a:t>
                </a:r>
                <a:r>
                  <a:rPr lang="en-US" sz="1200" i="0" dirty="0"/>
                  <a:t> </a:t>
                </a:r>
                <a:r>
                  <a:rPr lang="en-US" sz="1200" i="0" dirty="0" err="1"/>
                  <a:t>cặp</a:t>
                </a:r>
                <a:r>
                  <a:rPr lang="en-US" sz="1200" i="0" dirty="0"/>
                  <a:t> </a:t>
                </a:r>
                <a:r>
                  <a:rPr lang="en-US" sz="1200" i="0" dirty="0" err="1"/>
                  <a:t>giá</a:t>
                </a:r>
                <a:r>
                  <a:rPr lang="en-US" sz="1200" i="0" dirty="0"/>
                  <a:t> </a:t>
                </a:r>
                <a:r>
                  <a:rPr lang="en-US" sz="1200" i="0" dirty="0" err="1"/>
                  <a:t>trị</a:t>
                </a:r>
                <a:r>
                  <a:rPr lang="en-US" sz="1200" i="0" dirty="0"/>
                  <a:t> </a:t>
                </a:r>
                <a:r>
                  <a:rPr lang="en-US" sz="1200" i="0" dirty="0" err="1"/>
                  <a:t>x_i</a:t>
                </a:r>
                <a:r>
                  <a:rPr lang="en-US" sz="1200" i="0" dirty="0"/>
                  <a:t>, </a:t>
                </a:r>
                <a:r>
                  <a:rPr lang="en-US" sz="1200" i="0" dirty="0" err="1"/>
                  <a:t>t_i</a:t>
                </a:r>
                <a:r>
                  <a:rPr lang="en-US" sz="1200" i="0" dirty="0"/>
                  <a:t> </a:t>
                </a:r>
                <a:r>
                  <a:rPr lang="en-US" sz="1200" i="0" dirty="0" err="1"/>
                  <a:t>như</a:t>
                </a:r>
                <a:r>
                  <a:rPr lang="en-US" sz="1200" i="0" dirty="0"/>
                  <a:t> </a:t>
                </a:r>
                <a:r>
                  <a:rPr lang="en-US" sz="1200" i="0" dirty="0" err="1"/>
                  <a:t>thế</a:t>
                </a:r>
                <a:r>
                  <a:rPr lang="en-US" sz="1200" i="0" dirty="0"/>
                  <a:t> </a:t>
                </a:r>
                <a:r>
                  <a:rPr lang="en-US" sz="1200" i="0" dirty="0" err="1"/>
                  <a:t>này</a:t>
                </a:r>
                <a:r>
                  <a:rPr lang="en-US" sz="1200" i="0" dirty="0"/>
                  <a:t> </a:t>
                </a:r>
                <a:r>
                  <a:rPr lang="en-US" sz="1200" i="0" dirty="0" err="1"/>
                  <a:t>chức</a:t>
                </a:r>
                <a:r>
                  <a:rPr lang="en-US" sz="1200" i="0" dirty="0"/>
                  <a:t> </a:t>
                </a:r>
                <a:r>
                  <a:rPr lang="en-US" sz="1200" i="0" dirty="0" err="1"/>
                  <a:t>không</a:t>
                </a:r>
                <a:r>
                  <a:rPr lang="en-US" sz="1200" i="0" dirty="0"/>
                  <a:t> </a:t>
                </a:r>
                <a:r>
                  <a:rPr lang="en-US" sz="1200" i="0" dirty="0" err="1"/>
                  <a:t>thể</a:t>
                </a:r>
                <a:r>
                  <a:rPr lang="en-US" sz="1200" i="0" dirty="0"/>
                  <a:t> </a:t>
                </a:r>
                <a:r>
                  <a:rPr lang="en-US" sz="1200" i="0" dirty="0" err="1"/>
                  <a:t>biết</a:t>
                </a:r>
                <a:r>
                  <a:rPr lang="en-US" sz="1200" i="0" dirty="0"/>
                  <a:t> </a:t>
                </a:r>
                <a:r>
                  <a:rPr lang="en-US" sz="1200" i="0" dirty="0" err="1"/>
                  <a:t>được</a:t>
                </a:r>
                <a:r>
                  <a:rPr lang="en-US" sz="1200" i="0" dirty="0"/>
                  <a:t> </a:t>
                </a:r>
                <a:r>
                  <a:rPr lang="en-US" sz="1200" i="0" dirty="0" err="1"/>
                  <a:t>hàm</a:t>
                </a:r>
                <a:r>
                  <a:rPr lang="en-US" sz="1200" i="0" dirty="0"/>
                  <a:t> </a:t>
                </a:r>
                <a:r>
                  <a:rPr lang="en-US" sz="1200" i="0" dirty="0" err="1"/>
                  <a:t>đích</a:t>
                </a:r>
                <a:r>
                  <a:rPr lang="en-US" sz="1200" i="0" dirty="0"/>
                  <a:t> </a:t>
                </a:r>
                <a:r>
                  <a:rPr lang="en-US" sz="1200" i="0" dirty="0" err="1"/>
                  <a:t>trông</a:t>
                </a:r>
                <a:r>
                  <a:rPr lang="en-US" sz="1200" i="0" dirty="0"/>
                  <a:t> </a:t>
                </a:r>
                <a:r>
                  <a:rPr lang="en-US" sz="1200" i="0" dirty="0" err="1"/>
                  <a:t>như</a:t>
                </a:r>
                <a:r>
                  <a:rPr lang="en-US" sz="1200" i="0" dirty="0"/>
                  <a:t> </a:t>
                </a:r>
                <a:r>
                  <a:rPr lang="en-US" sz="1200" i="0" dirty="0" err="1"/>
                  <a:t>thế</a:t>
                </a:r>
                <a:r>
                  <a:rPr lang="en-US" sz="1200" i="0" dirty="0"/>
                  <a:t> </a:t>
                </a:r>
                <a:r>
                  <a:rPr lang="en-US" sz="1200" i="0" dirty="0" err="1"/>
                  <a:t>nào</a:t>
                </a:r>
                <a:r>
                  <a:rPr lang="en-US" sz="1200" i="0" dirty="0"/>
                  <a:t>, </a:t>
                </a:r>
                <a:r>
                  <a:rPr lang="en-US" sz="1200" i="0" dirty="0" err="1"/>
                  <a:t>cũng</a:t>
                </a:r>
                <a:r>
                  <a:rPr lang="en-US" sz="1200" i="0" dirty="0"/>
                  <a:t> </a:t>
                </a:r>
                <a:r>
                  <a:rPr lang="en-US" sz="1200" i="0" dirty="0" err="1"/>
                  <a:t>như</a:t>
                </a:r>
                <a:r>
                  <a:rPr lang="en-US" sz="1200" i="0" dirty="0"/>
                  <a:t> </a:t>
                </a:r>
                <a:r>
                  <a:rPr lang="en-US" sz="1200" i="0" dirty="0" err="1"/>
                  <a:t>phân</a:t>
                </a:r>
                <a:r>
                  <a:rPr lang="en-US" sz="1200" i="0" dirty="0"/>
                  <a:t> </a:t>
                </a:r>
                <a:r>
                  <a:rPr lang="en-US" sz="1200" i="0" dirty="0" err="1"/>
                  <a:t>phối</a:t>
                </a:r>
                <a:r>
                  <a:rPr lang="en-US" sz="1200" i="0" dirty="0"/>
                  <a:t> </a:t>
                </a:r>
                <a:r>
                  <a:rPr lang="en-US" sz="1200" i="0" dirty="0" err="1"/>
                  <a:t>của</a:t>
                </a:r>
                <a:r>
                  <a:rPr lang="en-US" sz="1200" i="0" dirty="0"/>
                  <a:t> </a:t>
                </a:r>
                <a:r>
                  <a:rPr lang="en-US" sz="1200" i="0" dirty="0" err="1"/>
                  <a:t>nhiễu</a:t>
                </a:r>
                <a:r>
                  <a:rPr lang="en-US" sz="1200" i="0" dirty="0"/>
                  <a:t> </a:t>
                </a:r>
                <a:r>
                  <a:rPr lang="en-US" sz="1200" i="0" dirty="0" err="1"/>
                  <a:t>ra</a:t>
                </a:r>
                <a:r>
                  <a:rPr lang="en-US" sz="1200" i="0" dirty="0"/>
                  <a:t> </a:t>
                </a:r>
                <a:r>
                  <a:rPr lang="en-US" sz="1200" i="0" dirty="0" err="1"/>
                  <a:t>sao</a:t>
                </a:r>
                <a:r>
                  <a:rPr lang="en-US" sz="1200" i="0" dirty="0"/>
                  <a:t>.</a:t>
                </a:r>
                <a:endParaRPr i="0" dirty="0"/>
              </a:p>
            </p:txBody>
          </p:sp>
        </mc:Fallback>
      </mc:AlternateContent>
      <p:sp>
        <p:nvSpPr>
          <p:cNvPr id="371" name="Google Shape;371;p5:notes">
            <a:extLst>
              <a:ext uri="{FF2B5EF4-FFF2-40B4-BE49-F238E27FC236}">
                <a16:creationId xmlns:a16="http://schemas.microsoft.com/office/drawing/2014/main" id="{2F95635A-85A1-C10C-F276-4672AB18FDB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0448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F0DC071B-3C6F-5AA6-AF00-2EA9C5E1B31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0" name="Google Shape;370;p5:notes">
                <a:extLst>
                  <a:ext uri="{FF2B5EF4-FFF2-40B4-BE49-F238E27FC236}">
                    <a16:creationId xmlns:a16="http://schemas.microsoft.com/office/drawing/2014/main" id="{0317D461-36F3-18CC-9919-C1AC14986EF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0" dirty="0"/>
              </a:p>
            </p:txBody>
          </p:sp>
        </mc:Choice>
        <mc:Fallback xmlns="">
          <p:sp>
            <p:nvSpPr>
              <p:cNvPr id="370" name="Google Shape;370;p5:notes">
                <a:extLst>
                  <a:ext uri="{FF2B5EF4-FFF2-40B4-BE49-F238E27FC236}">
                    <a16:creationId xmlns:a16="http://schemas.microsoft.com/office/drawing/2014/main" id="{F1C8A797-119D-A074-7401-A989CC1DC56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i="0" dirty="0"/>
                  <a:t>Ta </a:t>
                </a:r>
                <a:r>
                  <a:rPr lang="en-US" i="0" dirty="0" err="1"/>
                  <a:t>xét</a:t>
                </a:r>
                <a:r>
                  <a:rPr lang="en-US" i="0" dirty="0"/>
                  <a:t> </a:t>
                </a:r>
                <a:r>
                  <a:rPr lang="en-US" i="0" dirty="0" err="1"/>
                  <a:t>ví</a:t>
                </a:r>
                <a:r>
                  <a:rPr lang="en-US" i="0" dirty="0"/>
                  <a:t> </a:t>
                </a:r>
                <a:r>
                  <a:rPr lang="en-US" i="0" dirty="0" err="1"/>
                  <a:t>dụ</a:t>
                </a:r>
                <a:r>
                  <a:rPr lang="en-US" i="0" dirty="0"/>
                  <a:t> 3.</a:t>
                </a:r>
              </a:p>
              <a:p>
                <a:pPr marL="0" lvl="0" indent="0" algn="l" rtl="0">
                  <a:spcBef>
                    <a:spcPts val="0"/>
                  </a:spcBef>
                  <a:spcAft>
                    <a:spcPts val="0"/>
                  </a:spcAft>
                  <a:buNone/>
                </a:pPr>
                <a:endParaRPr lang="en-US" i="0" dirty="0"/>
              </a:p>
              <a:p>
                <a:pPr marL="0" lvl="0" indent="0" algn="l" rtl="0">
                  <a:spcBef>
                    <a:spcPts val="0"/>
                  </a:spcBef>
                  <a:spcAft>
                    <a:spcPts val="0"/>
                  </a:spcAft>
                  <a:buNone/>
                </a:pPr>
                <a:r>
                  <a:rPr lang="en-US" i="0" dirty="0"/>
                  <a:t>Ta </a:t>
                </a:r>
                <a:r>
                  <a:rPr lang="en-US" i="0" dirty="0" err="1"/>
                  <a:t>cũng</a:t>
                </a:r>
                <a:r>
                  <a:rPr lang="en-US" i="0" dirty="0"/>
                  <a:t> </a:t>
                </a:r>
                <a:r>
                  <a:rPr lang="en-US" i="0" dirty="0" err="1"/>
                  <a:t>phát</a:t>
                </a:r>
                <a:r>
                  <a:rPr lang="en-US" i="0" dirty="0"/>
                  <a:t> </a:t>
                </a:r>
                <a:r>
                  <a:rPr lang="en-US" i="0" dirty="0" err="1"/>
                  <a:t>sinh</a:t>
                </a:r>
                <a:r>
                  <a:rPr lang="en-US" i="0" dirty="0"/>
                  <a:t> </a:t>
                </a:r>
                <a:r>
                  <a:rPr lang="en-US" i="0" dirty="0" err="1"/>
                  <a:t>một</a:t>
                </a:r>
                <a:r>
                  <a:rPr lang="en-US" i="0" dirty="0"/>
                  <a:t> </a:t>
                </a:r>
                <a:r>
                  <a:rPr lang="en-US" i="0" dirty="0" err="1"/>
                  <a:t>tập</a:t>
                </a:r>
                <a:r>
                  <a:rPr lang="en-US" i="0" dirty="0"/>
                  <a:t> </a:t>
                </a:r>
                <a:r>
                  <a:rPr lang="en-US" i="0" dirty="0" err="1"/>
                  <a:t>dữ</a:t>
                </a:r>
                <a:r>
                  <a:rPr lang="en-US" i="0" dirty="0"/>
                  <a:t> </a:t>
                </a:r>
                <a:r>
                  <a:rPr lang="en-US" i="0" dirty="0" err="1"/>
                  <a:t>liệu</a:t>
                </a:r>
                <a:r>
                  <a:rPr lang="en-US" i="0" dirty="0"/>
                  <a:t> </a:t>
                </a:r>
                <a:r>
                  <a:rPr lang="en-US" i="0" dirty="0" err="1"/>
                  <a:t>gồm</a:t>
                </a:r>
                <a:r>
                  <a:rPr lang="en-US" i="0" dirty="0"/>
                  <a:t> N </a:t>
                </a:r>
                <a:r>
                  <a:rPr lang="en-US" i="0" dirty="0" err="1"/>
                  <a:t>điểm</a:t>
                </a:r>
                <a:r>
                  <a:rPr lang="en-US" i="0" dirty="0"/>
                  <a:t> </a:t>
                </a:r>
                <a:r>
                  <a:rPr lang="en-US" i="0" dirty="0" err="1"/>
                  <a:t>dữ</a:t>
                </a:r>
                <a:r>
                  <a:rPr lang="en-US" i="0" dirty="0"/>
                  <a:t> </a:t>
                </a:r>
                <a:r>
                  <a:rPr lang="en-US" i="0" dirty="0" err="1"/>
                  <a:t>liệu</a:t>
                </a:r>
                <a:r>
                  <a:rPr lang="en-US" i="0" dirty="0"/>
                  <a:t>. </a:t>
                </a:r>
                <a:r>
                  <a:rPr lang="en-US" i="0" dirty="0" err="1"/>
                  <a:t>Mỗi</a:t>
                </a:r>
                <a:r>
                  <a:rPr lang="en-US" i="0" dirty="0"/>
                  <a:t> </a:t>
                </a:r>
                <a:r>
                  <a:rPr lang="en-US" i="0" dirty="0" err="1"/>
                  <a:t>điểm</a:t>
                </a:r>
                <a:r>
                  <a:rPr lang="en-US" i="0" dirty="0"/>
                  <a:t> </a:t>
                </a:r>
                <a:r>
                  <a:rPr lang="en-US" i="0" dirty="0" err="1"/>
                  <a:t>dữ</a:t>
                </a:r>
                <a:r>
                  <a:rPr lang="en-US" i="0" dirty="0"/>
                  <a:t> </a:t>
                </a:r>
                <a:r>
                  <a:rPr lang="en-US" i="0" dirty="0" err="1"/>
                  <a:t>liệu</a:t>
                </a:r>
                <a:r>
                  <a:rPr lang="en-US" i="0" dirty="0"/>
                  <a:t> </a:t>
                </a:r>
                <a:r>
                  <a:rPr lang="en-US" i="0" dirty="0" err="1"/>
                  <a:t>có</a:t>
                </a:r>
                <a:r>
                  <a:rPr lang="en-US" i="0" dirty="0"/>
                  <a:t> 1 </a:t>
                </a:r>
                <a:r>
                  <a:rPr lang="en-US" i="0" dirty="0" err="1"/>
                  <a:t>giá</a:t>
                </a:r>
                <a:r>
                  <a:rPr lang="en-US" i="0" dirty="0"/>
                  <a:t> </a:t>
                </a:r>
                <a:r>
                  <a:rPr lang="en-US" i="0" dirty="0" err="1"/>
                  <a:t>trị</a:t>
                </a:r>
                <a:r>
                  <a:rPr lang="en-US" i="0" dirty="0"/>
                  <a:t> </a:t>
                </a:r>
                <a:r>
                  <a:rPr lang="en-US" i="0" dirty="0" err="1"/>
                  <a:t>đặc</a:t>
                </a:r>
                <a:r>
                  <a:rPr lang="en-US" i="0" dirty="0"/>
                  <a:t> </a:t>
                </a:r>
                <a:r>
                  <a:rPr lang="en-US" i="0" dirty="0" err="1"/>
                  <a:t>trưng</a:t>
                </a:r>
                <a:r>
                  <a:rPr lang="en-US" i="0" dirty="0"/>
                  <a:t> </a:t>
                </a:r>
                <a:r>
                  <a:rPr lang="en-US" i="0" dirty="0" err="1"/>
                  <a:t>x_i</a:t>
                </a:r>
                <a:r>
                  <a:rPr lang="en-US" i="0" dirty="0"/>
                  <a:t>, </a:t>
                </a:r>
                <a:r>
                  <a:rPr lang="en-US" i="0" dirty="0" err="1"/>
                  <a:t>và</a:t>
                </a:r>
                <a:r>
                  <a:rPr lang="en-US" i="0" dirty="0"/>
                  <a:t> </a:t>
                </a:r>
                <a:r>
                  <a:rPr lang="en-US" i="0" dirty="0" err="1"/>
                  <a:t>một</a:t>
                </a:r>
                <a:r>
                  <a:rPr lang="en-US" i="0" dirty="0"/>
                  <a:t> </a:t>
                </a:r>
                <a:r>
                  <a:rPr lang="en-US" i="0" dirty="0" err="1"/>
                  <a:t>giá</a:t>
                </a:r>
                <a:r>
                  <a:rPr lang="en-US" i="0" dirty="0"/>
                  <a:t> </a:t>
                </a:r>
                <a:r>
                  <a:rPr lang="en-US" i="0" dirty="0" err="1"/>
                  <a:t>trị</a:t>
                </a:r>
                <a:r>
                  <a:rPr lang="en-US" i="0" dirty="0"/>
                  <a:t> </a:t>
                </a:r>
                <a:r>
                  <a:rPr lang="en-US" i="0" dirty="0" err="1"/>
                  <a:t>đích</a:t>
                </a:r>
                <a:r>
                  <a:rPr lang="en-US" i="0" dirty="0"/>
                  <a:t> </a:t>
                </a:r>
                <a:r>
                  <a:rPr lang="en-US" i="0" dirty="0" err="1"/>
                  <a:t>t_i</a:t>
                </a:r>
                <a:r>
                  <a:rPr lang="en-US" i="0" dirty="0"/>
                  <a:t>, </a:t>
                </a:r>
                <a:r>
                  <a:rPr lang="en-US" i="0" dirty="0" err="1"/>
                  <a:t>trong</a:t>
                </a:r>
                <a:r>
                  <a:rPr lang="en-US" i="0" dirty="0"/>
                  <a:t> </a:t>
                </a:r>
                <a:r>
                  <a:rPr lang="en-US" i="0" dirty="0" err="1"/>
                  <a:t>đó</a:t>
                </a:r>
                <a:r>
                  <a:rPr lang="en-US" i="0" dirty="0"/>
                  <a:t> </a:t>
                </a:r>
                <a:r>
                  <a:rPr lang="en-US" i="0" dirty="0" err="1"/>
                  <a:t>giá</a:t>
                </a:r>
                <a:r>
                  <a:rPr lang="en-US" i="0" dirty="0"/>
                  <a:t> </a:t>
                </a:r>
                <a:r>
                  <a:rPr lang="en-US" i="0" dirty="0" err="1"/>
                  <a:t>trị</a:t>
                </a:r>
                <a:r>
                  <a:rPr lang="en-US" i="0" dirty="0"/>
                  <a:t> </a:t>
                </a:r>
                <a:r>
                  <a:rPr lang="en-US" i="0" dirty="0" err="1"/>
                  <a:t>đích</a:t>
                </a:r>
                <a:r>
                  <a:rPr lang="en-US" i="0" dirty="0"/>
                  <a:t> </a:t>
                </a:r>
                <a:r>
                  <a:rPr lang="en-US" i="0" dirty="0" err="1"/>
                  <a:t>được</a:t>
                </a:r>
                <a:r>
                  <a:rPr lang="en-US" i="0" dirty="0"/>
                  <a:t> </a:t>
                </a:r>
                <a:r>
                  <a:rPr lang="en-US" i="0" dirty="0" err="1"/>
                  <a:t>phát</a:t>
                </a:r>
                <a:r>
                  <a:rPr lang="en-US" i="0" dirty="0"/>
                  <a:t> </a:t>
                </a:r>
                <a:r>
                  <a:rPr lang="en-US" i="0" dirty="0" err="1"/>
                  <a:t>sinh</a:t>
                </a:r>
                <a:r>
                  <a:rPr lang="en-US" i="0" dirty="0"/>
                  <a:t> </a:t>
                </a:r>
                <a:r>
                  <a:rPr lang="en-US" i="0" dirty="0" err="1"/>
                  <a:t>tuân</a:t>
                </a:r>
                <a:r>
                  <a:rPr lang="en-US" i="0" dirty="0"/>
                  <a:t> </a:t>
                </a:r>
                <a:r>
                  <a:rPr lang="en-US" i="0" dirty="0" err="1"/>
                  <a:t>theo</a:t>
                </a:r>
                <a:r>
                  <a:rPr lang="en-US" i="0" dirty="0"/>
                  <a:t> </a:t>
                </a:r>
                <a:r>
                  <a:rPr lang="en-US" i="0" dirty="0" err="1"/>
                  <a:t>hàm</a:t>
                </a:r>
                <a:r>
                  <a:rPr lang="en-US" i="0" dirty="0"/>
                  <a:t> </a:t>
                </a:r>
                <a:r>
                  <a:rPr lang="en-US" i="0" dirty="0" err="1"/>
                  <a:t>đích</a:t>
                </a:r>
                <a:r>
                  <a:rPr lang="en-US" i="0" dirty="0"/>
                  <a:t> (target function) f(x)= 3x+2. </a:t>
                </a:r>
                <a:r>
                  <a:rPr lang="en-US" i="0" dirty="0" err="1"/>
                  <a:t>Mỗi</a:t>
                </a:r>
                <a:r>
                  <a:rPr lang="en-US" i="0" dirty="0"/>
                  <a:t> </a:t>
                </a:r>
                <a:r>
                  <a:rPr lang="en-US" i="0" dirty="0" err="1"/>
                  <a:t>điểm</a:t>
                </a:r>
                <a:r>
                  <a:rPr lang="en-US" i="0" dirty="0"/>
                  <a:t> </a:t>
                </a:r>
                <a:r>
                  <a:rPr lang="en-US" i="0" dirty="0" err="1"/>
                  <a:t>dữ</a:t>
                </a:r>
                <a:r>
                  <a:rPr lang="en-US" i="0" dirty="0"/>
                  <a:t> </a:t>
                </a:r>
                <a:r>
                  <a:rPr lang="en-US" i="0" dirty="0" err="1"/>
                  <a:t>liệu</a:t>
                </a:r>
                <a:r>
                  <a:rPr lang="en-US" i="0" dirty="0"/>
                  <a:t>, ta </a:t>
                </a:r>
                <a:r>
                  <a:rPr lang="en-US" i="0" dirty="0" err="1"/>
                  <a:t>cũng</a:t>
                </a:r>
                <a:r>
                  <a:rPr lang="en-US" i="0" dirty="0"/>
                  <a:t> </a:t>
                </a:r>
                <a:r>
                  <a:rPr lang="en-US" i="0" dirty="0" err="1"/>
                  <a:t>cộng</a:t>
                </a:r>
                <a:r>
                  <a:rPr lang="en-US" i="0" dirty="0"/>
                  <a:t> </a:t>
                </a:r>
                <a:r>
                  <a:rPr lang="en-US" i="0" dirty="0" err="1"/>
                  <a:t>vào</a:t>
                </a:r>
                <a:r>
                  <a:rPr lang="en-US" i="0" dirty="0"/>
                  <a:t> </a:t>
                </a:r>
                <a:r>
                  <a:rPr lang="en-US" i="0" dirty="0" err="1"/>
                  <a:t>một</a:t>
                </a:r>
                <a:r>
                  <a:rPr lang="en-US" i="0" dirty="0"/>
                  <a:t> </a:t>
                </a:r>
                <a:r>
                  <a:rPr lang="en-US" i="0" dirty="0" err="1"/>
                  <a:t>lượng</a:t>
                </a:r>
                <a:r>
                  <a:rPr lang="en-US" i="0" dirty="0"/>
                  <a:t> </a:t>
                </a:r>
                <a:r>
                  <a:rPr lang="en-US" i="0" dirty="0" err="1"/>
                  <a:t>nhiễu</a:t>
                </a:r>
                <a:r>
                  <a:rPr lang="en-US" i="0" dirty="0"/>
                  <a:t> epsilon </a:t>
                </a:r>
                <a:r>
                  <a:rPr lang="en-US" i="0" dirty="0" err="1"/>
                  <a:t>giống</a:t>
                </a:r>
                <a:r>
                  <a:rPr lang="en-US" i="0" dirty="0"/>
                  <a:t> </a:t>
                </a:r>
                <a:r>
                  <a:rPr lang="en-US" i="0" dirty="0" err="1"/>
                  <a:t>ví</a:t>
                </a:r>
                <a:r>
                  <a:rPr lang="en-US" i="0" dirty="0"/>
                  <a:t> </a:t>
                </a:r>
                <a:r>
                  <a:rPr lang="en-US" i="0" dirty="0" err="1"/>
                  <a:t>dụ</a:t>
                </a:r>
                <a:r>
                  <a:rPr lang="en-US" i="0" dirty="0"/>
                  <a:t> </a:t>
                </a:r>
                <a:r>
                  <a:rPr lang="en-US" i="0" dirty="0" err="1"/>
                  <a:t>trước</a:t>
                </a:r>
                <a:r>
                  <a:rPr lang="en-US" i="0" dirty="0"/>
                  <a:t>. Ta </a:t>
                </a:r>
                <a:r>
                  <a:rPr lang="en-US" i="0" dirty="0" err="1"/>
                  <a:t>nhắc</a:t>
                </a:r>
                <a:r>
                  <a:rPr lang="en-US" i="0" dirty="0"/>
                  <a:t> </a:t>
                </a:r>
                <a:r>
                  <a:rPr lang="en-US" i="0" dirty="0" err="1"/>
                  <a:t>lại</a:t>
                </a:r>
                <a:r>
                  <a:rPr lang="en-US" i="0" dirty="0"/>
                  <a:t> </a:t>
                </a:r>
                <a:r>
                  <a:rPr lang="en-US" i="0" dirty="0" err="1"/>
                  <a:t>lưu</a:t>
                </a:r>
                <a:r>
                  <a:rPr lang="en-US" i="0" dirty="0"/>
                  <a:t> ý, </a:t>
                </a:r>
                <a:r>
                  <a:rPr lang="en-US" i="0" dirty="0" err="1"/>
                  <a:t>t</a:t>
                </a:r>
                <a:r>
                  <a:rPr lang="en-US" sz="1200" i="0" dirty="0" err="1"/>
                  <a:t>rong</a:t>
                </a:r>
                <a:r>
                  <a:rPr lang="en-US" sz="1200" i="0" dirty="0"/>
                  <a:t> </a:t>
                </a:r>
                <a:r>
                  <a:rPr lang="en-US" sz="1200" i="0" dirty="0" err="1"/>
                  <a:t>ví</a:t>
                </a:r>
                <a:r>
                  <a:rPr lang="en-US" sz="1200" i="0" dirty="0"/>
                  <a:t> </a:t>
                </a:r>
                <a:r>
                  <a:rPr lang="en-US" sz="1200" i="0" dirty="0" err="1"/>
                  <a:t>dụ</a:t>
                </a:r>
                <a:r>
                  <a:rPr lang="en-US" sz="1200" i="0" dirty="0"/>
                  <a:t> </a:t>
                </a:r>
                <a:r>
                  <a:rPr lang="en-US" sz="1200" i="0" dirty="0" err="1"/>
                  <a:t>này</a:t>
                </a:r>
                <a:r>
                  <a:rPr lang="en-US" sz="1200" i="0" dirty="0"/>
                  <a:t>, ta </a:t>
                </a:r>
                <a:r>
                  <a:rPr lang="en-US" sz="1200" i="0" dirty="0" err="1"/>
                  <a:t>sử</a:t>
                </a:r>
                <a:r>
                  <a:rPr lang="en-US" sz="1200" i="0" dirty="0"/>
                  <a:t> </a:t>
                </a:r>
                <a:r>
                  <a:rPr lang="en-US" sz="1200" i="0" dirty="0" err="1"/>
                  <a:t>dụng</a:t>
                </a:r>
                <a:r>
                  <a:rPr lang="en-US" sz="1200" i="0" dirty="0"/>
                  <a:t> </a:t>
                </a:r>
                <a:r>
                  <a:rPr lang="en-US" sz="1200" i="0" dirty="0" err="1"/>
                  <a:t>hàm</a:t>
                </a:r>
                <a:r>
                  <a:rPr lang="en-US" sz="1200" i="0" dirty="0"/>
                  <a:t> </a:t>
                </a:r>
                <a:r>
                  <a:rPr lang="en-US" sz="1200" i="0">
                    <a:latin typeface="Cambria Math" panose="02040503050406030204" pitchFamily="18" charset="0"/>
                    <a:ea typeface="Cambria Math" panose="02040503050406030204" pitchFamily="18" charset="0"/>
                  </a:rPr>
                  <a:t>f</a:t>
                </a:r>
                <a:r>
                  <a:rPr lang="en-US" sz="1200" i="0" dirty="0"/>
                  <a:t> </a:t>
                </a:r>
                <a:r>
                  <a:rPr lang="en-US" sz="1200" i="0" dirty="0" err="1"/>
                  <a:t>và</a:t>
                </a:r>
                <a:r>
                  <a:rPr lang="en-US" sz="1200" i="0" dirty="0"/>
                  <a:t> </a:t>
                </a:r>
                <a:r>
                  <a:rPr lang="en-US" sz="1200" i="0" dirty="0" err="1"/>
                  <a:t>tự</a:t>
                </a:r>
                <a:r>
                  <a:rPr lang="en-US" sz="1200" i="0" dirty="0"/>
                  <a:t> </a:t>
                </a:r>
                <a:r>
                  <a:rPr lang="en-US" sz="1200" i="0" dirty="0" err="1"/>
                  <a:t>phát</a:t>
                </a:r>
                <a:r>
                  <a:rPr lang="en-US" sz="1200" i="0" dirty="0"/>
                  <a:t> </a:t>
                </a:r>
                <a:r>
                  <a:rPr lang="en-US" sz="1200" i="0" dirty="0" err="1"/>
                  <a:t>sinh</a:t>
                </a:r>
                <a:r>
                  <a:rPr lang="en-US" sz="1200" i="0" dirty="0"/>
                  <a:t> </a:t>
                </a:r>
                <a:r>
                  <a:rPr lang="en-US" sz="1200" i="0" dirty="0" err="1"/>
                  <a:t>nhiễu</a:t>
                </a:r>
                <a:r>
                  <a:rPr lang="en-US" sz="1200" i="0" dirty="0"/>
                  <a:t> </a:t>
                </a:r>
                <a:r>
                  <a:rPr lang="en-US" sz="1200" i="0">
                    <a:latin typeface="Cambria Math" panose="02040503050406030204" pitchFamily="18" charset="0"/>
                    <a:ea typeface="Cambria Math" panose="02040503050406030204" pitchFamily="18" charset="0"/>
                  </a:rPr>
                  <a:t>ε</a:t>
                </a:r>
                <a:r>
                  <a:rPr lang="en-US" sz="1200" i="0" dirty="0"/>
                  <a:t> để </a:t>
                </a:r>
                <a:r>
                  <a:rPr lang="en-US" sz="1200" i="0" dirty="0" err="1"/>
                  <a:t>xây</a:t>
                </a:r>
                <a:r>
                  <a:rPr lang="en-US" sz="1200" i="0" dirty="0"/>
                  <a:t> </a:t>
                </a:r>
                <a:r>
                  <a:rPr lang="en-US" sz="1200" i="0" dirty="0" err="1"/>
                  <a:t>dựng</a:t>
                </a:r>
                <a:r>
                  <a:rPr lang="en-US" sz="1200" i="0" dirty="0"/>
                  <a:t> </a:t>
                </a:r>
                <a:r>
                  <a:rPr lang="en-US" sz="1200" i="0" dirty="0" err="1"/>
                  <a:t>tập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minh</a:t>
                </a:r>
                <a:r>
                  <a:rPr lang="en-US" sz="1200" i="0" dirty="0"/>
                  <a:t> </a:t>
                </a:r>
                <a:r>
                  <a:rPr lang="en-US" sz="1200" i="0" dirty="0" err="1"/>
                  <a:t>họa</a:t>
                </a:r>
                <a:r>
                  <a:rPr lang="en-US" sz="1200" i="0" dirty="0"/>
                  <a:t>. Trong </a:t>
                </a:r>
                <a:r>
                  <a:rPr lang="en-US" sz="1200" i="0" dirty="0" err="1"/>
                  <a:t>thực</a:t>
                </a:r>
                <a:r>
                  <a:rPr lang="en-US" sz="1200" i="0" dirty="0"/>
                  <a:t> </a:t>
                </a:r>
                <a:r>
                  <a:rPr lang="en-US" sz="1200" i="0" dirty="0" err="1"/>
                  <a:t>tế</a:t>
                </a:r>
                <a:r>
                  <a:rPr lang="en-US" sz="1200" i="0" dirty="0"/>
                  <a:t>, </a:t>
                </a:r>
                <a:r>
                  <a:rPr lang="en-US" sz="1200" i="0" dirty="0" err="1"/>
                  <a:t>khi</a:t>
                </a:r>
                <a:r>
                  <a:rPr lang="en-US" sz="1200" i="0" dirty="0"/>
                  <a:t> </a:t>
                </a:r>
                <a:r>
                  <a:rPr lang="en-US" sz="1200" i="0" dirty="0" err="1"/>
                  <a:t>thu</a:t>
                </a:r>
                <a:r>
                  <a:rPr lang="en-US" sz="1200" i="0" dirty="0"/>
                  <a:t> </a:t>
                </a:r>
                <a:r>
                  <a:rPr lang="en-US" sz="1200" i="0" dirty="0" err="1"/>
                  <a:t>thập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cho</a:t>
                </a:r>
                <a:r>
                  <a:rPr lang="en-US" sz="1200" i="0" dirty="0"/>
                  <a:t> </a:t>
                </a:r>
                <a:r>
                  <a:rPr lang="en-US" sz="1200" i="0" dirty="0" err="1"/>
                  <a:t>bài</a:t>
                </a:r>
                <a:r>
                  <a:rPr lang="en-US" sz="1200" i="0" dirty="0"/>
                  <a:t> </a:t>
                </a:r>
                <a:r>
                  <a:rPr lang="en-US" sz="1200" i="0" dirty="0" err="1"/>
                  <a:t>toán</a:t>
                </a:r>
                <a:r>
                  <a:rPr lang="en-US" sz="1200" i="0" dirty="0"/>
                  <a:t> </a:t>
                </a:r>
                <a:r>
                  <a:rPr lang="en-US" sz="1200" i="0" dirty="0" err="1"/>
                  <a:t>cần</a:t>
                </a:r>
                <a:r>
                  <a:rPr lang="en-US" sz="1200" i="0" dirty="0"/>
                  <a:t> </a:t>
                </a:r>
                <a:r>
                  <a:rPr lang="en-US" sz="1200" i="0" dirty="0" err="1"/>
                  <a:t>giải</a:t>
                </a:r>
                <a:r>
                  <a:rPr lang="en-US" sz="1200" i="0" dirty="0"/>
                  <a:t> </a:t>
                </a:r>
                <a:r>
                  <a:rPr lang="en-US" sz="1200" i="0" dirty="0" err="1"/>
                  <a:t>quyết</a:t>
                </a:r>
                <a:r>
                  <a:rPr lang="en-US" sz="1200" i="0" dirty="0"/>
                  <a:t>, ta </a:t>
                </a:r>
                <a:r>
                  <a:rPr lang="en-US" sz="1200" i="0" dirty="0" err="1"/>
                  <a:t>chỉ</a:t>
                </a:r>
                <a:r>
                  <a:rPr lang="en-US" sz="1200" i="0" dirty="0"/>
                  <a:t> </a:t>
                </a:r>
                <a:r>
                  <a:rPr lang="en-US" sz="1200" i="0" dirty="0" err="1"/>
                  <a:t>quan</a:t>
                </a:r>
                <a:r>
                  <a:rPr lang="en-US" sz="1200" i="0" dirty="0"/>
                  <a:t> </a:t>
                </a:r>
                <a:r>
                  <a:rPr lang="en-US" sz="1200" i="0" dirty="0" err="1"/>
                  <a:t>sát</a:t>
                </a:r>
                <a:r>
                  <a:rPr lang="en-US" sz="1200" i="0" dirty="0"/>
                  <a:t> </a:t>
                </a:r>
                <a:r>
                  <a:rPr lang="en-US" sz="1200" i="0" dirty="0" err="1"/>
                  <a:t>được</a:t>
                </a:r>
                <a:r>
                  <a:rPr lang="en-US" sz="1200" i="0" dirty="0"/>
                  <a:t> </a:t>
                </a:r>
                <a:r>
                  <a:rPr lang="en-US" sz="1200" i="0" dirty="0" err="1"/>
                  <a:t>giá</a:t>
                </a:r>
                <a:r>
                  <a:rPr lang="en-US" sz="1200" i="0" dirty="0"/>
                  <a:t> </a:t>
                </a:r>
                <a:r>
                  <a:rPr lang="en-US" sz="1200" i="0" dirty="0" err="1"/>
                  <a:t>trị</a:t>
                </a:r>
                <a:r>
                  <a:rPr lang="en-US" sz="1200" i="0" dirty="0"/>
                  <a:t> </a:t>
                </a:r>
                <a:r>
                  <a:rPr lang="en-US" sz="1200" i="0" dirty="0" err="1"/>
                  <a:t>đích</a:t>
                </a:r>
                <a:r>
                  <a:rPr lang="en-US" sz="1200" i="0" dirty="0"/>
                  <a:t> </a:t>
                </a:r>
                <a:r>
                  <a:rPr lang="en-US" sz="1200" i="0">
                    <a:latin typeface="Cambria Math" panose="02040503050406030204" pitchFamily="18" charset="0"/>
                  </a:rPr>
                  <a:t>t</a:t>
                </a:r>
                <a:r>
                  <a:rPr lang="ar-BH" sz="1200" i="0">
                    <a:latin typeface="Cambria Math" panose="02040503050406030204" pitchFamily="18" charset="0"/>
                  </a:rPr>
                  <a:t>^((i))</a:t>
                </a:r>
                <a:r>
                  <a:rPr lang="en-US" sz="1200" i="0" dirty="0"/>
                  <a:t> </a:t>
                </a:r>
                <a:r>
                  <a:rPr lang="en-US" sz="1200" i="0" dirty="0" err="1"/>
                  <a:t>của</a:t>
                </a:r>
                <a:r>
                  <a:rPr lang="en-US" sz="1200" i="0" dirty="0"/>
                  <a:t> </a:t>
                </a:r>
                <a:r>
                  <a:rPr lang="en-US" sz="1200" i="0" dirty="0" err="1"/>
                  <a:t>mỗi</a:t>
                </a:r>
                <a:r>
                  <a:rPr lang="en-US" sz="1200" i="0" dirty="0"/>
                  <a:t>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với</a:t>
                </a:r>
                <a:r>
                  <a:rPr lang="en-US" sz="1200" i="0" dirty="0"/>
                  <a:t> </a:t>
                </a:r>
                <a:r>
                  <a:rPr lang="en-US" sz="1200" i="0" dirty="0" err="1"/>
                  <a:t>đặc</a:t>
                </a:r>
                <a:r>
                  <a:rPr lang="en-US" sz="1200" i="0" dirty="0"/>
                  <a:t> </a:t>
                </a:r>
                <a:r>
                  <a:rPr lang="en-US" sz="1200" i="0" dirty="0" err="1"/>
                  <a:t>trưng</a:t>
                </a:r>
                <a:r>
                  <a:rPr lang="en-US" sz="1200" i="0" dirty="0"/>
                  <a:t> </a:t>
                </a:r>
                <a:r>
                  <a:rPr lang="en-US" sz="1200" i="0">
                    <a:latin typeface="Cambria Math" panose="02040503050406030204" pitchFamily="18" charset="0"/>
                  </a:rPr>
                  <a:t>x^((i))</a:t>
                </a:r>
                <a:r>
                  <a:rPr lang="en-US" sz="1200" i="0" dirty="0"/>
                  <a:t> </a:t>
                </a:r>
                <a:r>
                  <a:rPr lang="en-US" sz="1200" i="0" dirty="0" err="1"/>
                  <a:t>chứ</a:t>
                </a:r>
                <a:r>
                  <a:rPr lang="en-US" sz="1200" i="0" dirty="0"/>
                  <a:t> </a:t>
                </a:r>
                <a:r>
                  <a:rPr lang="en-US" sz="1200" i="0" dirty="0" err="1"/>
                  <a:t>không</a:t>
                </a:r>
                <a:r>
                  <a:rPr lang="en-US" sz="1200" i="0" dirty="0"/>
                  <a:t> </a:t>
                </a:r>
                <a:r>
                  <a:rPr lang="en-US" sz="1200" i="0" dirty="0" err="1"/>
                  <a:t>thể</a:t>
                </a:r>
                <a:r>
                  <a:rPr lang="en-US" sz="1200" i="0" dirty="0"/>
                  <a:t> </a:t>
                </a:r>
                <a:r>
                  <a:rPr lang="en-US" sz="1200" i="0" dirty="0" err="1"/>
                  <a:t>tính</a:t>
                </a:r>
                <a:r>
                  <a:rPr lang="en-US" sz="1200" i="0" dirty="0"/>
                  <a:t> </a:t>
                </a:r>
                <a:r>
                  <a:rPr lang="en-US" sz="1200" i="0" dirty="0" err="1"/>
                  <a:t>được</a:t>
                </a:r>
                <a:r>
                  <a:rPr lang="en-US" sz="1200" i="0" dirty="0"/>
                  <a:t> </a:t>
                </a:r>
                <a:r>
                  <a:rPr lang="en-US" sz="1200" i="0">
                    <a:latin typeface="Cambria Math" panose="02040503050406030204" pitchFamily="18" charset="0"/>
                    <a:ea typeface="Cambria Math" panose="02040503050406030204" pitchFamily="18" charset="0"/>
                  </a:rPr>
                  <a:t>f(</a:t>
                </a:r>
                <a:r>
                  <a:rPr lang="en-US" sz="1200" i="0">
                    <a:latin typeface="Cambria Math" panose="02040503050406030204" pitchFamily="18" charset="0"/>
                  </a:rPr>
                  <a:t>x^((i)) )</a:t>
                </a:r>
                <a:r>
                  <a:rPr lang="en-US" sz="1200" i="0" dirty="0"/>
                  <a:t> </a:t>
                </a:r>
                <a:r>
                  <a:rPr lang="en-US" sz="1200" i="0" dirty="0" err="1"/>
                  <a:t>và</a:t>
                </a:r>
                <a:r>
                  <a:rPr lang="en-US" sz="1200" i="0" dirty="0"/>
                  <a:t> </a:t>
                </a:r>
                <a:r>
                  <a:rPr lang="en-US" sz="1200" i="0" dirty="0" err="1"/>
                  <a:t>cũng</a:t>
                </a:r>
                <a:r>
                  <a:rPr lang="en-US" sz="1200" i="0" dirty="0"/>
                  <a:t> </a:t>
                </a:r>
                <a:r>
                  <a:rPr lang="en-US" sz="1200" i="0" dirty="0" err="1"/>
                  <a:t>không</a:t>
                </a:r>
                <a:r>
                  <a:rPr lang="en-US" sz="1200" i="0" dirty="0"/>
                  <a:t> </a:t>
                </a:r>
                <a:r>
                  <a:rPr lang="en-US" sz="1200" i="0" dirty="0" err="1"/>
                  <a:t>biết</a:t>
                </a:r>
                <a:r>
                  <a:rPr lang="en-US" sz="1200" i="0" dirty="0"/>
                  <a:t> </a:t>
                </a:r>
                <a:r>
                  <a:rPr lang="en-US" sz="1200" i="0" dirty="0" err="1"/>
                  <a:t>được</a:t>
                </a:r>
                <a:r>
                  <a:rPr lang="en-US" sz="1200" i="0" dirty="0"/>
                  <a:t>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thu</a:t>
                </a:r>
                <a:r>
                  <a:rPr lang="en-US" sz="1200" i="0" dirty="0"/>
                  <a:t> </a:t>
                </a:r>
                <a:r>
                  <a:rPr lang="en-US" sz="1200" i="0" dirty="0" err="1"/>
                  <a:t>thập</a:t>
                </a:r>
                <a:r>
                  <a:rPr lang="en-US" sz="1200" i="0" dirty="0"/>
                  <a:t> </a:t>
                </a:r>
                <a:r>
                  <a:rPr lang="en-US" sz="1200" i="0" dirty="0" err="1"/>
                  <a:t>có</a:t>
                </a:r>
                <a:r>
                  <a:rPr lang="en-US" sz="1200" i="0" dirty="0"/>
                  <a:t> </a:t>
                </a:r>
                <a:r>
                  <a:rPr lang="en-US" sz="1200" i="0" dirty="0" err="1"/>
                  <a:t>chứa</a:t>
                </a:r>
                <a:r>
                  <a:rPr lang="en-US" sz="1200" i="0" dirty="0"/>
                  <a:t> </a:t>
                </a:r>
                <a:r>
                  <a:rPr lang="en-US" sz="1200" i="0" dirty="0" err="1"/>
                  <a:t>lượng</a:t>
                </a:r>
                <a:r>
                  <a:rPr lang="en-US" sz="1200" i="0" dirty="0"/>
                  <a:t> </a:t>
                </a:r>
                <a:r>
                  <a:rPr lang="en-US" sz="1200" i="0" dirty="0" err="1"/>
                  <a:t>nhiễu</a:t>
                </a:r>
                <a:r>
                  <a:rPr lang="en-US" sz="1200" i="0" dirty="0"/>
                  <a:t> </a:t>
                </a:r>
                <a:r>
                  <a:rPr lang="en-US" sz="1200" i="0">
                    <a:latin typeface="Cambria Math" panose="02040503050406030204" pitchFamily="18" charset="0"/>
                    <a:ea typeface="Cambria Math" panose="02040503050406030204" pitchFamily="18" charset="0"/>
                  </a:rPr>
                  <a:t>ε</a:t>
                </a:r>
                <a:r>
                  <a:rPr lang="ar-BH" sz="1200" i="0">
                    <a:latin typeface="Cambria Math" panose="02040503050406030204" pitchFamily="18" charset="0"/>
                    <a:ea typeface="Cambria Math" panose="02040503050406030204" pitchFamily="18" charset="0"/>
                  </a:rPr>
                  <a:t>^(</a:t>
                </a:r>
                <a:r>
                  <a:rPr lang="ar-BH" sz="1200" i="0">
                    <a:latin typeface="Cambria Math" panose="02040503050406030204" pitchFamily="18" charset="0"/>
                  </a:rPr>
                  <a:t>(i))</a:t>
                </a:r>
                <a:r>
                  <a:rPr lang="en-US" sz="1200" i="0" dirty="0"/>
                  <a:t> </a:t>
                </a:r>
                <a:r>
                  <a:rPr lang="en-US" sz="1200" i="0" dirty="0" err="1"/>
                  <a:t>tuân</a:t>
                </a:r>
                <a:r>
                  <a:rPr lang="en-US" sz="1200" i="0" dirty="0"/>
                  <a:t> </a:t>
                </a:r>
                <a:r>
                  <a:rPr lang="en-US" sz="1200" i="0" dirty="0" err="1"/>
                  <a:t>theo</a:t>
                </a:r>
                <a:r>
                  <a:rPr lang="en-US" sz="1200" i="0" dirty="0"/>
                  <a:t> </a:t>
                </a:r>
                <a:r>
                  <a:rPr lang="en-US" sz="1200" i="0" dirty="0" err="1"/>
                  <a:t>phân</a:t>
                </a:r>
                <a:r>
                  <a:rPr lang="en-US" sz="1200" i="0" dirty="0"/>
                  <a:t> </a:t>
                </a:r>
                <a:r>
                  <a:rPr lang="en-US" sz="1200" i="0" dirty="0" err="1"/>
                  <a:t>phối</a:t>
                </a:r>
                <a:r>
                  <a:rPr lang="en-US" sz="1200" i="0" dirty="0"/>
                  <a:t> </a:t>
                </a:r>
                <a:r>
                  <a:rPr lang="en-US" sz="1200" i="0" dirty="0" err="1"/>
                  <a:t>nào</a:t>
                </a:r>
                <a:r>
                  <a:rPr lang="en-US" sz="1200" i="0" dirty="0"/>
                  <a:t>.</a:t>
                </a:r>
              </a:p>
              <a:p>
                <a:pPr marL="0" lvl="0" indent="0" algn="l" rtl="0">
                  <a:spcBef>
                    <a:spcPts val="0"/>
                  </a:spcBef>
                  <a:spcAft>
                    <a:spcPts val="0"/>
                  </a:spcAft>
                  <a:buNone/>
                </a:pPr>
                <a:endParaRPr lang="en-US" sz="1200" i="0" dirty="0"/>
              </a:p>
              <a:p>
                <a:pPr marL="0" lvl="0" indent="0" algn="l" rtl="0">
                  <a:spcBef>
                    <a:spcPts val="0"/>
                  </a:spcBef>
                  <a:spcAft>
                    <a:spcPts val="0"/>
                  </a:spcAft>
                  <a:buNone/>
                </a:pPr>
                <a:r>
                  <a:rPr lang="en-US" sz="1200" i="0" dirty="0" err="1"/>
                  <a:t>Tập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gồm</a:t>
                </a:r>
                <a:r>
                  <a:rPr lang="en-US" sz="1200" i="0" dirty="0"/>
                  <a:t> 50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được</a:t>
                </a:r>
                <a:r>
                  <a:rPr lang="en-US" sz="1200" i="0" dirty="0"/>
                  <a:t> </a:t>
                </a:r>
                <a:r>
                  <a:rPr lang="en-US" sz="1200" i="0" dirty="0" err="1"/>
                  <a:t>phát</a:t>
                </a:r>
                <a:r>
                  <a:rPr lang="en-US" sz="1200" i="0" dirty="0"/>
                  <a:t> </a:t>
                </a:r>
                <a:r>
                  <a:rPr lang="en-US" sz="1200" i="0" dirty="0" err="1"/>
                  <a:t>sinh</a:t>
                </a:r>
                <a:r>
                  <a:rPr lang="en-US" sz="1200" i="0" dirty="0"/>
                  <a:t> </a:t>
                </a:r>
                <a:r>
                  <a:rPr lang="en-US" sz="1200" i="0" dirty="0" err="1"/>
                  <a:t>ra</a:t>
                </a:r>
                <a:r>
                  <a:rPr lang="en-US" sz="1200" i="0" dirty="0"/>
                  <a:t> </a:t>
                </a:r>
                <a:r>
                  <a:rPr lang="en-US" sz="1200" i="0" dirty="0" err="1"/>
                  <a:t>như</a:t>
                </a:r>
                <a:r>
                  <a:rPr lang="en-US" sz="1200" i="0" dirty="0"/>
                  <a:t> </a:t>
                </a:r>
                <a:r>
                  <a:rPr lang="en-US" sz="1200" i="0" dirty="0" err="1"/>
                  <a:t>sau</a:t>
                </a:r>
                <a:r>
                  <a:rPr lang="en-US" sz="1200" i="0" dirty="0"/>
                  <a:t>. Trong </a:t>
                </a:r>
                <a:r>
                  <a:rPr lang="en-US" sz="1200" i="0" dirty="0" err="1"/>
                  <a:t>thực</a:t>
                </a:r>
                <a:r>
                  <a:rPr lang="en-US" sz="1200" i="0" dirty="0"/>
                  <a:t> </a:t>
                </a:r>
                <a:r>
                  <a:rPr lang="en-US" sz="1200" i="0" dirty="0" err="1"/>
                  <a:t>tế</a:t>
                </a:r>
                <a:r>
                  <a:rPr lang="en-US" sz="1200" i="0" dirty="0"/>
                  <a:t>, ta </a:t>
                </a:r>
                <a:r>
                  <a:rPr lang="en-US" sz="1200" i="0" dirty="0" err="1"/>
                  <a:t>sẽ</a:t>
                </a:r>
                <a:r>
                  <a:rPr lang="en-US" sz="1200" i="0" dirty="0"/>
                  <a:t> </a:t>
                </a:r>
                <a:r>
                  <a:rPr lang="en-US" sz="1200" i="0" dirty="0" err="1"/>
                  <a:t>chỉ</a:t>
                </a:r>
                <a:r>
                  <a:rPr lang="en-US" sz="1200" i="0" dirty="0"/>
                  <a:t> </a:t>
                </a:r>
                <a:r>
                  <a:rPr lang="en-US" sz="1200" i="0" dirty="0" err="1"/>
                  <a:t>quan</a:t>
                </a:r>
                <a:r>
                  <a:rPr lang="en-US" sz="1200" i="0" dirty="0"/>
                  <a:t> </a:t>
                </a:r>
                <a:r>
                  <a:rPr lang="en-US" sz="1200" i="0" dirty="0" err="1"/>
                  <a:t>sát</a:t>
                </a:r>
                <a:r>
                  <a:rPr lang="en-US" sz="1200" i="0" dirty="0"/>
                  <a:t> </a:t>
                </a:r>
                <a:r>
                  <a:rPr lang="en-US" sz="1200" i="0" dirty="0" err="1"/>
                  <a:t>được</a:t>
                </a:r>
                <a:r>
                  <a:rPr lang="en-US" sz="1200" i="0" dirty="0"/>
                  <a:t> </a:t>
                </a:r>
                <a:r>
                  <a:rPr lang="en-US" sz="1200" i="0" dirty="0" err="1"/>
                  <a:t>các</a:t>
                </a:r>
                <a:r>
                  <a:rPr lang="en-US" sz="1200" i="0" dirty="0"/>
                  <a:t> </a:t>
                </a:r>
                <a:r>
                  <a:rPr lang="en-US" sz="1200" i="0" dirty="0" err="1"/>
                  <a:t>cặp</a:t>
                </a:r>
                <a:r>
                  <a:rPr lang="en-US" sz="1200" i="0" dirty="0"/>
                  <a:t> </a:t>
                </a:r>
                <a:r>
                  <a:rPr lang="en-US" sz="1200" i="0" dirty="0" err="1"/>
                  <a:t>giá</a:t>
                </a:r>
                <a:r>
                  <a:rPr lang="en-US" sz="1200" i="0" dirty="0"/>
                  <a:t> </a:t>
                </a:r>
                <a:r>
                  <a:rPr lang="en-US" sz="1200" i="0" dirty="0" err="1"/>
                  <a:t>trị</a:t>
                </a:r>
                <a:r>
                  <a:rPr lang="en-US" sz="1200" i="0" dirty="0"/>
                  <a:t> </a:t>
                </a:r>
                <a:r>
                  <a:rPr lang="en-US" sz="1200" i="0" dirty="0" err="1"/>
                  <a:t>x_i</a:t>
                </a:r>
                <a:r>
                  <a:rPr lang="en-US" sz="1200" i="0" dirty="0"/>
                  <a:t>, </a:t>
                </a:r>
                <a:r>
                  <a:rPr lang="en-US" sz="1200" i="0" dirty="0" err="1"/>
                  <a:t>t_i</a:t>
                </a:r>
                <a:r>
                  <a:rPr lang="en-US" sz="1200" i="0" dirty="0"/>
                  <a:t> </a:t>
                </a:r>
                <a:r>
                  <a:rPr lang="en-US" sz="1200" i="0" dirty="0" err="1"/>
                  <a:t>như</a:t>
                </a:r>
                <a:r>
                  <a:rPr lang="en-US" sz="1200" i="0" dirty="0"/>
                  <a:t> </a:t>
                </a:r>
                <a:r>
                  <a:rPr lang="en-US" sz="1200" i="0" dirty="0" err="1"/>
                  <a:t>thế</a:t>
                </a:r>
                <a:r>
                  <a:rPr lang="en-US" sz="1200" i="0" dirty="0"/>
                  <a:t> </a:t>
                </a:r>
                <a:r>
                  <a:rPr lang="en-US" sz="1200" i="0" dirty="0" err="1"/>
                  <a:t>này</a:t>
                </a:r>
                <a:r>
                  <a:rPr lang="en-US" sz="1200" i="0" dirty="0"/>
                  <a:t> </a:t>
                </a:r>
                <a:r>
                  <a:rPr lang="en-US" sz="1200" i="0" dirty="0" err="1"/>
                  <a:t>chức</a:t>
                </a:r>
                <a:r>
                  <a:rPr lang="en-US" sz="1200" i="0" dirty="0"/>
                  <a:t> </a:t>
                </a:r>
                <a:r>
                  <a:rPr lang="en-US" sz="1200" i="0" dirty="0" err="1"/>
                  <a:t>không</a:t>
                </a:r>
                <a:r>
                  <a:rPr lang="en-US" sz="1200" i="0" dirty="0"/>
                  <a:t> </a:t>
                </a:r>
                <a:r>
                  <a:rPr lang="en-US" sz="1200" i="0" dirty="0" err="1"/>
                  <a:t>thể</a:t>
                </a:r>
                <a:r>
                  <a:rPr lang="en-US" sz="1200" i="0" dirty="0"/>
                  <a:t> </a:t>
                </a:r>
                <a:r>
                  <a:rPr lang="en-US" sz="1200" i="0" dirty="0" err="1"/>
                  <a:t>biết</a:t>
                </a:r>
                <a:r>
                  <a:rPr lang="en-US" sz="1200" i="0" dirty="0"/>
                  <a:t> </a:t>
                </a:r>
                <a:r>
                  <a:rPr lang="en-US" sz="1200" i="0" dirty="0" err="1"/>
                  <a:t>được</a:t>
                </a:r>
                <a:r>
                  <a:rPr lang="en-US" sz="1200" i="0" dirty="0"/>
                  <a:t> </a:t>
                </a:r>
                <a:r>
                  <a:rPr lang="en-US" sz="1200" i="0" dirty="0" err="1"/>
                  <a:t>hàm</a:t>
                </a:r>
                <a:r>
                  <a:rPr lang="en-US" sz="1200" i="0" dirty="0"/>
                  <a:t> </a:t>
                </a:r>
                <a:r>
                  <a:rPr lang="en-US" sz="1200" i="0" dirty="0" err="1"/>
                  <a:t>đích</a:t>
                </a:r>
                <a:r>
                  <a:rPr lang="en-US" sz="1200" i="0" dirty="0"/>
                  <a:t> </a:t>
                </a:r>
                <a:r>
                  <a:rPr lang="en-US" sz="1200" i="0" dirty="0" err="1"/>
                  <a:t>trông</a:t>
                </a:r>
                <a:r>
                  <a:rPr lang="en-US" sz="1200" i="0" dirty="0"/>
                  <a:t> </a:t>
                </a:r>
                <a:r>
                  <a:rPr lang="en-US" sz="1200" i="0" dirty="0" err="1"/>
                  <a:t>như</a:t>
                </a:r>
                <a:r>
                  <a:rPr lang="en-US" sz="1200" i="0" dirty="0"/>
                  <a:t> </a:t>
                </a:r>
                <a:r>
                  <a:rPr lang="en-US" sz="1200" i="0" dirty="0" err="1"/>
                  <a:t>thế</a:t>
                </a:r>
                <a:r>
                  <a:rPr lang="en-US" sz="1200" i="0" dirty="0"/>
                  <a:t> </a:t>
                </a:r>
                <a:r>
                  <a:rPr lang="en-US" sz="1200" i="0" dirty="0" err="1"/>
                  <a:t>nào</a:t>
                </a:r>
                <a:r>
                  <a:rPr lang="en-US" sz="1200" i="0" dirty="0"/>
                  <a:t>, </a:t>
                </a:r>
                <a:r>
                  <a:rPr lang="en-US" sz="1200" i="0" dirty="0" err="1"/>
                  <a:t>cũng</a:t>
                </a:r>
                <a:r>
                  <a:rPr lang="en-US" sz="1200" i="0" dirty="0"/>
                  <a:t> </a:t>
                </a:r>
                <a:r>
                  <a:rPr lang="en-US" sz="1200" i="0" dirty="0" err="1"/>
                  <a:t>như</a:t>
                </a:r>
                <a:r>
                  <a:rPr lang="en-US" sz="1200" i="0" dirty="0"/>
                  <a:t> </a:t>
                </a:r>
                <a:r>
                  <a:rPr lang="en-US" sz="1200" i="0" dirty="0" err="1"/>
                  <a:t>phân</a:t>
                </a:r>
                <a:r>
                  <a:rPr lang="en-US" sz="1200" i="0" dirty="0"/>
                  <a:t> </a:t>
                </a:r>
                <a:r>
                  <a:rPr lang="en-US" sz="1200" i="0" dirty="0" err="1"/>
                  <a:t>phối</a:t>
                </a:r>
                <a:r>
                  <a:rPr lang="en-US" sz="1200" i="0" dirty="0"/>
                  <a:t> </a:t>
                </a:r>
                <a:r>
                  <a:rPr lang="en-US" sz="1200" i="0" dirty="0" err="1"/>
                  <a:t>của</a:t>
                </a:r>
                <a:r>
                  <a:rPr lang="en-US" sz="1200" i="0" dirty="0"/>
                  <a:t> </a:t>
                </a:r>
                <a:r>
                  <a:rPr lang="en-US" sz="1200" i="0" dirty="0" err="1"/>
                  <a:t>nhiễu</a:t>
                </a:r>
                <a:r>
                  <a:rPr lang="en-US" sz="1200" i="0" dirty="0"/>
                  <a:t> </a:t>
                </a:r>
                <a:r>
                  <a:rPr lang="en-US" sz="1200" i="0" dirty="0" err="1"/>
                  <a:t>ra</a:t>
                </a:r>
                <a:r>
                  <a:rPr lang="en-US" sz="1200" i="0" dirty="0"/>
                  <a:t> </a:t>
                </a:r>
                <a:r>
                  <a:rPr lang="en-US" sz="1200" i="0" dirty="0" err="1"/>
                  <a:t>sao</a:t>
                </a:r>
                <a:r>
                  <a:rPr lang="en-US" sz="1200" i="0" dirty="0"/>
                  <a:t>.</a:t>
                </a:r>
                <a:endParaRPr i="0" dirty="0"/>
              </a:p>
            </p:txBody>
          </p:sp>
        </mc:Fallback>
      </mc:AlternateContent>
      <p:sp>
        <p:nvSpPr>
          <p:cNvPr id="371" name="Google Shape;371;p5:notes">
            <a:extLst>
              <a:ext uri="{FF2B5EF4-FFF2-40B4-BE49-F238E27FC236}">
                <a16:creationId xmlns:a16="http://schemas.microsoft.com/office/drawing/2014/main" id="{26F65735-B044-31C7-83AE-A91CC62BEB4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2782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EFB4ACFA-F8DB-E7A7-D1C1-FD19AC8F02B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0" name="Google Shape;370;p5:notes">
                <a:extLst>
                  <a:ext uri="{FF2B5EF4-FFF2-40B4-BE49-F238E27FC236}">
                    <a16:creationId xmlns:a16="http://schemas.microsoft.com/office/drawing/2014/main" id="{BB292276-73D6-D097-E422-E6213635859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0" dirty="0"/>
              </a:p>
            </p:txBody>
          </p:sp>
        </mc:Choice>
        <mc:Fallback xmlns="">
          <p:sp>
            <p:nvSpPr>
              <p:cNvPr id="370" name="Google Shape;370;p5:notes">
                <a:extLst>
                  <a:ext uri="{FF2B5EF4-FFF2-40B4-BE49-F238E27FC236}">
                    <a16:creationId xmlns:a16="http://schemas.microsoft.com/office/drawing/2014/main" id="{F1C8A797-119D-A074-7401-A989CC1DC56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i="0" dirty="0"/>
                  <a:t>Ta </a:t>
                </a:r>
                <a:r>
                  <a:rPr lang="en-US" i="0" dirty="0" err="1"/>
                  <a:t>xét</a:t>
                </a:r>
                <a:r>
                  <a:rPr lang="en-US" i="0" dirty="0"/>
                  <a:t> </a:t>
                </a:r>
                <a:r>
                  <a:rPr lang="en-US" i="0" dirty="0" err="1"/>
                  <a:t>ví</a:t>
                </a:r>
                <a:r>
                  <a:rPr lang="en-US" i="0" dirty="0"/>
                  <a:t> </a:t>
                </a:r>
                <a:r>
                  <a:rPr lang="en-US" i="0" dirty="0" err="1"/>
                  <a:t>dụ</a:t>
                </a:r>
                <a:r>
                  <a:rPr lang="en-US" i="0" dirty="0"/>
                  <a:t> 3.</a:t>
                </a:r>
              </a:p>
              <a:p>
                <a:pPr marL="0" lvl="0" indent="0" algn="l" rtl="0">
                  <a:spcBef>
                    <a:spcPts val="0"/>
                  </a:spcBef>
                  <a:spcAft>
                    <a:spcPts val="0"/>
                  </a:spcAft>
                  <a:buNone/>
                </a:pPr>
                <a:endParaRPr lang="en-US" i="0" dirty="0"/>
              </a:p>
              <a:p>
                <a:pPr marL="0" lvl="0" indent="0" algn="l" rtl="0">
                  <a:spcBef>
                    <a:spcPts val="0"/>
                  </a:spcBef>
                  <a:spcAft>
                    <a:spcPts val="0"/>
                  </a:spcAft>
                  <a:buNone/>
                </a:pPr>
                <a:r>
                  <a:rPr lang="en-US" i="0" dirty="0"/>
                  <a:t>Ta </a:t>
                </a:r>
                <a:r>
                  <a:rPr lang="en-US" i="0" dirty="0" err="1"/>
                  <a:t>cũng</a:t>
                </a:r>
                <a:r>
                  <a:rPr lang="en-US" i="0" dirty="0"/>
                  <a:t> </a:t>
                </a:r>
                <a:r>
                  <a:rPr lang="en-US" i="0" dirty="0" err="1"/>
                  <a:t>phát</a:t>
                </a:r>
                <a:r>
                  <a:rPr lang="en-US" i="0" dirty="0"/>
                  <a:t> </a:t>
                </a:r>
                <a:r>
                  <a:rPr lang="en-US" i="0" dirty="0" err="1"/>
                  <a:t>sinh</a:t>
                </a:r>
                <a:r>
                  <a:rPr lang="en-US" i="0" dirty="0"/>
                  <a:t> </a:t>
                </a:r>
                <a:r>
                  <a:rPr lang="en-US" i="0" dirty="0" err="1"/>
                  <a:t>một</a:t>
                </a:r>
                <a:r>
                  <a:rPr lang="en-US" i="0" dirty="0"/>
                  <a:t> </a:t>
                </a:r>
                <a:r>
                  <a:rPr lang="en-US" i="0" dirty="0" err="1"/>
                  <a:t>tập</a:t>
                </a:r>
                <a:r>
                  <a:rPr lang="en-US" i="0" dirty="0"/>
                  <a:t> </a:t>
                </a:r>
                <a:r>
                  <a:rPr lang="en-US" i="0" dirty="0" err="1"/>
                  <a:t>dữ</a:t>
                </a:r>
                <a:r>
                  <a:rPr lang="en-US" i="0" dirty="0"/>
                  <a:t> </a:t>
                </a:r>
                <a:r>
                  <a:rPr lang="en-US" i="0" dirty="0" err="1"/>
                  <a:t>liệu</a:t>
                </a:r>
                <a:r>
                  <a:rPr lang="en-US" i="0" dirty="0"/>
                  <a:t> </a:t>
                </a:r>
                <a:r>
                  <a:rPr lang="en-US" i="0" dirty="0" err="1"/>
                  <a:t>gồm</a:t>
                </a:r>
                <a:r>
                  <a:rPr lang="en-US" i="0" dirty="0"/>
                  <a:t> N </a:t>
                </a:r>
                <a:r>
                  <a:rPr lang="en-US" i="0" dirty="0" err="1"/>
                  <a:t>điểm</a:t>
                </a:r>
                <a:r>
                  <a:rPr lang="en-US" i="0" dirty="0"/>
                  <a:t> </a:t>
                </a:r>
                <a:r>
                  <a:rPr lang="en-US" i="0" dirty="0" err="1"/>
                  <a:t>dữ</a:t>
                </a:r>
                <a:r>
                  <a:rPr lang="en-US" i="0" dirty="0"/>
                  <a:t> </a:t>
                </a:r>
                <a:r>
                  <a:rPr lang="en-US" i="0" dirty="0" err="1"/>
                  <a:t>liệu</a:t>
                </a:r>
                <a:r>
                  <a:rPr lang="en-US" i="0" dirty="0"/>
                  <a:t>. </a:t>
                </a:r>
                <a:r>
                  <a:rPr lang="en-US" i="0" dirty="0" err="1"/>
                  <a:t>Mỗi</a:t>
                </a:r>
                <a:r>
                  <a:rPr lang="en-US" i="0" dirty="0"/>
                  <a:t> </a:t>
                </a:r>
                <a:r>
                  <a:rPr lang="en-US" i="0" dirty="0" err="1"/>
                  <a:t>điểm</a:t>
                </a:r>
                <a:r>
                  <a:rPr lang="en-US" i="0" dirty="0"/>
                  <a:t> </a:t>
                </a:r>
                <a:r>
                  <a:rPr lang="en-US" i="0" dirty="0" err="1"/>
                  <a:t>dữ</a:t>
                </a:r>
                <a:r>
                  <a:rPr lang="en-US" i="0" dirty="0"/>
                  <a:t> </a:t>
                </a:r>
                <a:r>
                  <a:rPr lang="en-US" i="0" dirty="0" err="1"/>
                  <a:t>liệu</a:t>
                </a:r>
                <a:r>
                  <a:rPr lang="en-US" i="0" dirty="0"/>
                  <a:t> </a:t>
                </a:r>
                <a:r>
                  <a:rPr lang="en-US" i="0" dirty="0" err="1"/>
                  <a:t>có</a:t>
                </a:r>
                <a:r>
                  <a:rPr lang="en-US" i="0" dirty="0"/>
                  <a:t> 1 </a:t>
                </a:r>
                <a:r>
                  <a:rPr lang="en-US" i="0" dirty="0" err="1"/>
                  <a:t>giá</a:t>
                </a:r>
                <a:r>
                  <a:rPr lang="en-US" i="0" dirty="0"/>
                  <a:t> </a:t>
                </a:r>
                <a:r>
                  <a:rPr lang="en-US" i="0" dirty="0" err="1"/>
                  <a:t>trị</a:t>
                </a:r>
                <a:r>
                  <a:rPr lang="en-US" i="0" dirty="0"/>
                  <a:t> </a:t>
                </a:r>
                <a:r>
                  <a:rPr lang="en-US" i="0" dirty="0" err="1"/>
                  <a:t>đặc</a:t>
                </a:r>
                <a:r>
                  <a:rPr lang="en-US" i="0" dirty="0"/>
                  <a:t> </a:t>
                </a:r>
                <a:r>
                  <a:rPr lang="en-US" i="0" dirty="0" err="1"/>
                  <a:t>trưng</a:t>
                </a:r>
                <a:r>
                  <a:rPr lang="en-US" i="0" dirty="0"/>
                  <a:t> </a:t>
                </a:r>
                <a:r>
                  <a:rPr lang="en-US" i="0" dirty="0" err="1"/>
                  <a:t>x_i</a:t>
                </a:r>
                <a:r>
                  <a:rPr lang="en-US" i="0" dirty="0"/>
                  <a:t>, </a:t>
                </a:r>
                <a:r>
                  <a:rPr lang="en-US" i="0" dirty="0" err="1"/>
                  <a:t>và</a:t>
                </a:r>
                <a:r>
                  <a:rPr lang="en-US" i="0" dirty="0"/>
                  <a:t> </a:t>
                </a:r>
                <a:r>
                  <a:rPr lang="en-US" i="0" dirty="0" err="1"/>
                  <a:t>một</a:t>
                </a:r>
                <a:r>
                  <a:rPr lang="en-US" i="0" dirty="0"/>
                  <a:t> </a:t>
                </a:r>
                <a:r>
                  <a:rPr lang="en-US" i="0" dirty="0" err="1"/>
                  <a:t>giá</a:t>
                </a:r>
                <a:r>
                  <a:rPr lang="en-US" i="0" dirty="0"/>
                  <a:t> </a:t>
                </a:r>
                <a:r>
                  <a:rPr lang="en-US" i="0" dirty="0" err="1"/>
                  <a:t>trị</a:t>
                </a:r>
                <a:r>
                  <a:rPr lang="en-US" i="0" dirty="0"/>
                  <a:t> </a:t>
                </a:r>
                <a:r>
                  <a:rPr lang="en-US" i="0" dirty="0" err="1"/>
                  <a:t>đích</a:t>
                </a:r>
                <a:r>
                  <a:rPr lang="en-US" i="0" dirty="0"/>
                  <a:t> </a:t>
                </a:r>
                <a:r>
                  <a:rPr lang="en-US" i="0" dirty="0" err="1"/>
                  <a:t>t_i</a:t>
                </a:r>
                <a:r>
                  <a:rPr lang="en-US" i="0" dirty="0"/>
                  <a:t>, </a:t>
                </a:r>
                <a:r>
                  <a:rPr lang="en-US" i="0" dirty="0" err="1"/>
                  <a:t>trong</a:t>
                </a:r>
                <a:r>
                  <a:rPr lang="en-US" i="0" dirty="0"/>
                  <a:t> </a:t>
                </a:r>
                <a:r>
                  <a:rPr lang="en-US" i="0" dirty="0" err="1"/>
                  <a:t>đó</a:t>
                </a:r>
                <a:r>
                  <a:rPr lang="en-US" i="0" dirty="0"/>
                  <a:t> </a:t>
                </a:r>
                <a:r>
                  <a:rPr lang="en-US" i="0" dirty="0" err="1"/>
                  <a:t>giá</a:t>
                </a:r>
                <a:r>
                  <a:rPr lang="en-US" i="0" dirty="0"/>
                  <a:t> </a:t>
                </a:r>
                <a:r>
                  <a:rPr lang="en-US" i="0" dirty="0" err="1"/>
                  <a:t>trị</a:t>
                </a:r>
                <a:r>
                  <a:rPr lang="en-US" i="0" dirty="0"/>
                  <a:t> </a:t>
                </a:r>
                <a:r>
                  <a:rPr lang="en-US" i="0" dirty="0" err="1"/>
                  <a:t>đích</a:t>
                </a:r>
                <a:r>
                  <a:rPr lang="en-US" i="0" dirty="0"/>
                  <a:t> </a:t>
                </a:r>
                <a:r>
                  <a:rPr lang="en-US" i="0" dirty="0" err="1"/>
                  <a:t>được</a:t>
                </a:r>
                <a:r>
                  <a:rPr lang="en-US" i="0" dirty="0"/>
                  <a:t> </a:t>
                </a:r>
                <a:r>
                  <a:rPr lang="en-US" i="0" dirty="0" err="1"/>
                  <a:t>phát</a:t>
                </a:r>
                <a:r>
                  <a:rPr lang="en-US" i="0" dirty="0"/>
                  <a:t> </a:t>
                </a:r>
                <a:r>
                  <a:rPr lang="en-US" i="0" dirty="0" err="1"/>
                  <a:t>sinh</a:t>
                </a:r>
                <a:r>
                  <a:rPr lang="en-US" i="0" dirty="0"/>
                  <a:t> </a:t>
                </a:r>
                <a:r>
                  <a:rPr lang="en-US" i="0" dirty="0" err="1"/>
                  <a:t>tuân</a:t>
                </a:r>
                <a:r>
                  <a:rPr lang="en-US" i="0" dirty="0"/>
                  <a:t> </a:t>
                </a:r>
                <a:r>
                  <a:rPr lang="en-US" i="0" dirty="0" err="1"/>
                  <a:t>theo</a:t>
                </a:r>
                <a:r>
                  <a:rPr lang="en-US" i="0" dirty="0"/>
                  <a:t> </a:t>
                </a:r>
                <a:r>
                  <a:rPr lang="en-US" i="0" dirty="0" err="1"/>
                  <a:t>hàm</a:t>
                </a:r>
                <a:r>
                  <a:rPr lang="en-US" i="0" dirty="0"/>
                  <a:t> </a:t>
                </a:r>
                <a:r>
                  <a:rPr lang="en-US" i="0" dirty="0" err="1"/>
                  <a:t>đích</a:t>
                </a:r>
                <a:r>
                  <a:rPr lang="en-US" i="0" dirty="0"/>
                  <a:t> (target function) f(x)= 3x+2. </a:t>
                </a:r>
                <a:r>
                  <a:rPr lang="en-US" i="0" dirty="0" err="1"/>
                  <a:t>Mỗi</a:t>
                </a:r>
                <a:r>
                  <a:rPr lang="en-US" i="0" dirty="0"/>
                  <a:t> </a:t>
                </a:r>
                <a:r>
                  <a:rPr lang="en-US" i="0" dirty="0" err="1"/>
                  <a:t>điểm</a:t>
                </a:r>
                <a:r>
                  <a:rPr lang="en-US" i="0" dirty="0"/>
                  <a:t> </a:t>
                </a:r>
                <a:r>
                  <a:rPr lang="en-US" i="0" dirty="0" err="1"/>
                  <a:t>dữ</a:t>
                </a:r>
                <a:r>
                  <a:rPr lang="en-US" i="0" dirty="0"/>
                  <a:t> </a:t>
                </a:r>
                <a:r>
                  <a:rPr lang="en-US" i="0" dirty="0" err="1"/>
                  <a:t>liệu</a:t>
                </a:r>
                <a:r>
                  <a:rPr lang="en-US" i="0" dirty="0"/>
                  <a:t>, ta </a:t>
                </a:r>
                <a:r>
                  <a:rPr lang="en-US" i="0" dirty="0" err="1"/>
                  <a:t>cũng</a:t>
                </a:r>
                <a:r>
                  <a:rPr lang="en-US" i="0" dirty="0"/>
                  <a:t> </a:t>
                </a:r>
                <a:r>
                  <a:rPr lang="en-US" i="0" dirty="0" err="1"/>
                  <a:t>cộng</a:t>
                </a:r>
                <a:r>
                  <a:rPr lang="en-US" i="0" dirty="0"/>
                  <a:t> </a:t>
                </a:r>
                <a:r>
                  <a:rPr lang="en-US" i="0" dirty="0" err="1"/>
                  <a:t>vào</a:t>
                </a:r>
                <a:r>
                  <a:rPr lang="en-US" i="0" dirty="0"/>
                  <a:t> </a:t>
                </a:r>
                <a:r>
                  <a:rPr lang="en-US" i="0" dirty="0" err="1"/>
                  <a:t>một</a:t>
                </a:r>
                <a:r>
                  <a:rPr lang="en-US" i="0" dirty="0"/>
                  <a:t> </a:t>
                </a:r>
                <a:r>
                  <a:rPr lang="en-US" i="0" dirty="0" err="1"/>
                  <a:t>lượng</a:t>
                </a:r>
                <a:r>
                  <a:rPr lang="en-US" i="0" dirty="0"/>
                  <a:t> </a:t>
                </a:r>
                <a:r>
                  <a:rPr lang="en-US" i="0" dirty="0" err="1"/>
                  <a:t>nhiễu</a:t>
                </a:r>
                <a:r>
                  <a:rPr lang="en-US" i="0" dirty="0"/>
                  <a:t> epsilon </a:t>
                </a:r>
                <a:r>
                  <a:rPr lang="en-US" i="0" dirty="0" err="1"/>
                  <a:t>giống</a:t>
                </a:r>
                <a:r>
                  <a:rPr lang="en-US" i="0" dirty="0"/>
                  <a:t> </a:t>
                </a:r>
                <a:r>
                  <a:rPr lang="en-US" i="0" dirty="0" err="1"/>
                  <a:t>ví</a:t>
                </a:r>
                <a:r>
                  <a:rPr lang="en-US" i="0" dirty="0"/>
                  <a:t> </a:t>
                </a:r>
                <a:r>
                  <a:rPr lang="en-US" i="0" dirty="0" err="1"/>
                  <a:t>dụ</a:t>
                </a:r>
                <a:r>
                  <a:rPr lang="en-US" i="0" dirty="0"/>
                  <a:t> </a:t>
                </a:r>
                <a:r>
                  <a:rPr lang="en-US" i="0" dirty="0" err="1"/>
                  <a:t>trước</a:t>
                </a:r>
                <a:r>
                  <a:rPr lang="en-US" i="0" dirty="0"/>
                  <a:t>. Ta </a:t>
                </a:r>
                <a:r>
                  <a:rPr lang="en-US" i="0" dirty="0" err="1"/>
                  <a:t>nhắc</a:t>
                </a:r>
                <a:r>
                  <a:rPr lang="en-US" i="0" dirty="0"/>
                  <a:t> </a:t>
                </a:r>
                <a:r>
                  <a:rPr lang="en-US" i="0" dirty="0" err="1"/>
                  <a:t>lại</a:t>
                </a:r>
                <a:r>
                  <a:rPr lang="en-US" i="0" dirty="0"/>
                  <a:t> </a:t>
                </a:r>
                <a:r>
                  <a:rPr lang="en-US" i="0" dirty="0" err="1"/>
                  <a:t>lưu</a:t>
                </a:r>
                <a:r>
                  <a:rPr lang="en-US" i="0" dirty="0"/>
                  <a:t> ý, </a:t>
                </a:r>
                <a:r>
                  <a:rPr lang="en-US" i="0" dirty="0" err="1"/>
                  <a:t>t</a:t>
                </a:r>
                <a:r>
                  <a:rPr lang="en-US" sz="1200" i="0" dirty="0" err="1"/>
                  <a:t>rong</a:t>
                </a:r>
                <a:r>
                  <a:rPr lang="en-US" sz="1200" i="0" dirty="0"/>
                  <a:t> </a:t>
                </a:r>
                <a:r>
                  <a:rPr lang="en-US" sz="1200" i="0" dirty="0" err="1"/>
                  <a:t>ví</a:t>
                </a:r>
                <a:r>
                  <a:rPr lang="en-US" sz="1200" i="0" dirty="0"/>
                  <a:t> </a:t>
                </a:r>
                <a:r>
                  <a:rPr lang="en-US" sz="1200" i="0" dirty="0" err="1"/>
                  <a:t>dụ</a:t>
                </a:r>
                <a:r>
                  <a:rPr lang="en-US" sz="1200" i="0" dirty="0"/>
                  <a:t> </a:t>
                </a:r>
                <a:r>
                  <a:rPr lang="en-US" sz="1200" i="0" dirty="0" err="1"/>
                  <a:t>này</a:t>
                </a:r>
                <a:r>
                  <a:rPr lang="en-US" sz="1200" i="0" dirty="0"/>
                  <a:t>, ta </a:t>
                </a:r>
                <a:r>
                  <a:rPr lang="en-US" sz="1200" i="0" dirty="0" err="1"/>
                  <a:t>sử</a:t>
                </a:r>
                <a:r>
                  <a:rPr lang="en-US" sz="1200" i="0" dirty="0"/>
                  <a:t> </a:t>
                </a:r>
                <a:r>
                  <a:rPr lang="en-US" sz="1200" i="0" dirty="0" err="1"/>
                  <a:t>dụng</a:t>
                </a:r>
                <a:r>
                  <a:rPr lang="en-US" sz="1200" i="0" dirty="0"/>
                  <a:t> </a:t>
                </a:r>
                <a:r>
                  <a:rPr lang="en-US" sz="1200" i="0" dirty="0" err="1"/>
                  <a:t>hàm</a:t>
                </a:r>
                <a:r>
                  <a:rPr lang="en-US" sz="1200" i="0" dirty="0"/>
                  <a:t> </a:t>
                </a:r>
                <a:r>
                  <a:rPr lang="en-US" sz="1200" i="0">
                    <a:latin typeface="Cambria Math" panose="02040503050406030204" pitchFamily="18" charset="0"/>
                    <a:ea typeface="Cambria Math" panose="02040503050406030204" pitchFamily="18" charset="0"/>
                  </a:rPr>
                  <a:t>f</a:t>
                </a:r>
                <a:r>
                  <a:rPr lang="en-US" sz="1200" i="0" dirty="0"/>
                  <a:t> </a:t>
                </a:r>
                <a:r>
                  <a:rPr lang="en-US" sz="1200" i="0" dirty="0" err="1"/>
                  <a:t>và</a:t>
                </a:r>
                <a:r>
                  <a:rPr lang="en-US" sz="1200" i="0" dirty="0"/>
                  <a:t> </a:t>
                </a:r>
                <a:r>
                  <a:rPr lang="en-US" sz="1200" i="0" dirty="0" err="1"/>
                  <a:t>tự</a:t>
                </a:r>
                <a:r>
                  <a:rPr lang="en-US" sz="1200" i="0" dirty="0"/>
                  <a:t> </a:t>
                </a:r>
                <a:r>
                  <a:rPr lang="en-US" sz="1200" i="0" dirty="0" err="1"/>
                  <a:t>phát</a:t>
                </a:r>
                <a:r>
                  <a:rPr lang="en-US" sz="1200" i="0" dirty="0"/>
                  <a:t> </a:t>
                </a:r>
                <a:r>
                  <a:rPr lang="en-US" sz="1200" i="0" dirty="0" err="1"/>
                  <a:t>sinh</a:t>
                </a:r>
                <a:r>
                  <a:rPr lang="en-US" sz="1200" i="0" dirty="0"/>
                  <a:t> </a:t>
                </a:r>
                <a:r>
                  <a:rPr lang="en-US" sz="1200" i="0" dirty="0" err="1"/>
                  <a:t>nhiễu</a:t>
                </a:r>
                <a:r>
                  <a:rPr lang="en-US" sz="1200" i="0" dirty="0"/>
                  <a:t> </a:t>
                </a:r>
                <a:r>
                  <a:rPr lang="en-US" sz="1200" i="0">
                    <a:latin typeface="Cambria Math" panose="02040503050406030204" pitchFamily="18" charset="0"/>
                    <a:ea typeface="Cambria Math" panose="02040503050406030204" pitchFamily="18" charset="0"/>
                  </a:rPr>
                  <a:t>ε</a:t>
                </a:r>
                <a:r>
                  <a:rPr lang="en-US" sz="1200" i="0" dirty="0"/>
                  <a:t> để </a:t>
                </a:r>
                <a:r>
                  <a:rPr lang="en-US" sz="1200" i="0" dirty="0" err="1"/>
                  <a:t>xây</a:t>
                </a:r>
                <a:r>
                  <a:rPr lang="en-US" sz="1200" i="0" dirty="0"/>
                  <a:t> </a:t>
                </a:r>
                <a:r>
                  <a:rPr lang="en-US" sz="1200" i="0" dirty="0" err="1"/>
                  <a:t>dựng</a:t>
                </a:r>
                <a:r>
                  <a:rPr lang="en-US" sz="1200" i="0" dirty="0"/>
                  <a:t> </a:t>
                </a:r>
                <a:r>
                  <a:rPr lang="en-US" sz="1200" i="0" dirty="0" err="1"/>
                  <a:t>tập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minh</a:t>
                </a:r>
                <a:r>
                  <a:rPr lang="en-US" sz="1200" i="0" dirty="0"/>
                  <a:t> </a:t>
                </a:r>
                <a:r>
                  <a:rPr lang="en-US" sz="1200" i="0" dirty="0" err="1"/>
                  <a:t>họa</a:t>
                </a:r>
                <a:r>
                  <a:rPr lang="en-US" sz="1200" i="0" dirty="0"/>
                  <a:t>. Trong </a:t>
                </a:r>
                <a:r>
                  <a:rPr lang="en-US" sz="1200" i="0" dirty="0" err="1"/>
                  <a:t>thực</a:t>
                </a:r>
                <a:r>
                  <a:rPr lang="en-US" sz="1200" i="0" dirty="0"/>
                  <a:t> </a:t>
                </a:r>
                <a:r>
                  <a:rPr lang="en-US" sz="1200" i="0" dirty="0" err="1"/>
                  <a:t>tế</a:t>
                </a:r>
                <a:r>
                  <a:rPr lang="en-US" sz="1200" i="0" dirty="0"/>
                  <a:t>, </a:t>
                </a:r>
                <a:r>
                  <a:rPr lang="en-US" sz="1200" i="0" dirty="0" err="1"/>
                  <a:t>khi</a:t>
                </a:r>
                <a:r>
                  <a:rPr lang="en-US" sz="1200" i="0" dirty="0"/>
                  <a:t> </a:t>
                </a:r>
                <a:r>
                  <a:rPr lang="en-US" sz="1200" i="0" dirty="0" err="1"/>
                  <a:t>thu</a:t>
                </a:r>
                <a:r>
                  <a:rPr lang="en-US" sz="1200" i="0" dirty="0"/>
                  <a:t> </a:t>
                </a:r>
                <a:r>
                  <a:rPr lang="en-US" sz="1200" i="0" dirty="0" err="1"/>
                  <a:t>thập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cho</a:t>
                </a:r>
                <a:r>
                  <a:rPr lang="en-US" sz="1200" i="0" dirty="0"/>
                  <a:t> </a:t>
                </a:r>
                <a:r>
                  <a:rPr lang="en-US" sz="1200" i="0" dirty="0" err="1"/>
                  <a:t>bài</a:t>
                </a:r>
                <a:r>
                  <a:rPr lang="en-US" sz="1200" i="0" dirty="0"/>
                  <a:t> </a:t>
                </a:r>
                <a:r>
                  <a:rPr lang="en-US" sz="1200" i="0" dirty="0" err="1"/>
                  <a:t>toán</a:t>
                </a:r>
                <a:r>
                  <a:rPr lang="en-US" sz="1200" i="0" dirty="0"/>
                  <a:t> </a:t>
                </a:r>
                <a:r>
                  <a:rPr lang="en-US" sz="1200" i="0" dirty="0" err="1"/>
                  <a:t>cần</a:t>
                </a:r>
                <a:r>
                  <a:rPr lang="en-US" sz="1200" i="0" dirty="0"/>
                  <a:t> </a:t>
                </a:r>
                <a:r>
                  <a:rPr lang="en-US" sz="1200" i="0" dirty="0" err="1"/>
                  <a:t>giải</a:t>
                </a:r>
                <a:r>
                  <a:rPr lang="en-US" sz="1200" i="0" dirty="0"/>
                  <a:t> </a:t>
                </a:r>
                <a:r>
                  <a:rPr lang="en-US" sz="1200" i="0" dirty="0" err="1"/>
                  <a:t>quyết</a:t>
                </a:r>
                <a:r>
                  <a:rPr lang="en-US" sz="1200" i="0" dirty="0"/>
                  <a:t>, ta </a:t>
                </a:r>
                <a:r>
                  <a:rPr lang="en-US" sz="1200" i="0" dirty="0" err="1"/>
                  <a:t>chỉ</a:t>
                </a:r>
                <a:r>
                  <a:rPr lang="en-US" sz="1200" i="0" dirty="0"/>
                  <a:t> </a:t>
                </a:r>
                <a:r>
                  <a:rPr lang="en-US" sz="1200" i="0" dirty="0" err="1"/>
                  <a:t>quan</a:t>
                </a:r>
                <a:r>
                  <a:rPr lang="en-US" sz="1200" i="0" dirty="0"/>
                  <a:t> </a:t>
                </a:r>
                <a:r>
                  <a:rPr lang="en-US" sz="1200" i="0" dirty="0" err="1"/>
                  <a:t>sát</a:t>
                </a:r>
                <a:r>
                  <a:rPr lang="en-US" sz="1200" i="0" dirty="0"/>
                  <a:t> </a:t>
                </a:r>
                <a:r>
                  <a:rPr lang="en-US" sz="1200" i="0" dirty="0" err="1"/>
                  <a:t>được</a:t>
                </a:r>
                <a:r>
                  <a:rPr lang="en-US" sz="1200" i="0" dirty="0"/>
                  <a:t> </a:t>
                </a:r>
                <a:r>
                  <a:rPr lang="en-US" sz="1200" i="0" dirty="0" err="1"/>
                  <a:t>giá</a:t>
                </a:r>
                <a:r>
                  <a:rPr lang="en-US" sz="1200" i="0" dirty="0"/>
                  <a:t> </a:t>
                </a:r>
                <a:r>
                  <a:rPr lang="en-US" sz="1200" i="0" dirty="0" err="1"/>
                  <a:t>trị</a:t>
                </a:r>
                <a:r>
                  <a:rPr lang="en-US" sz="1200" i="0" dirty="0"/>
                  <a:t> </a:t>
                </a:r>
                <a:r>
                  <a:rPr lang="en-US" sz="1200" i="0" dirty="0" err="1"/>
                  <a:t>đích</a:t>
                </a:r>
                <a:r>
                  <a:rPr lang="en-US" sz="1200" i="0" dirty="0"/>
                  <a:t> </a:t>
                </a:r>
                <a:r>
                  <a:rPr lang="en-US" sz="1200" i="0">
                    <a:latin typeface="Cambria Math" panose="02040503050406030204" pitchFamily="18" charset="0"/>
                  </a:rPr>
                  <a:t>t</a:t>
                </a:r>
                <a:r>
                  <a:rPr lang="ar-BH" sz="1200" i="0">
                    <a:latin typeface="Cambria Math" panose="02040503050406030204" pitchFamily="18" charset="0"/>
                  </a:rPr>
                  <a:t>^((i))</a:t>
                </a:r>
                <a:r>
                  <a:rPr lang="en-US" sz="1200" i="0" dirty="0"/>
                  <a:t> </a:t>
                </a:r>
                <a:r>
                  <a:rPr lang="en-US" sz="1200" i="0" dirty="0" err="1"/>
                  <a:t>của</a:t>
                </a:r>
                <a:r>
                  <a:rPr lang="en-US" sz="1200" i="0" dirty="0"/>
                  <a:t> </a:t>
                </a:r>
                <a:r>
                  <a:rPr lang="en-US" sz="1200" i="0" dirty="0" err="1"/>
                  <a:t>mỗi</a:t>
                </a:r>
                <a:r>
                  <a:rPr lang="en-US" sz="1200" i="0" dirty="0"/>
                  <a:t>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với</a:t>
                </a:r>
                <a:r>
                  <a:rPr lang="en-US" sz="1200" i="0" dirty="0"/>
                  <a:t> </a:t>
                </a:r>
                <a:r>
                  <a:rPr lang="en-US" sz="1200" i="0" dirty="0" err="1"/>
                  <a:t>đặc</a:t>
                </a:r>
                <a:r>
                  <a:rPr lang="en-US" sz="1200" i="0" dirty="0"/>
                  <a:t> </a:t>
                </a:r>
                <a:r>
                  <a:rPr lang="en-US" sz="1200" i="0" dirty="0" err="1"/>
                  <a:t>trưng</a:t>
                </a:r>
                <a:r>
                  <a:rPr lang="en-US" sz="1200" i="0" dirty="0"/>
                  <a:t> </a:t>
                </a:r>
                <a:r>
                  <a:rPr lang="en-US" sz="1200" i="0">
                    <a:latin typeface="Cambria Math" panose="02040503050406030204" pitchFamily="18" charset="0"/>
                  </a:rPr>
                  <a:t>x^((i))</a:t>
                </a:r>
                <a:r>
                  <a:rPr lang="en-US" sz="1200" i="0" dirty="0"/>
                  <a:t> </a:t>
                </a:r>
                <a:r>
                  <a:rPr lang="en-US" sz="1200" i="0" dirty="0" err="1"/>
                  <a:t>chứ</a:t>
                </a:r>
                <a:r>
                  <a:rPr lang="en-US" sz="1200" i="0" dirty="0"/>
                  <a:t> </a:t>
                </a:r>
                <a:r>
                  <a:rPr lang="en-US" sz="1200" i="0" dirty="0" err="1"/>
                  <a:t>không</a:t>
                </a:r>
                <a:r>
                  <a:rPr lang="en-US" sz="1200" i="0" dirty="0"/>
                  <a:t> </a:t>
                </a:r>
                <a:r>
                  <a:rPr lang="en-US" sz="1200" i="0" dirty="0" err="1"/>
                  <a:t>thể</a:t>
                </a:r>
                <a:r>
                  <a:rPr lang="en-US" sz="1200" i="0" dirty="0"/>
                  <a:t> </a:t>
                </a:r>
                <a:r>
                  <a:rPr lang="en-US" sz="1200" i="0" dirty="0" err="1"/>
                  <a:t>tính</a:t>
                </a:r>
                <a:r>
                  <a:rPr lang="en-US" sz="1200" i="0" dirty="0"/>
                  <a:t> </a:t>
                </a:r>
                <a:r>
                  <a:rPr lang="en-US" sz="1200" i="0" dirty="0" err="1"/>
                  <a:t>được</a:t>
                </a:r>
                <a:r>
                  <a:rPr lang="en-US" sz="1200" i="0" dirty="0"/>
                  <a:t> </a:t>
                </a:r>
                <a:r>
                  <a:rPr lang="en-US" sz="1200" i="0">
                    <a:latin typeface="Cambria Math" panose="02040503050406030204" pitchFamily="18" charset="0"/>
                    <a:ea typeface="Cambria Math" panose="02040503050406030204" pitchFamily="18" charset="0"/>
                  </a:rPr>
                  <a:t>f(</a:t>
                </a:r>
                <a:r>
                  <a:rPr lang="en-US" sz="1200" i="0">
                    <a:latin typeface="Cambria Math" panose="02040503050406030204" pitchFamily="18" charset="0"/>
                  </a:rPr>
                  <a:t>x^((i)) )</a:t>
                </a:r>
                <a:r>
                  <a:rPr lang="en-US" sz="1200" i="0" dirty="0"/>
                  <a:t> </a:t>
                </a:r>
                <a:r>
                  <a:rPr lang="en-US" sz="1200" i="0" dirty="0" err="1"/>
                  <a:t>và</a:t>
                </a:r>
                <a:r>
                  <a:rPr lang="en-US" sz="1200" i="0" dirty="0"/>
                  <a:t> </a:t>
                </a:r>
                <a:r>
                  <a:rPr lang="en-US" sz="1200" i="0" dirty="0" err="1"/>
                  <a:t>cũng</a:t>
                </a:r>
                <a:r>
                  <a:rPr lang="en-US" sz="1200" i="0" dirty="0"/>
                  <a:t> </a:t>
                </a:r>
                <a:r>
                  <a:rPr lang="en-US" sz="1200" i="0" dirty="0" err="1"/>
                  <a:t>không</a:t>
                </a:r>
                <a:r>
                  <a:rPr lang="en-US" sz="1200" i="0" dirty="0"/>
                  <a:t> </a:t>
                </a:r>
                <a:r>
                  <a:rPr lang="en-US" sz="1200" i="0" dirty="0" err="1"/>
                  <a:t>biết</a:t>
                </a:r>
                <a:r>
                  <a:rPr lang="en-US" sz="1200" i="0" dirty="0"/>
                  <a:t> </a:t>
                </a:r>
                <a:r>
                  <a:rPr lang="en-US" sz="1200" i="0" dirty="0" err="1"/>
                  <a:t>được</a:t>
                </a:r>
                <a:r>
                  <a:rPr lang="en-US" sz="1200" i="0" dirty="0"/>
                  <a:t>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thu</a:t>
                </a:r>
                <a:r>
                  <a:rPr lang="en-US" sz="1200" i="0" dirty="0"/>
                  <a:t> </a:t>
                </a:r>
                <a:r>
                  <a:rPr lang="en-US" sz="1200" i="0" dirty="0" err="1"/>
                  <a:t>thập</a:t>
                </a:r>
                <a:r>
                  <a:rPr lang="en-US" sz="1200" i="0" dirty="0"/>
                  <a:t> </a:t>
                </a:r>
                <a:r>
                  <a:rPr lang="en-US" sz="1200" i="0" dirty="0" err="1"/>
                  <a:t>có</a:t>
                </a:r>
                <a:r>
                  <a:rPr lang="en-US" sz="1200" i="0" dirty="0"/>
                  <a:t> </a:t>
                </a:r>
                <a:r>
                  <a:rPr lang="en-US" sz="1200" i="0" dirty="0" err="1"/>
                  <a:t>chứa</a:t>
                </a:r>
                <a:r>
                  <a:rPr lang="en-US" sz="1200" i="0" dirty="0"/>
                  <a:t> </a:t>
                </a:r>
                <a:r>
                  <a:rPr lang="en-US" sz="1200" i="0" dirty="0" err="1"/>
                  <a:t>lượng</a:t>
                </a:r>
                <a:r>
                  <a:rPr lang="en-US" sz="1200" i="0" dirty="0"/>
                  <a:t> </a:t>
                </a:r>
                <a:r>
                  <a:rPr lang="en-US" sz="1200" i="0" dirty="0" err="1"/>
                  <a:t>nhiễu</a:t>
                </a:r>
                <a:r>
                  <a:rPr lang="en-US" sz="1200" i="0" dirty="0"/>
                  <a:t> </a:t>
                </a:r>
                <a:r>
                  <a:rPr lang="en-US" sz="1200" i="0">
                    <a:latin typeface="Cambria Math" panose="02040503050406030204" pitchFamily="18" charset="0"/>
                    <a:ea typeface="Cambria Math" panose="02040503050406030204" pitchFamily="18" charset="0"/>
                  </a:rPr>
                  <a:t>ε</a:t>
                </a:r>
                <a:r>
                  <a:rPr lang="ar-BH" sz="1200" i="0">
                    <a:latin typeface="Cambria Math" panose="02040503050406030204" pitchFamily="18" charset="0"/>
                    <a:ea typeface="Cambria Math" panose="02040503050406030204" pitchFamily="18" charset="0"/>
                  </a:rPr>
                  <a:t>^(</a:t>
                </a:r>
                <a:r>
                  <a:rPr lang="ar-BH" sz="1200" i="0">
                    <a:latin typeface="Cambria Math" panose="02040503050406030204" pitchFamily="18" charset="0"/>
                  </a:rPr>
                  <a:t>(i))</a:t>
                </a:r>
                <a:r>
                  <a:rPr lang="en-US" sz="1200" i="0" dirty="0"/>
                  <a:t> </a:t>
                </a:r>
                <a:r>
                  <a:rPr lang="en-US" sz="1200" i="0" dirty="0" err="1"/>
                  <a:t>tuân</a:t>
                </a:r>
                <a:r>
                  <a:rPr lang="en-US" sz="1200" i="0" dirty="0"/>
                  <a:t> </a:t>
                </a:r>
                <a:r>
                  <a:rPr lang="en-US" sz="1200" i="0" dirty="0" err="1"/>
                  <a:t>theo</a:t>
                </a:r>
                <a:r>
                  <a:rPr lang="en-US" sz="1200" i="0" dirty="0"/>
                  <a:t> </a:t>
                </a:r>
                <a:r>
                  <a:rPr lang="en-US" sz="1200" i="0" dirty="0" err="1"/>
                  <a:t>phân</a:t>
                </a:r>
                <a:r>
                  <a:rPr lang="en-US" sz="1200" i="0" dirty="0"/>
                  <a:t> </a:t>
                </a:r>
                <a:r>
                  <a:rPr lang="en-US" sz="1200" i="0" dirty="0" err="1"/>
                  <a:t>phối</a:t>
                </a:r>
                <a:r>
                  <a:rPr lang="en-US" sz="1200" i="0" dirty="0"/>
                  <a:t> </a:t>
                </a:r>
                <a:r>
                  <a:rPr lang="en-US" sz="1200" i="0" dirty="0" err="1"/>
                  <a:t>nào</a:t>
                </a:r>
                <a:r>
                  <a:rPr lang="en-US" sz="1200" i="0" dirty="0"/>
                  <a:t>.</a:t>
                </a:r>
              </a:p>
              <a:p>
                <a:pPr marL="0" lvl="0" indent="0" algn="l" rtl="0">
                  <a:spcBef>
                    <a:spcPts val="0"/>
                  </a:spcBef>
                  <a:spcAft>
                    <a:spcPts val="0"/>
                  </a:spcAft>
                  <a:buNone/>
                </a:pPr>
                <a:endParaRPr lang="en-US" sz="1200" i="0" dirty="0"/>
              </a:p>
              <a:p>
                <a:pPr marL="0" lvl="0" indent="0" algn="l" rtl="0">
                  <a:spcBef>
                    <a:spcPts val="0"/>
                  </a:spcBef>
                  <a:spcAft>
                    <a:spcPts val="0"/>
                  </a:spcAft>
                  <a:buNone/>
                </a:pPr>
                <a:r>
                  <a:rPr lang="en-US" sz="1200" i="0" dirty="0" err="1"/>
                  <a:t>Tập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gồm</a:t>
                </a:r>
                <a:r>
                  <a:rPr lang="en-US" sz="1200" i="0" dirty="0"/>
                  <a:t> 50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được</a:t>
                </a:r>
                <a:r>
                  <a:rPr lang="en-US" sz="1200" i="0" dirty="0"/>
                  <a:t> </a:t>
                </a:r>
                <a:r>
                  <a:rPr lang="en-US" sz="1200" i="0" dirty="0" err="1"/>
                  <a:t>phát</a:t>
                </a:r>
                <a:r>
                  <a:rPr lang="en-US" sz="1200" i="0" dirty="0"/>
                  <a:t> </a:t>
                </a:r>
                <a:r>
                  <a:rPr lang="en-US" sz="1200" i="0" dirty="0" err="1"/>
                  <a:t>sinh</a:t>
                </a:r>
                <a:r>
                  <a:rPr lang="en-US" sz="1200" i="0" dirty="0"/>
                  <a:t> </a:t>
                </a:r>
                <a:r>
                  <a:rPr lang="en-US" sz="1200" i="0" dirty="0" err="1"/>
                  <a:t>ra</a:t>
                </a:r>
                <a:r>
                  <a:rPr lang="en-US" sz="1200" i="0" dirty="0"/>
                  <a:t> </a:t>
                </a:r>
                <a:r>
                  <a:rPr lang="en-US" sz="1200" i="0" dirty="0" err="1"/>
                  <a:t>như</a:t>
                </a:r>
                <a:r>
                  <a:rPr lang="en-US" sz="1200" i="0" dirty="0"/>
                  <a:t> </a:t>
                </a:r>
                <a:r>
                  <a:rPr lang="en-US" sz="1200" i="0" dirty="0" err="1"/>
                  <a:t>sau</a:t>
                </a:r>
                <a:r>
                  <a:rPr lang="en-US" sz="1200" i="0" dirty="0"/>
                  <a:t>. Trong </a:t>
                </a:r>
                <a:r>
                  <a:rPr lang="en-US" sz="1200" i="0" dirty="0" err="1"/>
                  <a:t>thực</a:t>
                </a:r>
                <a:r>
                  <a:rPr lang="en-US" sz="1200" i="0" dirty="0"/>
                  <a:t> </a:t>
                </a:r>
                <a:r>
                  <a:rPr lang="en-US" sz="1200" i="0" dirty="0" err="1"/>
                  <a:t>tế</a:t>
                </a:r>
                <a:r>
                  <a:rPr lang="en-US" sz="1200" i="0" dirty="0"/>
                  <a:t>, ta </a:t>
                </a:r>
                <a:r>
                  <a:rPr lang="en-US" sz="1200" i="0" dirty="0" err="1"/>
                  <a:t>sẽ</a:t>
                </a:r>
                <a:r>
                  <a:rPr lang="en-US" sz="1200" i="0" dirty="0"/>
                  <a:t> </a:t>
                </a:r>
                <a:r>
                  <a:rPr lang="en-US" sz="1200" i="0" dirty="0" err="1"/>
                  <a:t>chỉ</a:t>
                </a:r>
                <a:r>
                  <a:rPr lang="en-US" sz="1200" i="0" dirty="0"/>
                  <a:t> </a:t>
                </a:r>
                <a:r>
                  <a:rPr lang="en-US" sz="1200" i="0" dirty="0" err="1"/>
                  <a:t>quan</a:t>
                </a:r>
                <a:r>
                  <a:rPr lang="en-US" sz="1200" i="0" dirty="0"/>
                  <a:t> </a:t>
                </a:r>
                <a:r>
                  <a:rPr lang="en-US" sz="1200" i="0" dirty="0" err="1"/>
                  <a:t>sát</a:t>
                </a:r>
                <a:r>
                  <a:rPr lang="en-US" sz="1200" i="0" dirty="0"/>
                  <a:t> </a:t>
                </a:r>
                <a:r>
                  <a:rPr lang="en-US" sz="1200" i="0" dirty="0" err="1"/>
                  <a:t>được</a:t>
                </a:r>
                <a:r>
                  <a:rPr lang="en-US" sz="1200" i="0" dirty="0"/>
                  <a:t> </a:t>
                </a:r>
                <a:r>
                  <a:rPr lang="en-US" sz="1200" i="0" dirty="0" err="1"/>
                  <a:t>các</a:t>
                </a:r>
                <a:r>
                  <a:rPr lang="en-US" sz="1200" i="0" dirty="0"/>
                  <a:t> </a:t>
                </a:r>
                <a:r>
                  <a:rPr lang="en-US" sz="1200" i="0" dirty="0" err="1"/>
                  <a:t>cặp</a:t>
                </a:r>
                <a:r>
                  <a:rPr lang="en-US" sz="1200" i="0" dirty="0"/>
                  <a:t> </a:t>
                </a:r>
                <a:r>
                  <a:rPr lang="en-US" sz="1200" i="0" dirty="0" err="1"/>
                  <a:t>giá</a:t>
                </a:r>
                <a:r>
                  <a:rPr lang="en-US" sz="1200" i="0" dirty="0"/>
                  <a:t> </a:t>
                </a:r>
                <a:r>
                  <a:rPr lang="en-US" sz="1200" i="0" dirty="0" err="1"/>
                  <a:t>trị</a:t>
                </a:r>
                <a:r>
                  <a:rPr lang="en-US" sz="1200" i="0" dirty="0"/>
                  <a:t> </a:t>
                </a:r>
                <a:r>
                  <a:rPr lang="en-US" sz="1200" i="0" dirty="0" err="1"/>
                  <a:t>x_i</a:t>
                </a:r>
                <a:r>
                  <a:rPr lang="en-US" sz="1200" i="0" dirty="0"/>
                  <a:t>, </a:t>
                </a:r>
                <a:r>
                  <a:rPr lang="en-US" sz="1200" i="0" dirty="0" err="1"/>
                  <a:t>t_i</a:t>
                </a:r>
                <a:r>
                  <a:rPr lang="en-US" sz="1200" i="0" dirty="0"/>
                  <a:t> </a:t>
                </a:r>
                <a:r>
                  <a:rPr lang="en-US" sz="1200" i="0" dirty="0" err="1"/>
                  <a:t>như</a:t>
                </a:r>
                <a:r>
                  <a:rPr lang="en-US" sz="1200" i="0" dirty="0"/>
                  <a:t> </a:t>
                </a:r>
                <a:r>
                  <a:rPr lang="en-US" sz="1200" i="0" dirty="0" err="1"/>
                  <a:t>thế</a:t>
                </a:r>
                <a:r>
                  <a:rPr lang="en-US" sz="1200" i="0" dirty="0"/>
                  <a:t> </a:t>
                </a:r>
                <a:r>
                  <a:rPr lang="en-US" sz="1200" i="0" dirty="0" err="1"/>
                  <a:t>này</a:t>
                </a:r>
                <a:r>
                  <a:rPr lang="en-US" sz="1200" i="0" dirty="0"/>
                  <a:t> </a:t>
                </a:r>
                <a:r>
                  <a:rPr lang="en-US" sz="1200" i="0" dirty="0" err="1"/>
                  <a:t>chức</a:t>
                </a:r>
                <a:r>
                  <a:rPr lang="en-US" sz="1200" i="0" dirty="0"/>
                  <a:t> </a:t>
                </a:r>
                <a:r>
                  <a:rPr lang="en-US" sz="1200" i="0" dirty="0" err="1"/>
                  <a:t>không</a:t>
                </a:r>
                <a:r>
                  <a:rPr lang="en-US" sz="1200" i="0" dirty="0"/>
                  <a:t> </a:t>
                </a:r>
                <a:r>
                  <a:rPr lang="en-US" sz="1200" i="0" dirty="0" err="1"/>
                  <a:t>thể</a:t>
                </a:r>
                <a:r>
                  <a:rPr lang="en-US" sz="1200" i="0" dirty="0"/>
                  <a:t> </a:t>
                </a:r>
                <a:r>
                  <a:rPr lang="en-US" sz="1200" i="0" dirty="0" err="1"/>
                  <a:t>biết</a:t>
                </a:r>
                <a:r>
                  <a:rPr lang="en-US" sz="1200" i="0" dirty="0"/>
                  <a:t> </a:t>
                </a:r>
                <a:r>
                  <a:rPr lang="en-US" sz="1200" i="0" dirty="0" err="1"/>
                  <a:t>được</a:t>
                </a:r>
                <a:r>
                  <a:rPr lang="en-US" sz="1200" i="0" dirty="0"/>
                  <a:t> </a:t>
                </a:r>
                <a:r>
                  <a:rPr lang="en-US" sz="1200" i="0" dirty="0" err="1"/>
                  <a:t>hàm</a:t>
                </a:r>
                <a:r>
                  <a:rPr lang="en-US" sz="1200" i="0" dirty="0"/>
                  <a:t> </a:t>
                </a:r>
                <a:r>
                  <a:rPr lang="en-US" sz="1200" i="0" dirty="0" err="1"/>
                  <a:t>đích</a:t>
                </a:r>
                <a:r>
                  <a:rPr lang="en-US" sz="1200" i="0" dirty="0"/>
                  <a:t> </a:t>
                </a:r>
                <a:r>
                  <a:rPr lang="en-US" sz="1200" i="0" dirty="0" err="1"/>
                  <a:t>trông</a:t>
                </a:r>
                <a:r>
                  <a:rPr lang="en-US" sz="1200" i="0" dirty="0"/>
                  <a:t> </a:t>
                </a:r>
                <a:r>
                  <a:rPr lang="en-US" sz="1200" i="0" dirty="0" err="1"/>
                  <a:t>như</a:t>
                </a:r>
                <a:r>
                  <a:rPr lang="en-US" sz="1200" i="0" dirty="0"/>
                  <a:t> </a:t>
                </a:r>
                <a:r>
                  <a:rPr lang="en-US" sz="1200" i="0" dirty="0" err="1"/>
                  <a:t>thế</a:t>
                </a:r>
                <a:r>
                  <a:rPr lang="en-US" sz="1200" i="0" dirty="0"/>
                  <a:t> </a:t>
                </a:r>
                <a:r>
                  <a:rPr lang="en-US" sz="1200" i="0" dirty="0" err="1"/>
                  <a:t>nào</a:t>
                </a:r>
                <a:r>
                  <a:rPr lang="en-US" sz="1200" i="0" dirty="0"/>
                  <a:t>, </a:t>
                </a:r>
                <a:r>
                  <a:rPr lang="en-US" sz="1200" i="0" dirty="0" err="1"/>
                  <a:t>cũng</a:t>
                </a:r>
                <a:r>
                  <a:rPr lang="en-US" sz="1200" i="0" dirty="0"/>
                  <a:t> </a:t>
                </a:r>
                <a:r>
                  <a:rPr lang="en-US" sz="1200" i="0" dirty="0" err="1"/>
                  <a:t>như</a:t>
                </a:r>
                <a:r>
                  <a:rPr lang="en-US" sz="1200" i="0" dirty="0"/>
                  <a:t> </a:t>
                </a:r>
                <a:r>
                  <a:rPr lang="en-US" sz="1200" i="0" dirty="0" err="1"/>
                  <a:t>phân</a:t>
                </a:r>
                <a:r>
                  <a:rPr lang="en-US" sz="1200" i="0" dirty="0"/>
                  <a:t> </a:t>
                </a:r>
                <a:r>
                  <a:rPr lang="en-US" sz="1200" i="0" dirty="0" err="1"/>
                  <a:t>phối</a:t>
                </a:r>
                <a:r>
                  <a:rPr lang="en-US" sz="1200" i="0" dirty="0"/>
                  <a:t> </a:t>
                </a:r>
                <a:r>
                  <a:rPr lang="en-US" sz="1200" i="0" dirty="0" err="1"/>
                  <a:t>của</a:t>
                </a:r>
                <a:r>
                  <a:rPr lang="en-US" sz="1200" i="0" dirty="0"/>
                  <a:t> </a:t>
                </a:r>
                <a:r>
                  <a:rPr lang="en-US" sz="1200" i="0" dirty="0" err="1"/>
                  <a:t>nhiễu</a:t>
                </a:r>
                <a:r>
                  <a:rPr lang="en-US" sz="1200" i="0" dirty="0"/>
                  <a:t> </a:t>
                </a:r>
                <a:r>
                  <a:rPr lang="en-US" sz="1200" i="0" dirty="0" err="1"/>
                  <a:t>ra</a:t>
                </a:r>
                <a:r>
                  <a:rPr lang="en-US" sz="1200" i="0" dirty="0"/>
                  <a:t> </a:t>
                </a:r>
                <a:r>
                  <a:rPr lang="en-US" sz="1200" i="0" dirty="0" err="1"/>
                  <a:t>sao</a:t>
                </a:r>
                <a:r>
                  <a:rPr lang="en-US" sz="1200" i="0" dirty="0"/>
                  <a:t>.</a:t>
                </a:r>
                <a:endParaRPr i="0" dirty="0"/>
              </a:p>
            </p:txBody>
          </p:sp>
        </mc:Fallback>
      </mc:AlternateContent>
      <p:sp>
        <p:nvSpPr>
          <p:cNvPr id="371" name="Google Shape;371;p5:notes">
            <a:extLst>
              <a:ext uri="{FF2B5EF4-FFF2-40B4-BE49-F238E27FC236}">
                <a16:creationId xmlns:a16="http://schemas.microsoft.com/office/drawing/2014/main" id="{2B47F0E3-05A1-D03E-161F-841820F55C7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2094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5E6A2261-0FEC-FE89-26FD-C9C0221A429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0" name="Google Shape;370;p5:notes">
                <a:extLst>
                  <a:ext uri="{FF2B5EF4-FFF2-40B4-BE49-F238E27FC236}">
                    <a16:creationId xmlns:a16="http://schemas.microsoft.com/office/drawing/2014/main" id="{C80B319F-B8DA-0E5F-9197-612174A7214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0" dirty="0"/>
              </a:p>
            </p:txBody>
          </p:sp>
        </mc:Choice>
        <mc:Fallback xmlns="">
          <p:sp>
            <p:nvSpPr>
              <p:cNvPr id="370" name="Google Shape;370;p5:notes">
                <a:extLst>
                  <a:ext uri="{FF2B5EF4-FFF2-40B4-BE49-F238E27FC236}">
                    <a16:creationId xmlns:a16="http://schemas.microsoft.com/office/drawing/2014/main" id="{F1C8A797-119D-A074-7401-A989CC1DC56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i="0" dirty="0"/>
                  <a:t>Ta </a:t>
                </a:r>
                <a:r>
                  <a:rPr lang="en-US" i="0" dirty="0" err="1"/>
                  <a:t>xét</a:t>
                </a:r>
                <a:r>
                  <a:rPr lang="en-US" i="0" dirty="0"/>
                  <a:t> </a:t>
                </a:r>
                <a:r>
                  <a:rPr lang="en-US" i="0" dirty="0" err="1"/>
                  <a:t>ví</a:t>
                </a:r>
                <a:r>
                  <a:rPr lang="en-US" i="0" dirty="0"/>
                  <a:t> </a:t>
                </a:r>
                <a:r>
                  <a:rPr lang="en-US" i="0" dirty="0" err="1"/>
                  <a:t>dụ</a:t>
                </a:r>
                <a:r>
                  <a:rPr lang="en-US" i="0" dirty="0"/>
                  <a:t> 3.</a:t>
                </a:r>
              </a:p>
              <a:p>
                <a:pPr marL="0" lvl="0" indent="0" algn="l" rtl="0">
                  <a:spcBef>
                    <a:spcPts val="0"/>
                  </a:spcBef>
                  <a:spcAft>
                    <a:spcPts val="0"/>
                  </a:spcAft>
                  <a:buNone/>
                </a:pPr>
                <a:endParaRPr lang="en-US" i="0" dirty="0"/>
              </a:p>
              <a:p>
                <a:pPr marL="0" lvl="0" indent="0" algn="l" rtl="0">
                  <a:spcBef>
                    <a:spcPts val="0"/>
                  </a:spcBef>
                  <a:spcAft>
                    <a:spcPts val="0"/>
                  </a:spcAft>
                  <a:buNone/>
                </a:pPr>
                <a:r>
                  <a:rPr lang="en-US" i="0" dirty="0"/>
                  <a:t>Ta </a:t>
                </a:r>
                <a:r>
                  <a:rPr lang="en-US" i="0" dirty="0" err="1"/>
                  <a:t>cũng</a:t>
                </a:r>
                <a:r>
                  <a:rPr lang="en-US" i="0" dirty="0"/>
                  <a:t> </a:t>
                </a:r>
                <a:r>
                  <a:rPr lang="en-US" i="0" dirty="0" err="1"/>
                  <a:t>phát</a:t>
                </a:r>
                <a:r>
                  <a:rPr lang="en-US" i="0" dirty="0"/>
                  <a:t> </a:t>
                </a:r>
                <a:r>
                  <a:rPr lang="en-US" i="0" dirty="0" err="1"/>
                  <a:t>sinh</a:t>
                </a:r>
                <a:r>
                  <a:rPr lang="en-US" i="0" dirty="0"/>
                  <a:t> </a:t>
                </a:r>
                <a:r>
                  <a:rPr lang="en-US" i="0" dirty="0" err="1"/>
                  <a:t>một</a:t>
                </a:r>
                <a:r>
                  <a:rPr lang="en-US" i="0" dirty="0"/>
                  <a:t> </a:t>
                </a:r>
                <a:r>
                  <a:rPr lang="en-US" i="0" dirty="0" err="1"/>
                  <a:t>tập</a:t>
                </a:r>
                <a:r>
                  <a:rPr lang="en-US" i="0" dirty="0"/>
                  <a:t> </a:t>
                </a:r>
                <a:r>
                  <a:rPr lang="en-US" i="0" dirty="0" err="1"/>
                  <a:t>dữ</a:t>
                </a:r>
                <a:r>
                  <a:rPr lang="en-US" i="0" dirty="0"/>
                  <a:t> </a:t>
                </a:r>
                <a:r>
                  <a:rPr lang="en-US" i="0" dirty="0" err="1"/>
                  <a:t>liệu</a:t>
                </a:r>
                <a:r>
                  <a:rPr lang="en-US" i="0" dirty="0"/>
                  <a:t> </a:t>
                </a:r>
                <a:r>
                  <a:rPr lang="en-US" i="0" dirty="0" err="1"/>
                  <a:t>gồm</a:t>
                </a:r>
                <a:r>
                  <a:rPr lang="en-US" i="0" dirty="0"/>
                  <a:t> N </a:t>
                </a:r>
                <a:r>
                  <a:rPr lang="en-US" i="0" dirty="0" err="1"/>
                  <a:t>điểm</a:t>
                </a:r>
                <a:r>
                  <a:rPr lang="en-US" i="0" dirty="0"/>
                  <a:t> </a:t>
                </a:r>
                <a:r>
                  <a:rPr lang="en-US" i="0" dirty="0" err="1"/>
                  <a:t>dữ</a:t>
                </a:r>
                <a:r>
                  <a:rPr lang="en-US" i="0" dirty="0"/>
                  <a:t> </a:t>
                </a:r>
                <a:r>
                  <a:rPr lang="en-US" i="0" dirty="0" err="1"/>
                  <a:t>liệu</a:t>
                </a:r>
                <a:r>
                  <a:rPr lang="en-US" i="0" dirty="0"/>
                  <a:t>. </a:t>
                </a:r>
                <a:r>
                  <a:rPr lang="en-US" i="0" dirty="0" err="1"/>
                  <a:t>Mỗi</a:t>
                </a:r>
                <a:r>
                  <a:rPr lang="en-US" i="0" dirty="0"/>
                  <a:t> </a:t>
                </a:r>
                <a:r>
                  <a:rPr lang="en-US" i="0" dirty="0" err="1"/>
                  <a:t>điểm</a:t>
                </a:r>
                <a:r>
                  <a:rPr lang="en-US" i="0" dirty="0"/>
                  <a:t> </a:t>
                </a:r>
                <a:r>
                  <a:rPr lang="en-US" i="0" dirty="0" err="1"/>
                  <a:t>dữ</a:t>
                </a:r>
                <a:r>
                  <a:rPr lang="en-US" i="0" dirty="0"/>
                  <a:t> </a:t>
                </a:r>
                <a:r>
                  <a:rPr lang="en-US" i="0" dirty="0" err="1"/>
                  <a:t>liệu</a:t>
                </a:r>
                <a:r>
                  <a:rPr lang="en-US" i="0" dirty="0"/>
                  <a:t> </a:t>
                </a:r>
                <a:r>
                  <a:rPr lang="en-US" i="0" dirty="0" err="1"/>
                  <a:t>có</a:t>
                </a:r>
                <a:r>
                  <a:rPr lang="en-US" i="0" dirty="0"/>
                  <a:t> 1 </a:t>
                </a:r>
                <a:r>
                  <a:rPr lang="en-US" i="0" dirty="0" err="1"/>
                  <a:t>giá</a:t>
                </a:r>
                <a:r>
                  <a:rPr lang="en-US" i="0" dirty="0"/>
                  <a:t> </a:t>
                </a:r>
                <a:r>
                  <a:rPr lang="en-US" i="0" dirty="0" err="1"/>
                  <a:t>trị</a:t>
                </a:r>
                <a:r>
                  <a:rPr lang="en-US" i="0" dirty="0"/>
                  <a:t> </a:t>
                </a:r>
                <a:r>
                  <a:rPr lang="en-US" i="0" dirty="0" err="1"/>
                  <a:t>đặc</a:t>
                </a:r>
                <a:r>
                  <a:rPr lang="en-US" i="0" dirty="0"/>
                  <a:t> </a:t>
                </a:r>
                <a:r>
                  <a:rPr lang="en-US" i="0" dirty="0" err="1"/>
                  <a:t>trưng</a:t>
                </a:r>
                <a:r>
                  <a:rPr lang="en-US" i="0" dirty="0"/>
                  <a:t> </a:t>
                </a:r>
                <a:r>
                  <a:rPr lang="en-US" i="0" dirty="0" err="1"/>
                  <a:t>x_i</a:t>
                </a:r>
                <a:r>
                  <a:rPr lang="en-US" i="0" dirty="0"/>
                  <a:t>, </a:t>
                </a:r>
                <a:r>
                  <a:rPr lang="en-US" i="0" dirty="0" err="1"/>
                  <a:t>và</a:t>
                </a:r>
                <a:r>
                  <a:rPr lang="en-US" i="0" dirty="0"/>
                  <a:t> </a:t>
                </a:r>
                <a:r>
                  <a:rPr lang="en-US" i="0" dirty="0" err="1"/>
                  <a:t>một</a:t>
                </a:r>
                <a:r>
                  <a:rPr lang="en-US" i="0" dirty="0"/>
                  <a:t> </a:t>
                </a:r>
                <a:r>
                  <a:rPr lang="en-US" i="0" dirty="0" err="1"/>
                  <a:t>giá</a:t>
                </a:r>
                <a:r>
                  <a:rPr lang="en-US" i="0" dirty="0"/>
                  <a:t> </a:t>
                </a:r>
                <a:r>
                  <a:rPr lang="en-US" i="0" dirty="0" err="1"/>
                  <a:t>trị</a:t>
                </a:r>
                <a:r>
                  <a:rPr lang="en-US" i="0" dirty="0"/>
                  <a:t> </a:t>
                </a:r>
                <a:r>
                  <a:rPr lang="en-US" i="0" dirty="0" err="1"/>
                  <a:t>đích</a:t>
                </a:r>
                <a:r>
                  <a:rPr lang="en-US" i="0" dirty="0"/>
                  <a:t> </a:t>
                </a:r>
                <a:r>
                  <a:rPr lang="en-US" i="0" dirty="0" err="1"/>
                  <a:t>t_i</a:t>
                </a:r>
                <a:r>
                  <a:rPr lang="en-US" i="0" dirty="0"/>
                  <a:t>, </a:t>
                </a:r>
                <a:r>
                  <a:rPr lang="en-US" i="0" dirty="0" err="1"/>
                  <a:t>trong</a:t>
                </a:r>
                <a:r>
                  <a:rPr lang="en-US" i="0" dirty="0"/>
                  <a:t> </a:t>
                </a:r>
                <a:r>
                  <a:rPr lang="en-US" i="0" dirty="0" err="1"/>
                  <a:t>đó</a:t>
                </a:r>
                <a:r>
                  <a:rPr lang="en-US" i="0" dirty="0"/>
                  <a:t> </a:t>
                </a:r>
                <a:r>
                  <a:rPr lang="en-US" i="0" dirty="0" err="1"/>
                  <a:t>giá</a:t>
                </a:r>
                <a:r>
                  <a:rPr lang="en-US" i="0" dirty="0"/>
                  <a:t> </a:t>
                </a:r>
                <a:r>
                  <a:rPr lang="en-US" i="0" dirty="0" err="1"/>
                  <a:t>trị</a:t>
                </a:r>
                <a:r>
                  <a:rPr lang="en-US" i="0" dirty="0"/>
                  <a:t> </a:t>
                </a:r>
                <a:r>
                  <a:rPr lang="en-US" i="0" dirty="0" err="1"/>
                  <a:t>đích</a:t>
                </a:r>
                <a:r>
                  <a:rPr lang="en-US" i="0" dirty="0"/>
                  <a:t> </a:t>
                </a:r>
                <a:r>
                  <a:rPr lang="en-US" i="0" dirty="0" err="1"/>
                  <a:t>được</a:t>
                </a:r>
                <a:r>
                  <a:rPr lang="en-US" i="0" dirty="0"/>
                  <a:t> </a:t>
                </a:r>
                <a:r>
                  <a:rPr lang="en-US" i="0" dirty="0" err="1"/>
                  <a:t>phát</a:t>
                </a:r>
                <a:r>
                  <a:rPr lang="en-US" i="0" dirty="0"/>
                  <a:t> </a:t>
                </a:r>
                <a:r>
                  <a:rPr lang="en-US" i="0" dirty="0" err="1"/>
                  <a:t>sinh</a:t>
                </a:r>
                <a:r>
                  <a:rPr lang="en-US" i="0" dirty="0"/>
                  <a:t> </a:t>
                </a:r>
                <a:r>
                  <a:rPr lang="en-US" i="0" dirty="0" err="1"/>
                  <a:t>tuân</a:t>
                </a:r>
                <a:r>
                  <a:rPr lang="en-US" i="0" dirty="0"/>
                  <a:t> </a:t>
                </a:r>
                <a:r>
                  <a:rPr lang="en-US" i="0" dirty="0" err="1"/>
                  <a:t>theo</a:t>
                </a:r>
                <a:r>
                  <a:rPr lang="en-US" i="0" dirty="0"/>
                  <a:t> </a:t>
                </a:r>
                <a:r>
                  <a:rPr lang="en-US" i="0" dirty="0" err="1"/>
                  <a:t>hàm</a:t>
                </a:r>
                <a:r>
                  <a:rPr lang="en-US" i="0" dirty="0"/>
                  <a:t> </a:t>
                </a:r>
                <a:r>
                  <a:rPr lang="en-US" i="0" dirty="0" err="1"/>
                  <a:t>đích</a:t>
                </a:r>
                <a:r>
                  <a:rPr lang="en-US" i="0" dirty="0"/>
                  <a:t> (target function) f(x)= 3x+2. </a:t>
                </a:r>
                <a:r>
                  <a:rPr lang="en-US" i="0" dirty="0" err="1"/>
                  <a:t>Mỗi</a:t>
                </a:r>
                <a:r>
                  <a:rPr lang="en-US" i="0" dirty="0"/>
                  <a:t> </a:t>
                </a:r>
                <a:r>
                  <a:rPr lang="en-US" i="0" dirty="0" err="1"/>
                  <a:t>điểm</a:t>
                </a:r>
                <a:r>
                  <a:rPr lang="en-US" i="0" dirty="0"/>
                  <a:t> </a:t>
                </a:r>
                <a:r>
                  <a:rPr lang="en-US" i="0" dirty="0" err="1"/>
                  <a:t>dữ</a:t>
                </a:r>
                <a:r>
                  <a:rPr lang="en-US" i="0" dirty="0"/>
                  <a:t> </a:t>
                </a:r>
                <a:r>
                  <a:rPr lang="en-US" i="0" dirty="0" err="1"/>
                  <a:t>liệu</a:t>
                </a:r>
                <a:r>
                  <a:rPr lang="en-US" i="0" dirty="0"/>
                  <a:t>, ta </a:t>
                </a:r>
                <a:r>
                  <a:rPr lang="en-US" i="0" dirty="0" err="1"/>
                  <a:t>cũng</a:t>
                </a:r>
                <a:r>
                  <a:rPr lang="en-US" i="0" dirty="0"/>
                  <a:t> </a:t>
                </a:r>
                <a:r>
                  <a:rPr lang="en-US" i="0" dirty="0" err="1"/>
                  <a:t>cộng</a:t>
                </a:r>
                <a:r>
                  <a:rPr lang="en-US" i="0" dirty="0"/>
                  <a:t> </a:t>
                </a:r>
                <a:r>
                  <a:rPr lang="en-US" i="0" dirty="0" err="1"/>
                  <a:t>vào</a:t>
                </a:r>
                <a:r>
                  <a:rPr lang="en-US" i="0" dirty="0"/>
                  <a:t> </a:t>
                </a:r>
                <a:r>
                  <a:rPr lang="en-US" i="0" dirty="0" err="1"/>
                  <a:t>một</a:t>
                </a:r>
                <a:r>
                  <a:rPr lang="en-US" i="0" dirty="0"/>
                  <a:t> </a:t>
                </a:r>
                <a:r>
                  <a:rPr lang="en-US" i="0" dirty="0" err="1"/>
                  <a:t>lượng</a:t>
                </a:r>
                <a:r>
                  <a:rPr lang="en-US" i="0" dirty="0"/>
                  <a:t> </a:t>
                </a:r>
                <a:r>
                  <a:rPr lang="en-US" i="0" dirty="0" err="1"/>
                  <a:t>nhiễu</a:t>
                </a:r>
                <a:r>
                  <a:rPr lang="en-US" i="0" dirty="0"/>
                  <a:t> epsilon </a:t>
                </a:r>
                <a:r>
                  <a:rPr lang="en-US" i="0" dirty="0" err="1"/>
                  <a:t>giống</a:t>
                </a:r>
                <a:r>
                  <a:rPr lang="en-US" i="0" dirty="0"/>
                  <a:t> </a:t>
                </a:r>
                <a:r>
                  <a:rPr lang="en-US" i="0" dirty="0" err="1"/>
                  <a:t>ví</a:t>
                </a:r>
                <a:r>
                  <a:rPr lang="en-US" i="0" dirty="0"/>
                  <a:t> </a:t>
                </a:r>
                <a:r>
                  <a:rPr lang="en-US" i="0" dirty="0" err="1"/>
                  <a:t>dụ</a:t>
                </a:r>
                <a:r>
                  <a:rPr lang="en-US" i="0" dirty="0"/>
                  <a:t> </a:t>
                </a:r>
                <a:r>
                  <a:rPr lang="en-US" i="0" dirty="0" err="1"/>
                  <a:t>trước</a:t>
                </a:r>
                <a:r>
                  <a:rPr lang="en-US" i="0" dirty="0"/>
                  <a:t>. Ta </a:t>
                </a:r>
                <a:r>
                  <a:rPr lang="en-US" i="0" dirty="0" err="1"/>
                  <a:t>nhắc</a:t>
                </a:r>
                <a:r>
                  <a:rPr lang="en-US" i="0" dirty="0"/>
                  <a:t> </a:t>
                </a:r>
                <a:r>
                  <a:rPr lang="en-US" i="0" dirty="0" err="1"/>
                  <a:t>lại</a:t>
                </a:r>
                <a:r>
                  <a:rPr lang="en-US" i="0" dirty="0"/>
                  <a:t> </a:t>
                </a:r>
                <a:r>
                  <a:rPr lang="en-US" i="0" dirty="0" err="1"/>
                  <a:t>lưu</a:t>
                </a:r>
                <a:r>
                  <a:rPr lang="en-US" i="0" dirty="0"/>
                  <a:t> ý, </a:t>
                </a:r>
                <a:r>
                  <a:rPr lang="en-US" i="0" dirty="0" err="1"/>
                  <a:t>t</a:t>
                </a:r>
                <a:r>
                  <a:rPr lang="en-US" sz="1200" i="0" dirty="0" err="1"/>
                  <a:t>rong</a:t>
                </a:r>
                <a:r>
                  <a:rPr lang="en-US" sz="1200" i="0" dirty="0"/>
                  <a:t> </a:t>
                </a:r>
                <a:r>
                  <a:rPr lang="en-US" sz="1200" i="0" dirty="0" err="1"/>
                  <a:t>ví</a:t>
                </a:r>
                <a:r>
                  <a:rPr lang="en-US" sz="1200" i="0" dirty="0"/>
                  <a:t> </a:t>
                </a:r>
                <a:r>
                  <a:rPr lang="en-US" sz="1200" i="0" dirty="0" err="1"/>
                  <a:t>dụ</a:t>
                </a:r>
                <a:r>
                  <a:rPr lang="en-US" sz="1200" i="0" dirty="0"/>
                  <a:t> </a:t>
                </a:r>
                <a:r>
                  <a:rPr lang="en-US" sz="1200" i="0" dirty="0" err="1"/>
                  <a:t>này</a:t>
                </a:r>
                <a:r>
                  <a:rPr lang="en-US" sz="1200" i="0" dirty="0"/>
                  <a:t>, ta </a:t>
                </a:r>
                <a:r>
                  <a:rPr lang="en-US" sz="1200" i="0" dirty="0" err="1"/>
                  <a:t>sử</a:t>
                </a:r>
                <a:r>
                  <a:rPr lang="en-US" sz="1200" i="0" dirty="0"/>
                  <a:t> </a:t>
                </a:r>
                <a:r>
                  <a:rPr lang="en-US" sz="1200" i="0" dirty="0" err="1"/>
                  <a:t>dụng</a:t>
                </a:r>
                <a:r>
                  <a:rPr lang="en-US" sz="1200" i="0" dirty="0"/>
                  <a:t> </a:t>
                </a:r>
                <a:r>
                  <a:rPr lang="en-US" sz="1200" i="0" dirty="0" err="1"/>
                  <a:t>hàm</a:t>
                </a:r>
                <a:r>
                  <a:rPr lang="en-US" sz="1200" i="0" dirty="0"/>
                  <a:t> </a:t>
                </a:r>
                <a:r>
                  <a:rPr lang="en-US" sz="1200" i="0">
                    <a:latin typeface="Cambria Math" panose="02040503050406030204" pitchFamily="18" charset="0"/>
                    <a:ea typeface="Cambria Math" panose="02040503050406030204" pitchFamily="18" charset="0"/>
                  </a:rPr>
                  <a:t>f</a:t>
                </a:r>
                <a:r>
                  <a:rPr lang="en-US" sz="1200" i="0" dirty="0"/>
                  <a:t> </a:t>
                </a:r>
                <a:r>
                  <a:rPr lang="en-US" sz="1200" i="0" dirty="0" err="1"/>
                  <a:t>và</a:t>
                </a:r>
                <a:r>
                  <a:rPr lang="en-US" sz="1200" i="0" dirty="0"/>
                  <a:t> </a:t>
                </a:r>
                <a:r>
                  <a:rPr lang="en-US" sz="1200" i="0" dirty="0" err="1"/>
                  <a:t>tự</a:t>
                </a:r>
                <a:r>
                  <a:rPr lang="en-US" sz="1200" i="0" dirty="0"/>
                  <a:t> </a:t>
                </a:r>
                <a:r>
                  <a:rPr lang="en-US" sz="1200" i="0" dirty="0" err="1"/>
                  <a:t>phát</a:t>
                </a:r>
                <a:r>
                  <a:rPr lang="en-US" sz="1200" i="0" dirty="0"/>
                  <a:t> </a:t>
                </a:r>
                <a:r>
                  <a:rPr lang="en-US" sz="1200" i="0" dirty="0" err="1"/>
                  <a:t>sinh</a:t>
                </a:r>
                <a:r>
                  <a:rPr lang="en-US" sz="1200" i="0" dirty="0"/>
                  <a:t> </a:t>
                </a:r>
                <a:r>
                  <a:rPr lang="en-US" sz="1200" i="0" dirty="0" err="1"/>
                  <a:t>nhiễu</a:t>
                </a:r>
                <a:r>
                  <a:rPr lang="en-US" sz="1200" i="0" dirty="0"/>
                  <a:t> </a:t>
                </a:r>
                <a:r>
                  <a:rPr lang="en-US" sz="1200" i="0">
                    <a:latin typeface="Cambria Math" panose="02040503050406030204" pitchFamily="18" charset="0"/>
                    <a:ea typeface="Cambria Math" panose="02040503050406030204" pitchFamily="18" charset="0"/>
                  </a:rPr>
                  <a:t>ε</a:t>
                </a:r>
                <a:r>
                  <a:rPr lang="en-US" sz="1200" i="0" dirty="0"/>
                  <a:t> để </a:t>
                </a:r>
                <a:r>
                  <a:rPr lang="en-US" sz="1200" i="0" dirty="0" err="1"/>
                  <a:t>xây</a:t>
                </a:r>
                <a:r>
                  <a:rPr lang="en-US" sz="1200" i="0" dirty="0"/>
                  <a:t> </a:t>
                </a:r>
                <a:r>
                  <a:rPr lang="en-US" sz="1200" i="0" dirty="0" err="1"/>
                  <a:t>dựng</a:t>
                </a:r>
                <a:r>
                  <a:rPr lang="en-US" sz="1200" i="0" dirty="0"/>
                  <a:t> </a:t>
                </a:r>
                <a:r>
                  <a:rPr lang="en-US" sz="1200" i="0" dirty="0" err="1"/>
                  <a:t>tập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minh</a:t>
                </a:r>
                <a:r>
                  <a:rPr lang="en-US" sz="1200" i="0" dirty="0"/>
                  <a:t> </a:t>
                </a:r>
                <a:r>
                  <a:rPr lang="en-US" sz="1200" i="0" dirty="0" err="1"/>
                  <a:t>họa</a:t>
                </a:r>
                <a:r>
                  <a:rPr lang="en-US" sz="1200" i="0" dirty="0"/>
                  <a:t>. Trong </a:t>
                </a:r>
                <a:r>
                  <a:rPr lang="en-US" sz="1200" i="0" dirty="0" err="1"/>
                  <a:t>thực</a:t>
                </a:r>
                <a:r>
                  <a:rPr lang="en-US" sz="1200" i="0" dirty="0"/>
                  <a:t> </a:t>
                </a:r>
                <a:r>
                  <a:rPr lang="en-US" sz="1200" i="0" dirty="0" err="1"/>
                  <a:t>tế</a:t>
                </a:r>
                <a:r>
                  <a:rPr lang="en-US" sz="1200" i="0" dirty="0"/>
                  <a:t>, </a:t>
                </a:r>
                <a:r>
                  <a:rPr lang="en-US" sz="1200" i="0" dirty="0" err="1"/>
                  <a:t>khi</a:t>
                </a:r>
                <a:r>
                  <a:rPr lang="en-US" sz="1200" i="0" dirty="0"/>
                  <a:t> </a:t>
                </a:r>
                <a:r>
                  <a:rPr lang="en-US" sz="1200" i="0" dirty="0" err="1"/>
                  <a:t>thu</a:t>
                </a:r>
                <a:r>
                  <a:rPr lang="en-US" sz="1200" i="0" dirty="0"/>
                  <a:t> </a:t>
                </a:r>
                <a:r>
                  <a:rPr lang="en-US" sz="1200" i="0" dirty="0" err="1"/>
                  <a:t>thập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cho</a:t>
                </a:r>
                <a:r>
                  <a:rPr lang="en-US" sz="1200" i="0" dirty="0"/>
                  <a:t> </a:t>
                </a:r>
                <a:r>
                  <a:rPr lang="en-US" sz="1200" i="0" dirty="0" err="1"/>
                  <a:t>bài</a:t>
                </a:r>
                <a:r>
                  <a:rPr lang="en-US" sz="1200" i="0" dirty="0"/>
                  <a:t> </a:t>
                </a:r>
                <a:r>
                  <a:rPr lang="en-US" sz="1200" i="0" dirty="0" err="1"/>
                  <a:t>toán</a:t>
                </a:r>
                <a:r>
                  <a:rPr lang="en-US" sz="1200" i="0" dirty="0"/>
                  <a:t> </a:t>
                </a:r>
                <a:r>
                  <a:rPr lang="en-US" sz="1200" i="0" dirty="0" err="1"/>
                  <a:t>cần</a:t>
                </a:r>
                <a:r>
                  <a:rPr lang="en-US" sz="1200" i="0" dirty="0"/>
                  <a:t> </a:t>
                </a:r>
                <a:r>
                  <a:rPr lang="en-US" sz="1200" i="0" dirty="0" err="1"/>
                  <a:t>giải</a:t>
                </a:r>
                <a:r>
                  <a:rPr lang="en-US" sz="1200" i="0" dirty="0"/>
                  <a:t> </a:t>
                </a:r>
                <a:r>
                  <a:rPr lang="en-US" sz="1200" i="0" dirty="0" err="1"/>
                  <a:t>quyết</a:t>
                </a:r>
                <a:r>
                  <a:rPr lang="en-US" sz="1200" i="0" dirty="0"/>
                  <a:t>, ta </a:t>
                </a:r>
                <a:r>
                  <a:rPr lang="en-US" sz="1200" i="0" dirty="0" err="1"/>
                  <a:t>chỉ</a:t>
                </a:r>
                <a:r>
                  <a:rPr lang="en-US" sz="1200" i="0" dirty="0"/>
                  <a:t> </a:t>
                </a:r>
                <a:r>
                  <a:rPr lang="en-US" sz="1200" i="0" dirty="0" err="1"/>
                  <a:t>quan</a:t>
                </a:r>
                <a:r>
                  <a:rPr lang="en-US" sz="1200" i="0" dirty="0"/>
                  <a:t> </a:t>
                </a:r>
                <a:r>
                  <a:rPr lang="en-US" sz="1200" i="0" dirty="0" err="1"/>
                  <a:t>sát</a:t>
                </a:r>
                <a:r>
                  <a:rPr lang="en-US" sz="1200" i="0" dirty="0"/>
                  <a:t> </a:t>
                </a:r>
                <a:r>
                  <a:rPr lang="en-US" sz="1200" i="0" dirty="0" err="1"/>
                  <a:t>được</a:t>
                </a:r>
                <a:r>
                  <a:rPr lang="en-US" sz="1200" i="0" dirty="0"/>
                  <a:t> </a:t>
                </a:r>
                <a:r>
                  <a:rPr lang="en-US" sz="1200" i="0" dirty="0" err="1"/>
                  <a:t>giá</a:t>
                </a:r>
                <a:r>
                  <a:rPr lang="en-US" sz="1200" i="0" dirty="0"/>
                  <a:t> </a:t>
                </a:r>
                <a:r>
                  <a:rPr lang="en-US" sz="1200" i="0" dirty="0" err="1"/>
                  <a:t>trị</a:t>
                </a:r>
                <a:r>
                  <a:rPr lang="en-US" sz="1200" i="0" dirty="0"/>
                  <a:t> </a:t>
                </a:r>
                <a:r>
                  <a:rPr lang="en-US" sz="1200" i="0" dirty="0" err="1"/>
                  <a:t>đích</a:t>
                </a:r>
                <a:r>
                  <a:rPr lang="en-US" sz="1200" i="0" dirty="0"/>
                  <a:t> </a:t>
                </a:r>
                <a:r>
                  <a:rPr lang="en-US" sz="1200" i="0">
                    <a:latin typeface="Cambria Math" panose="02040503050406030204" pitchFamily="18" charset="0"/>
                  </a:rPr>
                  <a:t>t</a:t>
                </a:r>
                <a:r>
                  <a:rPr lang="ar-BH" sz="1200" i="0">
                    <a:latin typeface="Cambria Math" panose="02040503050406030204" pitchFamily="18" charset="0"/>
                  </a:rPr>
                  <a:t>^((i))</a:t>
                </a:r>
                <a:r>
                  <a:rPr lang="en-US" sz="1200" i="0" dirty="0"/>
                  <a:t> </a:t>
                </a:r>
                <a:r>
                  <a:rPr lang="en-US" sz="1200" i="0" dirty="0" err="1"/>
                  <a:t>của</a:t>
                </a:r>
                <a:r>
                  <a:rPr lang="en-US" sz="1200" i="0" dirty="0"/>
                  <a:t> </a:t>
                </a:r>
                <a:r>
                  <a:rPr lang="en-US" sz="1200" i="0" dirty="0" err="1"/>
                  <a:t>mỗi</a:t>
                </a:r>
                <a:r>
                  <a:rPr lang="en-US" sz="1200" i="0" dirty="0"/>
                  <a:t>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với</a:t>
                </a:r>
                <a:r>
                  <a:rPr lang="en-US" sz="1200" i="0" dirty="0"/>
                  <a:t> </a:t>
                </a:r>
                <a:r>
                  <a:rPr lang="en-US" sz="1200" i="0" dirty="0" err="1"/>
                  <a:t>đặc</a:t>
                </a:r>
                <a:r>
                  <a:rPr lang="en-US" sz="1200" i="0" dirty="0"/>
                  <a:t> </a:t>
                </a:r>
                <a:r>
                  <a:rPr lang="en-US" sz="1200" i="0" dirty="0" err="1"/>
                  <a:t>trưng</a:t>
                </a:r>
                <a:r>
                  <a:rPr lang="en-US" sz="1200" i="0" dirty="0"/>
                  <a:t> </a:t>
                </a:r>
                <a:r>
                  <a:rPr lang="en-US" sz="1200" i="0">
                    <a:latin typeface="Cambria Math" panose="02040503050406030204" pitchFamily="18" charset="0"/>
                  </a:rPr>
                  <a:t>x^((i))</a:t>
                </a:r>
                <a:r>
                  <a:rPr lang="en-US" sz="1200" i="0" dirty="0"/>
                  <a:t> </a:t>
                </a:r>
                <a:r>
                  <a:rPr lang="en-US" sz="1200" i="0" dirty="0" err="1"/>
                  <a:t>chứ</a:t>
                </a:r>
                <a:r>
                  <a:rPr lang="en-US" sz="1200" i="0" dirty="0"/>
                  <a:t> </a:t>
                </a:r>
                <a:r>
                  <a:rPr lang="en-US" sz="1200" i="0" dirty="0" err="1"/>
                  <a:t>không</a:t>
                </a:r>
                <a:r>
                  <a:rPr lang="en-US" sz="1200" i="0" dirty="0"/>
                  <a:t> </a:t>
                </a:r>
                <a:r>
                  <a:rPr lang="en-US" sz="1200" i="0" dirty="0" err="1"/>
                  <a:t>thể</a:t>
                </a:r>
                <a:r>
                  <a:rPr lang="en-US" sz="1200" i="0" dirty="0"/>
                  <a:t> </a:t>
                </a:r>
                <a:r>
                  <a:rPr lang="en-US" sz="1200" i="0" dirty="0" err="1"/>
                  <a:t>tính</a:t>
                </a:r>
                <a:r>
                  <a:rPr lang="en-US" sz="1200" i="0" dirty="0"/>
                  <a:t> </a:t>
                </a:r>
                <a:r>
                  <a:rPr lang="en-US" sz="1200" i="0" dirty="0" err="1"/>
                  <a:t>được</a:t>
                </a:r>
                <a:r>
                  <a:rPr lang="en-US" sz="1200" i="0" dirty="0"/>
                  <a:t> </a:t>
                </a:r>
                <a:r>
                  <a:rPr lang="en-US" sz="1200" i="0">
                    <a:latin typeface="Cambria Math" panose="02040503050406030204" pitchFamily="18" charset="0"/>
                    <a:ea typeface="Cambria Math" panose="02040503050406030204" pitchFamily="18" charset="0"/>
                  </a:rPr>
                  <a:t>f(</a:t>
                </a:r>
                <a:r>
                  <a:rPr lang="en-US" sz="1200" i="0">
                    <a:latin typeface="Cambria Math" panose="02040503050406030204" pitchFamily="18" charset="0"/>
                  </a:rPr>
                  <a:t>x^((i)) )</a:t>
                </a:r>
                <a:r>
                  <a:rPr lang="en-US" sz="1200" i="0" dirty="0"/>
                  <a:t> </a:t>
                </a:r>
                <a:r>
                  <a:rPr lang="en-US" sz="1200" i="0" dirty="0" err="1"/>
                  <a:t>và</a:t>
                </a:r>
                <a:r>
                  <a:rPr lang="en-US" sz="1200" i="0" dirty="0"/>
                  <a:t> </a:t>
                </a:r>
                <a:r>
                  <a:rPr lang="en-US" sz="1200" i="0" dirty="0" err="1"/>
                  <a:t>cũng</a:t>
                </a:r>
                <a:r>
                  <a:rPr lang="en-US" sz="1200" i="0" dirty="0"/>
                  <a:t> </a:t>
                </a:r>
                <a:r>
                  <a:rPr lang="en-US" sz="1200" i="0" dirty="0" err="1"/>
                  <a:t>không</a:t>
                </a:r>
                <a:r>
                  <a:rPr lang="en-US" sz="1200" i="0" dirty="0"/>
                  <a:t> </a:t>
                </a:r>
                <a:r>
                  <a:rPr lang="en-US" sz="1200" i="0" dirty="0" err="1"/>
                  <a:t>biết</a:t>
                </a:r>
                <a:r>
                  <a:rPr lang="en-US" sz="1200" i="0" dirty="0"/>
                  <a:t> </a:t>
                </a:r>
                <a:r>
                  <a:rPr lang="en-US" sz="1200" i="0" dirty="0" err="1"/>
                  <a:t>được</a:t>
                </a:r>
                <a:r>
                  <a:rPr lang="en-US" sz="1200" i="0" dirty="0"/>
                  <a:t>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thu</a:t>
                </a:r>
                <a:r>
                  <a:rPr lang="en-US" sz="1200" i="0" dirty="0"/>
                  <a:t> </a:t>
                </a:r>
                <a:r>
                  <a:rPr lang="en-US" sz="1200" i="0" dirty="0" err="1"/>
                  <a:t>thập</a:t>
                </a:r>
                <a:r>
                  <a:rPr lang="en-US" sz="1200" i="0" dirty="0"/>
                  <a:t> </a:t>
                </a:r>
                <a:r>
                  <a:rPr lang="en-US" sz="1200" i="0" dirty="0" err="1"/>
                  <a:t>có</a:t>
                </a:r>
                <a:r>
                  <a:rPr lang="en-US" sz="1200" i="0" dirty="0"/>
                  <a:t> </a:t>
                </a:r>
                <a:r>
                  <a:rPr lang="en-US" sz="1200" i="0" dirty="0" err="1"/>
                  <a:t>chứa</a:t>
                </a:r>
                <a:r>
                  <a:rPr lang="en-US" sz="1200" i="0" dirty="0"/>
                  <a:t> </a:t>
                </a:r>
                <a:r>
                  <a:rPr lang="en-US" sz="1200" i="0" dirty="0" err="1"/>
                  <a:t>lượng</a:t>
                </a:r>
                <a:r>
                  <a:rPr lang="en-US" sz="1200" i="0" dirty="0"/>
                  <a:t> </a:t>
                </a:r>
                <a:r>
                  <a:rPr lang="en-US" sz="1200" i="0" dirty="0" err="1"/>
                  <a:t>nhiễu</a:t>
                </a:r>
                <a:r>
                  <a:rPr lang="en-US" sz="1200" i="0" dirty="0"/>
                  <a:t> </a:t>
                </a:r>
                <a:r>
                  <a:rPr lang="en-US" sz="1200" i="0">
                    <a:latin typeface="Cambria Math" panose="02040503050406030204" pitchFamily="18" charset="0"/>
                    <a:ea typeface="Cambria Math" panose="02040503050406030204" pitchFamily="18" charset="0"/>
                  </a:rPr>
                  <a:t>ε</a:t>
                </a:r>
                <a:r>
                  <a:rPr lang="ar-BH" sz="1200" i="0">
                    <a:latin typeface="Cambria Math" panose="02040503050406030204" pitchFamily="18" charset="0"/>
                    <a:ea typeface="Cambria Math" panose="02040503050406030204" pitchFamily="18" charset="0"/>
                  </a:rPr>
                  <a:t>^(</a:t>
                </a:r>
                <a:r>
                  <a:rPr lang="ar-BH" sz="1200" i="0">
                    <a:latin typeface="Cambria Math" panose="02040503050406030204" pitchFamily="18" charset="0"/>
                  </a:rPr>
                  <a:t>(i))</a:t>
                </a:r>
                <a:r>
                  <a:rPr lang="en-US" sz="1200" i="0" dirty="0"/>
                  <a:t> </a:t>
                </a:r>
                <a:r>
                  <a:rPr lang="en-US" sz="1200" i="0" dirty="0" err="1"/>
                  <a:t>tuân</a:t>
                </a:r>
                <a:r>
                  <a:rPr lang="en-US" sz="1200" i="0" dirty="0"/>
                  <a:t> </a:t>
                </a:r>
                <a:r>
                  <a:rPr lang="en-US" sz="1200" i="0" dirty="0" err="1"/>
                  <a:t>theo</a:t>
                </a:r>
                <a:r>
                  <a:rPr lang="en-US" sz="1200" i="0" dirty="0"/>
                  <a:t> </a:t>
                </a:r>
                <a:r>
                  <a:rPr lang="en-US" sz="1200" i="0" dirty="0" err="1"/>
                  <a:t>phân</a:t>
                </a:r>
                <a:r>
                  <a:rPr lang="en-US" sz="1200" i="0" dirty="0"/>
                  <a:t> </a:t>
                </a:r>
                <a:r>
                  <a:rPr lang="en-US" sz="1200" i="0" dirty="0" err="1"/>
                  <a:t>phối</a:t>
                </a:r>
                <a:r>
                  <a:rPr lang="en-US" sz="1200" i="0" dirty="0"/>
                  <a:t> </a:t>
                </a:r>
                <a:r>
                  <a:rPr lang="en-US" sz="1200" i="0" dirty="0" err="1"/>
                  <a:t>nào</a:t>
                </a:r>
                <a:r>
                  <a:rPr lang="en-US" sz="1200" i="0" dirty="0"/>
                  <a:t>.</a:t>
                </a:r>
              </a:p>
              <a:p>
                <a:pPr marL="0" lvl="0" indent="0" algn="l" rtl="0">
                  <a:spcBef>
                    <a:spcPts val="0"/>
                  </a:spcBef>
                  <a:spcAft>
                    <a:spcPts val="0"/>
                  </a:spcAft>
                  <a:buNone/>
                </a:pPr>
                <a:endParaRPr lang="en-US" sz="1200" i="0" dirty="0"/>
              </a:p>
              <a:p>
                <a:pPr marL="0" lvl="0" indent="0" algn="l" rtl="0">
                  <a:spcBef>
                    <a:spcPts val="0"/>
                  </a:spcBef>
                  <a:spcAft>
                    <a:spcPts val="0"/>
                  </a:spcAft>
                  <a:buNone/>
                </a:pPr>
                <a:r>
                  <a:rPr lang="en-US" sz="1200" i="0" dirty="0" err="1"/>
                  <a:t>Tập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gồm</a:t>
                </a:r>
                <a:r>
                  <a:rPr lang="en-US" sz="1200" i="0" dirty="0"/>
                  <a:t> 50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được</a:t>
                </a:r>
                <a:r>
                  <a:rPr lang="en-US" sz="1200" i="0" dirty="0"/>
                  <a:t> </a:t>
                </a:r>
                <a:r>
                  <a:rPr lang="en-US" sz="1200" i="0" dirty="0" err="1"/>
                  <a:t>phát</a:t>
                </a:r>
                <a:r>
                  <a:rPr lang="en-US" sz="1200" i="0" dirty="0"/>
                  <a:t> </a:t>
                </a:r>
                <a:r>
                  <a:rPr lang="en-US" sz="1200" i="0" dirty="0" err="1"/>
                  <a:t>sinh</a:t>
                </a:r>
                <a:r>
                  <a:rPr lang="en-US" sz="1200" i="0" dirty="0"/>
                  <a:t> </a:t>
                </a:r>
                <a:r>
                  <a:rPr lang="en-US" sz="1200" i="0" dirty="0" err="1"/>
                  <a:t>ra</a:t>
                </a:r>
                <a:r>
                  <a:rPr lang="en-US" sz="1200" i="0" dirty="0"/>
                  <a:t> </a:t>
                </a:r>
                <a:r>
                  <a:rPr lang="en-US" sz="1200" i="0" dirty="0" err="1"/>
                  <a:t>như</a:t>
                </a:r>
                <a:r>
                  <a:rPr lang="en-US" sz="1200" i="0" dirty="0"/>
                  <a:t> </a:t>
                </a:r>
                <a:r>
                  <a:rPr lang="en-US" sz="1200" i="0" dirty="0" err="1"/>
                  <a:t>sau</a:t>
                </a:r>
                <a:r>
                  <a:rPr lang="en-US" sz="1200" i="0" dirty="0"/>
                  <a:t>. Trong </a:t>
                </a:r>
                <a:r>
                  <a:rPr lang="en-US" sz="1200" i="0" dirty="0" err="1"/>
                  <a:t>thực</a:t>
                </a:r>
                <a:r>
                  <a:rPr lang="en-US" sz="1200" i="0" dirty="0"/>
                  <a:t> </a:t>
                </a:r>
                <a:r>
                  <a:rPr lang="en-US" sz="1200" i="0" dirty="0" err="1"/>
                  <a:t>tế</a:t>
                </a:r>
                <a:r>
                  <a:rPr lang="en-US" sz="1200" i="0" dirty="0"/>
                  <a:t>, ta </a:t>
                </a:r>
                <a:r>
                  <a:rPr lang="en-US" sz="1200" i="0" dirty="0" err="1"/>
                  <a:t>sẽ</a:t>
                </a:r>
                <a:r>
                  <a:rPr lang="en-US" sz="1200" i="0" dirty="0"/>
                  <a:t> </a:t>
                </a:r>
                <a:r>
                  <a:rPr lang="en-US" sz="1200" i="0" dirty="0" err="1"/>
                  <a:t>chỉ</a:t>
                </a:r>
                <a:r>
                  <a:rPr lang="en-US" sz="1200" i="0" dirty="0"/>
                  <a:t> </a:t>
                </a:r>
                <a:r>
                  <a:rPr lang="en-US" sz="1200" i="0" dirty="0" err="1"/>
                  <a:t>quan</a:t>
                </a:r>
                <a:r>
                  <a:rPr lang="en-US" sz="1200" i="0" dirty="0"/>
                  <a:t> </a:t>
                </a:r>
                <a:r>
                  <a:rPr lang="en-US" sz="1200" i="0" dirty="0" err="1"/>
                  <a:t>sát</a:t>
                </a:r>
                <a:r>
                  <a:rPr lang="en-US" sz="1200" i="0" dirty="0"/>
                  <a:t> </a:t>
                </a:r>
                <a:r>
                  <a:rPr lang="en-US" sz="1200" i="0" dirty="0" err="1"/>
                  <a:t>được</a:t>
                </a:r>
                <a:r>
                  <a:rPr lang="en-US" sz="1200" i="0" dirty="0"/>
                  <a:t> </a:t>
                </a:r>
                <a:r>
                  <a:rPr lang="en-US" sz="1200" i="0" dirty="0" err="1"/>
                  <a:t>các</a:t>
                </a:r>
                <a:r>
                  <a:rPr lang="en-US" sz="1200" i="0" dirty="0"/>
                  <a:t> </a:t>
                </a:r>
                <a:r>
                  <a:rPr lang="en-US" sz="1200" i="0" dirty="0" err="1"/>
                  <a:t>cặp</a:t>
                </a:r>
                <a:r>
                  <a:rPr lang="en-US" sz="1200" i="0" dirty="0"/>
                  <a:t> </a:t>
                </a:r>
                <a:r>
                  <a:rPr lang="en-US" sz="1200" i="0" dirty="0" err="1"/>
                  <a:t>giá</a:t>
                </a:r>
                <a:r>
                  <a:rPr lang="en-US" sz="1200" i="0" dirty="0"/>
                  <a:t> </a:t>
                </a:r>
                <a:r>
                  <a:rPr lang="en-US" sz="1200" i="0" dirty="0" err="1"/>
                  <a:t>trị</a:t>
                </a:r>
                <a:r>
                  <a:rPr lang="en-US" sz="1200" i="0" dirty="0"/>
                  <a:t> </a:t>
                </a:r>
                <a:r>
                  <a:rPr lang="en-US" sz="1200" i="0" dirty="0" err="1"/>
                  <a:t>x_i</a:t>
                </a:r>
                <a:r>
                  <a:rPr lang="en-US" sz="1200" i="0" dirty="0"/>
                  <a:t>, </a:t>
                </a:r>
                <a:r>
                  <a:rPr lang="en-US" sz="1200" i="0" dirty="0" err="1"/>
                  <a:t>t_i</a:t>
                </a:r>
                <a:r>
                  <a:rPr lang="en-US" sz="1200" i="0" dirty="0"/>
                  <a:t> </a:t>
                </a:r>
                <a:r>
                  <a:rPr lang="en-US" sz="1200" i="0" dirty="0" err="1"/>
                  <a:t>như</a:t>
                </a:r>
                <a:r>
                  <a:rPr lang="en-US" sz="1200" i="0" dirty="0"/>
                  <a:t> </a:t>
                </a:r>
                <a:r>
                  <a:rPr lang="en-US" sz="1200" i="0" dirty="0" err="1"/>
                  <a:t>thế</a:t>
                </a:r>
                <a:r>
                  <a:rPr lang="en-US" sz="1200" i="0" dirty="0"/>
                  <a:t> </a:t>
                </a:r>
                <a:r>
                  <a:rPr lang="en-US" sz="1200" i="0" dirty="0" err="1"/>
                  <a:t>này</a:t>
                </a:r>
                <a:r>
                  <a:rPr lang="en-US" sz="1200" i="0" dirty="0"/>
                  <a:t> </a:t>
                </a:r>
                <a:r>
                  <a:rPr lang="en-US" sz="1200" i="0" dirty="0" err="1"/>
                  <a:t>chức</a:t>
                </a:r>
                <a:r>
                  <a:rPr lang="en-US" sz="1200" i="0" dirty="0"/>
                  <a:t> </a:t>
                </a:r>
                <a:r>
                  <a:rPr lang="en-US" sz="1200" i="0" dirty="0" err="1"/>
                  <a:t>không</a:t>
                </a:r>
                <a:r>
                  <a:rPr lang="en-US" sz="1200" i="0" dirty="0"/>
                  <a:t> </a:t>
                </a:r>
                <a:r>
                  <a:rPr lang="en-US" sz="1200" i="0" dirty="0" err="1"/>
                  <a:t>thể</a:t>
                </a:r>
                <a:r>
                  <a:rPr lang="en-US" sz="1200" i="0" dirty="0"/>
                  <a:t> </a:t>
                </a:r>
                <a:r>
                  <a:rPr lang="en-US" sz="1200" i="0" dirty="0" err="1"/>
                  <a:t>biết</a:t>
                </a:r>
                <a:r>
                  <a:rPr lang="en-US" sz="1200" i="0" dirty="0"/>
                  <a:t> </a:t>
                </a:r>
                <a:r>
                  <a:rPr lang="en-US" sz="1200" i="0" dirty="0" err="1"/>
                  <a:t>được</a:t>
                </a:r>
                <a:r>
                  <a:rPr lang="en-US" sz="1200" i="0" dirty="0"/>
                  <a:t> </a:t>
                </a:r>
                <a:r>
                  <a:rPr lang="en-US" sz="1200" i="0" dirty="0" err="1"/>
                  <a:t>hàm</a:t>
                </a:r>
                <a:r>
                  <a:rPr lang="en-US" sz="1200" i="0" dirty="0"/>
                  <a:t> </a:t>
                </a:r>
                <a:r>
                  <a:rPr lang="en-US" sz="1200" i="0" dirty="0" err="1"/>
                  <a:t>đích</a:t>
                </a:r>
                <a:r>
                  <a:rPr lang="en-US" sz="1200" i="0" dirty="0"/>
                  <a:t> </a:t>
                </a:r>
                <a:r>
                  <a:rPr lang="en-US" sz="1200" i="0" dirty="0" err="1"/>
                  <a:t>trông</a:t>
                </a:r>
                <a:r>
                  <a:rPr lang="en-US" sz="1200" i="0" dirty="0"/>
                  <a:t> </a:t>
                </a:r>
                <a:r>
                  <a:rPr lang="en-US" sz="1200" i="0" dirty="0" err="1"/>
                  <a:t>như</a:t>
                </a:r>
                <a:r>
                  <a:rPr lang="en-US" sz="1200" i="0" dirty="0"/>
                  <a:t> </a:t>
                </a:r>
                <a:r>
                  <a:rPr lang="en-US" sz="1200" i="0" dirty="0" err="1"/>
                  <a:t>thế</a:t>
                </a:r>
                <a:r>
                  <a:rPr lang="en-US" sz="1200" i="0" dirty="0"/>
                  <a:t> </a:t>
                </a:r>
                <a:r>
                  <a:rPr lang="en-US" sz="1200" i="0" dirty="0" err="1"/>
                  <a:t>nào</a:t>
                </a:r>
                <a:r>
                  <a:rPr lang="en-US" sz="1200" i="0" dirty="0"/>
                  <a:t>, </a:t>
                </a:r>
                <a:r>
                  <a:rPr lang="en-US" sz="1200" i="0" dirty="0" err="1"/>
                  <a:t>cũng</a:t>
                </a:r>
                <a:r>
                  <a:rPr lang="en-US" sz="1200" i="0" dirty="0"/>
                  <a:t> </a:t>
                </a:r>
                <a:r>
                  <a:rPr lang="en-US" sz="1200" i="0" dirty="0" err="1"/>
                  <a:t>như</a:t>
                </a:r>
                <a:r>
                  <a:rPr lang="en-US" sz="1200" i="0" dirty="0"/>
                  <a:t> </a:t>
                </a:r>
                <a:r>
                  <a:rPr lang="en-US" sz="1200" i="0" dirty="0" err="1"/>
                  <a:t>phân</a:t>
                </a:r>
                <a:r>
                  <a:rPr lang="en-US" sz="1200" i="0" dirty="0"/>
                  <a:t> </a:t>
                </a:r>
                <a:r>
                  <a:rPr lang="en-US" sz="1200" i="0" dirty="0" err="1"/>
                  <a:t>phối</a:t>
                </a:r>
                <a:r>
                  <a:rPr lang="en-US" sz="1200" i="0" dirty="0"/>
                  <a:t> </a:t>
                </a:r>
                <a:r>
                  <a:rPr lang="en-US" sz="1200" i="0" dirty="0" err="1"/>
                  <a:t>của</a:t>
                </a:r>
                <a:r>
                  <a:rPr lang="en-US" sz="1200" i="0" dirty="0"/>
                  <a:t> </a:t>
                </a:r>
                <a:r>
                  <a:rPr lang="en-US" sz="1200" i="0" dirty="0" err="1"/>
                  <a:t>nhiễu</a:t>
                </a:r>
                <a:r>
                  <a:rPr lang="en-US" sz="1200" i="0" dirty="0"/>
                  <a:t> </a:t>
                </a:r>
                <a:r>
                  <a:rPr lang="en-US" sz="1200" i="0" dirty="0" err="1"/>
                  <a:t>ra</a:t>
                </a:r>
                <a:r>
                  <a:rPr lang="en-US" sz="1200" i="0" dirty="0"/>
                  <a:t> </a:t>
                </a:r>
                <a:r>
                  <a:rPr lang="en-US" sz="1200" i="0" dirty="0" err="1"/>
                  <a:t>sao</a:t>
                </a:r>
                <a:r>
                  <a:rPr lang="en-US" sz="1200" i="0" dirty="0"/>
                  <a:t>.</a:t>
                </a:r>
                <a:endParaRPr i="0" dirty="0"/>
              </a:p>
            </p:txBody>
          </p:sp>
        </mc:Fallback>
      </mc:AlternateContent>
      <p:sp>
        <p:nvSpPr>
          <p:cNvPr id="371" name="Google Shape;371;p5:notes">
            <a:extLst>
              <a:ext uri="{FF2B5EF4-FFF2-40B4-BE49-F238E27FC236}">
                <a16:creationId xmlns:a16="http://schemas.microsoft.com/office/drawing/2014/main" id="{86D209D6-CD15-BF70-0B88-8FE4D6FF568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2376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B21CBB41-651A-EC63-371B-B7376BB19BCC}"/>
            </a:ext>
          </a:extLst>
        </p:cNvPr>
        <p:cNvGrpSpPr/>
        <p:nvPr/>
      </p:nvGrpSpPr>
      <p:grpSpPr>
        <a:xfrm>
          <a:off x="0" y="0"/>
          <a:ext cx="0" cy="0"/>
          <a:chOff x="0" y="0"/>
          <a:chExt cx="0" cy="0"/>
        </a:xfrm>
      </p:grpSpPr>
      <p:sp>
        <p:nvSpPr>
          <p:cNvPr id="360" name="Google Shape;360;p4:notes">
            <a:extLst>
              <a:ext uri="{FF2B5EF4-FFF2-40B4-BE49-F238E27FC236}">
                <a16:creationId xmlns:a16="http://schemas.microsoft.com/office/drawing/2014/main" id="{534EF86A-A916-2B74-C3A7-35B2BB0AC37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361" name="Google Shape;361;p4:notes">
            <a:extLst>
              <a:ext uri="{FF2B5EF4-FFF2-40B4-BE49-F238E27FC236}">
                <a16:creationId xmlns:a16="http://schemas.microsoft.com/office/drawing/2014/main" id="{3B70457E-BD01-7EF3-A2A7-84935EF5D6B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0345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2675837B-A90E-B2D5-93F3-699A74D93BD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0" name="Google Shape;370;p5:notes">
                <a:extLst>
                  <a:ext uri="{FF2B5EF4-FFF2-40B4-BE49-F238E27FC236}">
                    <a16:creationId xmlns:a16="http://schemas.microsoft.com/office/drawing/2014/main" id="{87E0DF84-11C8-85AC-FCA6-F3527451A09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0" dirty="0"/>
              </a:p>
            </p:txBody>
          </p:sp>
        </mc:Choice>
        <mc:Fallback xmlns="">
          <p:sp>
            <p:nvSpPr>
              <p:cNvPr id="370" name="Google Shape;370;p5:notes">
                <a:extLst>
                  <a:ext uri="{FF2B5EF4-FFF2-40B4-BE49-F238E27FC236}">
                    <a16:creationId xmlns:a16="http://schemas.microsoft.com/office/drawing/2014/main" id="{F1C8A797-119D-A074-7401-A989CC1DC56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i="0" dirty="0"/>
                  <a:t>Ta </a:t>
                </a:r>
                <a:r>
                  <a:rPr lang="en-US" i="0" dirty="0" err="1"/>
                  <a:t>xét</a:t>
                </a:r>
                <a:r>
                  <a:rPr lang="en-US" i="0" dirty="0"/>
                  <a:t> </a:t>
                </a:r>
                <a:r>
                  <a:rPr lang="en-US" i="0" dirty="0" err="1"/>
                  <a:t>ví</a:t>
                </a:r>
                <a:r>
                  <a:rPr lang="en-US" i="0" dirty="0"/>
                  <a:t> </a:t>
                </a:r>
                <a:r>
                  <a:rPr lang="en-US" i="0" dirty="0" err="1"/>
                  <a:t>dụ</a:t>
                </a:r>
                <a:r>
                  <a:rPr lang="en-US" i="0" dirty="0"/>
                  <a:t> 3.</a:t>
                </a:r>
              </a:p>
              <a:p>
                <a:pPr marL="0" lvl="0" indent="0" algn="l" rtl="0">
                  <a:spcBef>
                    <a:spcPts val="0"/>
                  </a:spcBef>
                  <a:spcAft>
                    <a:spcPts val="0"/>
                  </a:spcAft>
                  <a:buNone/>
                </a:pPr>
                <a:endParaRPr lang="en-US" i="0" dirty="0"/>
              </a:p>
              <a:p>
                <a:pPr marL="0" lvl="0" indent="0" algn="l" rtl="0">
                  <a:spcBef>
                    <a:spcPts val="0"/>
                  </a:spcBef>
                  <a:spcAft>
                    <a:spcPts val="0"/>
                  </a:spcAft>
                  <a:buNone/>
                </a:pPr>
                <a:r>
                  <a:rPr lang="en-US" i="0" dirty="0"/>
                  <a:t>Ta </a:t>
                </a:r>
                <a:r>
                  <a:rPr lang="en-US" i="0" dirty="0" err="1"/>
                  <a:t>cũng</a:t>
                </a:r>
                <a:r>
                  <a:rPr lang="en-US" i="0" dirty="0"/>
                  <a:t> </a:t>
                </a:r>
                <a:r>
                  <a:rPr lang="en-US" i="0" dirty="0" err="1"/>
                  <a:t>phát</a:t>
                </a:r>
                <a:r>
                  <a:rPr lang="en-US" i="0" dirty="0"/>
                  <a:t> </a:t>
                </a:r>
                <a:r>
                  <a:rPr lang="en-US" i="0" dirty="0" err="1"/>
                  <a:t>sinh</a:t>
                </a:r>
                <a:r>
                  <a:rPr lang="en-US" i="0" dirty="0"/>
                  <a:t> </a:t>
                </a:r>
                <a:r>
                  <a:rPr lang="en-US" i="0" dirty="0" err="1"/>
                  <a:t>một</a:t>
                </a:r>
                <a:r>
                  <a:rPr lang="en-US" i="0" dirty="0"/>
                  <a:t> </a:t>
                </a:r>
                <a:r>
                  <a:rPr lang="en-US" i="0" dirty="0" err="1"/>
                  <a:t>tập</a:t>
                </a:r>
                <a:r>
                  <a:rPr lang="en-US" i="0" dirty="0"/>
                  <a:t> </a:t>
                </a:r>
                <a:r>
                  <a:rPr lang="en-US" i="0" dirty="0" err="1"/>
                  <a:t>dữ</a:t>
                </a:r>
                <a:r>
                  <a:rPr lang="en-US" i="0" dirty="0"/>
                  <a:t> </a:t>
                </a:r>
                <a:r>
                  <a:rPr lang="en-US" i="0" dirty="0" err="1"/>
                  <a:t>liệu</a:t>
                </a:r>
                <a:r>
                  <a:rPr lang="en-US" i="0" dirty="0"/>
                  <a:t> </a:t>
                </a:r>
                <a:r>
                  <a:rPr lang="en-US" i="0" dirty="0" err="1"/>
                  <a:t>gồm</a:t>
                </a:r>
                <a:r>
                  <a:rPr lang="en-US" i="0" dirty="0"/>
                  <a:t> N </a:t>
                </a:r>
                <a:r>
                  <a:rPr lang="en-US" i="0" dirty="0" err="1"/>
                  <a:t>điểm</a:t>
                </a:r>
                <a:r>
                  <a:rPr lang="en-US" i="0" dirty="0"/>
                  <a:t> </a:t>
                </a:r>
                <a:r>
                  <a:rPr lang="en-US" i="0" dirty="0" err="1"/>
                  <a:t>dữ</a:t>
                </a:r>
                <a:r>
                  <a:rPr lang="en-US" i="0" dirty="0"/>
                  <a:t> </a:t>
                </a:r>
                <a:r>
                  <a:rPr lang="en-US" i="0" dirty="0" err="1"/>
                  <a:t>liệu</a:t>
                </a:r>
                <a:r>
                  <a:rPr lang="en-US" i="0" dirty="0"/>
                  <a:t>. </a:t>
                </a:r>
                <a:r>
                  <a:rPr lang="en-US" i="0" dirty="0" err="1"/>
                  <a:t>Mỗi</a:t>
                </a:r>
                <a:r>
                  <a:rPr lang="en-US" i="0" dirty="0"/>
                  <a:t> </a:t>
                </a:r>
                <a:r>
                  <a:rPr lang="en-US" i="0" dirty="0" err="1"/>
                  <a:t>điểm</a:t>
                </a:r>
                <a:r>
                  <a:rPr lang="en-US" i="0" dirty="0"/>
                  <a:t> </a:t>
                </a:r>
                <a:r>
                  <a:rPr lang="en-US" i="0" dirty="0" err="1"/>
                  <a:t>dữ</a:t>
                </a:r>
                <a:r>
                  <a:rPr lang="en-US" i="0" dirty="0"/>
                  <a:t> </a:t>
                </a:r>
                <a:r>
                  <a:rPr lang="en-US" i="0" dirty="0" err="1"/>
                  <a:t>liệu</a:t>
                </a:r>
                <a:r>
                  <a:rPr lang="en-US" i="0" dirty="0"/>
                  <a:t> </a:t>
                </a:r>
                <a:r>
                  <a:rPr lang="en-US" i="0" dirty="0" err="1"/>
                  <a:t>có</a:t>
                </a:r>
                <a:r>
                  <a:rPr lang="en-US" i="0" dirty="0"/>
                  <a:t> 1 </a:t>
                </a:r>
                <a:r>
                  <a:rPr lang="en-US" i="0" dirty="0" err="1"/>
                  <a:t>giá</a:t>
                </a:r>
                <a:r>
                  <a:rPr lang="en-US" i="0" dirty="0"/>
                  <a:t> </a:t>
                </a:r>
                <a:r>
                  <a:rPr lang="en-US" i="0" dirty="0" err="1"/>
                  <a:t>trị</a:t>
                </a:r>
                <a:r>
                  <a:rPr lang="en-US" i="0" dirty="0"/>
                  <a:t> </a:t>
                </a:r>
                <a:r>
                  <a:rPr lang="en-US" i="0" dirty="0" err="1"/>
                  <a:t>đặc</a:t>
                </a:r>
                <a:r>
                  <a:rPr lang="en-US" i="0" dirty="0"/>
                  <a:t> </a:t>
                </a:r>
                <a:r>
                  <a:rPr lang="en-US" i="0" dirty="0" err="1"/>
                  <a:t>trưng</a:t>
                </a:r>
                <a:r>
                  <a:rPr lang="en-US" i="0" dirty="0"/>
                  <a:t> </a:t>
                </a:r>
                <a:r>
                  <a:rPr lang="en-US" i="0" dirty="0" err="1"/>
                  <a:t>x_i</a:t>
                </a:r>
                <a:r>
                  <a:rPr lang="en-US" i="0" dirty="0"/>
                  <a:t>, </a:t>
                </a:r>
                <a:r>
                  <a:rPr lang="en-US" i="0" dirty="0" err="1"/>
                  <a:t>và</a:t>
                </a:r>
                <a:r>
                  <a:rPr lang="en-US" i="0" dirty="0"/>
                  <a:t> </a:t>
                </a:r>
                <a:r>
                  <a:rPr lang="en-US" i="0" dirty="0" err="1"/>
                  <a:t>một</a:t>
                </a:r>
                <a:r>
                  <a:rPr lang="en-US" i="0" dirty="0"/>
                  <a:t> </a:t>
                </a:r>
                <a:r>
                  <a:rPr lang="en-US" i="0" dirty="0" err="1"/>
                  <a:t>giá</a:t>
                </a:r>
                <a:r>
                  <a:rPr lang="en-US" i="0" dirty="0"/>
                  <a:t> </a:t>
                </a:r>
                <a:r>
                  <a:rPr lang="en-US" i="0" dirty="0" err="1"/>
                  <a:t>trị</a:t>
                </a:r>
                <a:r>
                  <a:rPr lang="en-US" i="0" dirty="0"/>
                  <a:t> </a:t>
                </a:r>
                <a:r>
                  <a:rPr lang="en-US" i="0" dirty="0" err="1"/>
                  <a:t>đích</a:t>
                </a:r>
                <a:r>
                  <a:rPr lang="en-US" i="0" dirty="0"/>
                  <a:t> </a:t>
                </a:r>
                <a:r>
                  <a:rPr lang="en-US" i="0" dirty="0" err="1"/>
                  <a:t>t_i</a:t>
                </a:r>
                <a:r>
                  <a:rPr lang="en-US" i="0" dirty="0"/>
                  <a:t>, </a:t>
                </a:r>
                <a:r>
                  <a:rPr lang="en-US" i="0" dirty="0" err="1"/>
                  <a:t>trong</a:t>
                </a:r>
                <a:r>
                  <a:rPr lang="en-US" i="0" dirty="0"/>
                  <a:t> </a:t>
                </a:r>
                <a:r>
                  <a:rPr lang="en-US" i="0" dirty="0" err="1"/>
                  <a:t>đó</a:t>
                </a:r>
                <a:r>
                  <a:rPr lang="en-US" i="0" dirty="0"/>
                  <a:t> </a:t>
                </a:r>
                <a:r>
                  <a:rPr lang="en-US" i="0" dirty="0" err="1"/>
                  <a:t>giá</a:t>
                </a:r>
                <a:r>
                  <a:rPr lang="en-US" i="0" dirty="0"/>
                  <a:t> </a:t>
                </a:r>
                <a:r>
                  <a:rPr lang="en-US" i="0" dirty="0" err="1"/>
                  <a:t>trị</a:t>
                </a:r>
                <a:r>
                  <a:rPr lang="en-US" i="0" dirty="0"/>
                  <a:t> </a:t>
                </a:r>
                <a:r>
                  <a:rPr lang="en-US" i="0" dirty="0" err="1"/>
                  <a:t>đích</a:t>
                </a:r>
                <a:r>
                  <a:rPr lang="en-US" i="0" dirty="0"/>
                  <a:t> </a:t>
                </a:r>
                <a:r>
                  <a:rPr lang="en-US" i="0" dirty="0" err="1"/>
                  <a:t>được</a:t>
                </a:r>
                <a:r>
                  <a:rPr lang="en-US" i="0" dirty="0"/>
                  <a:t> </a:t>
                </a:r>
                <a:r>
                  <a:rPr lang="en-US" i="0" dirty="0" err="1"/>
                  <a:t>phát</a:t>
                </a:r>
                <a:r>
                  <a:rPr lang="en-US" i="0" dirty="0"/>
                  <a:t> </a:t>
                </a:r>
                <a:r>
                  <a:rPr lang="en-US" i="0" dirty="0" err="1"/>
                  <a:t>sinh</a:t>
                </a:r>
                <a:r>
                  <a:rPr lang="en-US" i="0" dirty="0"/>
                  <a:t> </a:t>
                </a:r>
                <a:r>
                  <a:rPr lang="en-US" i="0" dirty="0" err="1"/>
                  <a:t>tuân</a:t>
                </a:r>
                <a:r>
                  <a:rPr lang="en-US" i="0" dirty="0"/>
                  <a:t> </a:t>
                </a:r>
                <a:r>
                  <a:rPr lang="en-US" i="0" dirty="0" err="1"/>
                  <a:t>theo</a:t>
                </a:r>
                <a:r>
                  <a:rPr lang="en-US" i="0" dirty="0"/>
                  <a:t> </a:t>
                </a:r>
                <a:r>
                  <a:rPr lang="en-US" i="0" dirty="0" err="1"/>
                  <a:t>hàm</a:t>
                </a:r>
                <a:r>
                  <a:rPr lang="en-US" i="0" dirty="0"/>
                  <a:t> </a:t>
                </a:r>
                <a:r>
                  <a:rPr lang="en-US" i="0" dirty="0" err="1"/>
                  <a:t>đích</a:t>
                </a:r>
                <a:r>
                  <a:rPr lang="en-US" i="0" dirty="0"/>
                  <a:t> (target function) f(x)= 3x+2. </a:t>
                </a:r>
                <a:r>
                  <a:rPr lang="en-US" i="0" dirty="0" err="1"/>
                  <a:t>Mỗi</a:t>
                </a:r>
                <a:r>
                  <a:rPr lang="en-US" i="0" dirty="0"/>
                  <a:t> </a:t>
                </a:r>
                <a:r>
                  <a:rPr lang="en-US" i="0" dirty="0" err="1"/>
                  <a:t>điểm</a:t>
                </a:r>
                <a:r>
                  <a:rPr lang="en-US" i="0" dirty="0"/>
                  <a:t> </a:t>
                </a:r>
                <a:r>
                  <a:rPr lang="en-US" i="0" dirty="0" err="1"/>
                  <a:t>dữ</a:t>
                </a:r>
                <a:r>
                  <a:rPr lang="en-US" i="0" dirty="0"/>
                  <a:t> </a:t>
                </a:r>
                <a:r>
                  <a:rPr lang="en-US" i="0" dirty="0" err="1"/>
                  <a:t>liệu</a:t>
                </a:r>
                <a:r>
                  <a:rPr lang="en-US" i="0" dirty="0"/>
                  <a:t>, ta </a:t>
                </a:r>
                <a:r>
                  <a:rPr lang="en-US" i="0" dirty="0" err="1"/>
                  <a:t>cũng</a:t>
                </a:r>
                <a:r>
                  <a:rPr lang="en-US" i="0" dirty="0"/>
                  <a:t> </a:t>
                </a:r>
                <a:r>
                  <a:rPr lang="en-US" i="0" dirty="0" err="1"/>
                  <a:t>cộng</a:t>
                </a:r>
                <a:r>
                  <a:rPr lang="en-US" i="0" dirty="0"/>
                  <a:t> </a:t>
                </a:r>
                <a:r>
                  <a:rPr lang="en-US" i="0" dirty="0" err="1"/>
                  <a:t>vào</a:t>
                </a:r>
                <a:r>
                  <a:rPr lang="en-US" i="0" dirty="0"/>
                  <a:t> </a:t>
                </a:r>
                <a:r>
                  <a:rPr lang="en-US" i="0" dirty="0" err="1"/>
                  <a:t>một</a:t>
                </a:r>
                <a:r>
                  <a:rPr lang="en-US" i="0" dirty="0"/>
                  <a:t> </a:t>
                </a:r>
                <a:r>
                  <a:rPr lang="en-US" i="0" dirty="0" err="1"/>
                  <a:t>lượng</a:t>
                </a:r>
                <a:r>
                  <a:rPr lang="en-US" i="0" dirty="0"/>
                  <a:t> </a:t>
                </a:r>
                <a:r>
                  <a:rPr lang="en-US" i="0" dirty="0" err="1"/>
                  <a:t>nhiễu</a:t>
                </a:r>
                <a:r>
                  <a:rPr lang="en-US" i="0" dirty="0"/>
                  <a:t> epsilon </a:t>
                </a:r>
                <a:r>
                  <a:rPr lang="en-US" i="0" dirty="0" err="1"/>
                  <a:t>giống</a:t>
                </a:r>
                <a:r>
                  <a:rPr lang="en-US" i="0" dirty="0"/>
                  <a:t> </a:t>
                </a:r>
                <a:r>
                  <a:rPr lang="en-US" i="0" dirty="0" err="1"/>
                  <a:t>ví</a:t>
                </a:r>
                <a:r>
                  <a:rPr lang="en-US" i="0" dirty="0"/>
                  <a:t> </a:t>
                </a:r>
                <a:r>
                  <a:rPr lang="en-US" i="0" dirty="0" err="1"/>
                  <a:t>dụ</a:t>
                </a:r>
                <a:r>
                  <a:rPr lang="en-US" i="0" dirty="0"/>
                  <a:t> </a:t>
                </a:r>
                <a:r>
                  <a:rPr lang="en-US" i="0" dirty="0" err="1"/>
                  <a:t>trước</a:t>
                </a:r>
                <a:r>
                  <a:rPr lang="en-US" i="0" dirty="0"/>
                  <a:t>. Ta </a:t>
                </a:r>
                <a:r>
                  <a:rPr lang="en-US" i="0" dirty="0" err="1"/>
                  <a:t>nhắc</a:t>
                </a:r>
                <a:r>
                  <a:rPr lang="en-US" i="0" dirty="0"/>
                  <a:t> </a:t>
                </a:r>
                <a:r>
                  <a:rPr lang="en-US" i="0" dirty="0" err="1"/>
                  <a:t>lại</a:t>
                </a:r>
                <a:r>
                  <a:rPr lang="en-US" i="0" dirty="0"/>
                  <a:t> </a:t>
                </a:r>
                <a:r>
                  <a:rPr lang="en-US" i="0" dirty="0" err="1"/>
                  <a:t>lưu</a:t>
                </a:r>
                <a:r>
                  <a:rPr lang="en-US" i="0" dirty="0"/>
                  <a:t> ý, </a:t>
                </a:r>
                <a:r>
                  <a:rPr lang="en-US" i="0" dirty="0" err="1"/>
                  <a:t>t</a:t>
                </a:r>
                <a:r>
                  <a:rPr lang="en-US" sz="1200" i="0" dirty="0" err="1"/>
                  <a:t>rong</a:t>
                </a:r>
                <a:r>
                  <a:rPr lang="en-US" sz="1200" i="0" dirty="0"/>
                  <a:t> </a:t>
                </a:r>
                <a:r>
                  <a:rPr lang="en-US" sz="1200" i="0" dirty="0" err="1"/>
                  <a:t>ví</a:t>
                </a:r>
                <a:r>
                  <a:rPr lang="en-US" sz="1200" i="0" dirty="0"/>
                  <a:t> </a:t>
                </a:r>
                <a:r>
                  <a:rPr lang="en-US" sz="1200" i="0" dirty="0" err="1"/>
                  <a:t>dụ</a:t>
                </a:r>
                <a:r>
                  <a:rPr lang="en-US" sz="1200" i="0" dirty="0"/>
                  <a:t> </a:t>
                </a:r>
                <a:r>
                  <a:rPr lang="en-US" sz="1200" i="0" dirty="0" err="1"/>
                  <a:t>này</a:t>
                </a:r>
                <a:r>
                  <a:rPr lang="en-US" sz="1200" i="0" dirty="0"/>
                  <a:t>, ta </a:t>
                </a:r>
                <a:r>
                  <a:rPr lang="en-US" sz="1200" i="0" dirty="0" err="1"/>
                  <a:t>sử</a:t>
                </a:r>
                <a:r>
                  <a:rPr lang="en-US" sz="1200" i="0" dirty="0"/>
                  <a:t> </a:t>
                </a:r>
                <a:r>
                  <a:rPr lang="en-US" sz="1200" i="0" dirty="0" err="1"/>
                  <a:t>dụng</a:t>
                </a:r>
                <a:r>
                  <a:rPr lang="en-US" sz="1200" i="0" dirty="0"/>
                  <a:t> </a:t>
                </a:r>
                <a:r>
                  <a:rPr lang="en-US" sz="1200" i="0" dirty="0" err="1"/>
                  <a:t>hàm</a:t>
                </a:r>
                <a:r>
                  <a:rPr lang="en-US" sz="1200" i="0" dirty="0"/>
                  <a:t> </a:t>
                </a:r>
                <a:r>
                  <a:rPr lang="en-US" sz="1200" i="0">
                    <a:latin typeface="Cambria Math" panose="02040503050406030204" pitchFamily="18" charset="0"/>
                    <a:ea typeface="Cambria Math" panose="02040503050406030204" pitchFamily="18" charset="0"/>
                  </a:rPr>
                  <a:t>f</a:t>
                </a:r>
                <a:r>
                  <a:rPr lang="en-US" sz="1200" i="0" dirty="0"/>
                  <a:t> </a:t>
                </a:r>
                <a:r>
                  <a:rPr lang="en-US" sz="1200" i="0" dirty="0" err="1"/>
                  <a:t>và</a:t>
                </a:r>
                <a:r>
                  <a:rPr lang="en-US" sz="1200" i="0" dirty="0"/>
                  <a:t> </a:t>
                </a:r>
                <a:r>
                  <a:rPr lang="en-US" sz="1200" i="0" dirty="0" err="1"/>
                  <a:t>tự</a:t>
                </a:r>
                <a:r>
                  <a:rPr lang="en-US" sz="1200" i="0" dirty="0"/>
                  <a:t> </a:t>
                </a:r>
                <a:r>
                  <a:rPr lang="en-US" sz="1200" i="0" dirty="0" err="1"/>
                  <a:t>phát</a:t>
                </a:r>
                <a:r>
                  <a:rPr lang="en-US" sz="1200" i="0" dirty="0"/>
                  <a:t> </a:t>
                </a:r>
                <a:r>
                  <a:rPr lang="en-US" sz="1200" i="0" dirty="0" err="1"/>
                  <a:t>sinh</a:t>
                </a:r>
                <a:r>
                  <a:rPr lang="en-US" sz="1200" i="0" dirty="0"/>
                  <a:t> </a:t>
                </a:r>
                <a:r>
                  <a:rPr lang="en-US" sz="1200" i="0" dirty="0" err="1"/>
                  <a:t>nhiễu</a:t>
                </a:r>
                <a:r>
                  <a:rPr lang="en-US" sz="1200" i="0" dirty="0"/>
                  <a:t> </a:t>
                </a:r>
                <a:r>
                  <a:rPr lang="en-US" sz="1200" i="0">
                    <a:latin typeface="Cambria Math" panose="02040503050406030204" pitchFamily="18" charset="0"/>
                    <a:ea typeface="Cambria Math" panose="02040503050406030204" pitchFamily="18" charset="0"/>
                  </a:rPr>
                  <a:t>ε</a:t>
                </a:r>
                <a:r>
                  <a:rPr lang="en-US" sz="1200" i="0" dirty="0"/>
                  <a:t> để </a:t>
                </a:r>
                <a:r>
                  <a:rPr lang="en-US" sz="1200" i="0" dirty="0" err="1"/>
                  <a:t>xây</a:t>
                </a:r>
                <a:r>
                  <a:rPr lang="en-US" sz="1200" i="0" dirty="0"/>
                  <a:t> </a:t>
                </a:r>
                <a:r>
                  <a:rPr lang="en-US" sz="1200" i="0" dirty="0" err="1"/>
                  <a:t>dựng</a:t>
                </a:r>
                <a:r>
                  <a:rPr lang="en-US" sz="1200" i="0" dirty="0"/>
                  <a:t> </a:t>
                </a:r>
                <a:r>
                  <a:rPr lang="en-US" sz="1200" i="0" dirty="0" err="1"/>
                  <a:t>tập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minh</a:t>
                </a:r>
                <a:r>
                  <a:rPr lang="en-US" sz="1200" i="0" dirty="0"/>
                  <a:t> </a:t>
                </a:r>
                <a:r>
                  <a:rPr lang="en-US" sz="1200" i="0" dirty="0" err="1"/>
                  <a:t>họa</a:t>
                </a:r>
                <a:r>
                  <a:rPr lang="en-US" sz="1200" i="0" dirty="0"/>
                  <a:t>. Trong </a:t>
                </a:r>
                <a:r>
                  <a:rPr lang="en-US" sz="1200" i="0" dirty="0" err="1"/>
                  <a:t>thực</a:t>
                </a:r>
                <a:r>
                  <a:rPr lang="en-US" sz="1200" i="0" dirty="0"/>
                  <a:t> </a:t>
                </a:r>
                <a:r>
                  <a:rPr lang="en-US" sz="1200" i="0" dirty="0" err="1"/>
                  <a:t>tế</a:t>
                </a:r>
                <a:r>
                  <a:rPr lang="en-US" sz="1200" i="0" dirty="0"/>
                  <a:t>, </a:t>
                </a:r>
                <a:r>
                  <a:rPr lang="en-US" sz="1200" i="0" dirty="0" err="1"/>
                  <a:t>khi</a:t>
                </a:r>
                <a:r>
                  <a:rPr lang="en-US" sz="1200" i="0" dirty="0"/>
                  <a:t> </a:t>
                </a:r>
                <a:r>
                  <a:rPr lang="en-US" sz="1200" i="0" dirty="0" err="1"/>
                  <a:t>thu</a:t>
                </a:r>
                <a:r>
                  <a:rPr lang="en-US" sz="1200" i="0" dirty="0"/>
                  <a:t> </a:t>
                </a:r>
                <a:r>
                  <a:rPr lang="en-US" sz="1200" i="0" dirty="0" err="1"/>
                  <a:t>thập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cho</a:t>
                </a:r>
                <a:r>
                  <a:rPr lang="en-US" sz="1200" i="0" dirty="0"/>
                  <a:t> </a:t>
                </a:r>
                <a:r>
                  <a:rPr lang="en-US" sz="1200" i="0" dirty="0" err="1"/>
                  <a:t>bài</a:t>
                </a:r>
                <a:r>
                  <a:rPr lang="en-US" sz="1200" i="0" dirty="0"/>
                  <a:t> </a:t>
                </a:r>
                <a:r>
                  <a:rPr lang="en-US" sz="1200" i="0" dirty="0" err="1"/>
                  <a:t>toán</a:t>
                </a:r>
                <a:r>
                  <a:rPr lang="en-US" sz="1200" i="0" dirty="0"/>
                  <a:t> </a:t>
                </a:r>
                <a:r>
                  <a:rPr lang="en-US" sz="1200" i="0" dirty="0" err="1"/>
                  <a:t>cần</a:t>
                </a:r>
                <a:r>
                  <a:rPr lang="en-US" sz="1200" i="0" dirty="0"/>
                  <a:t> </a:t>
                </a:r>
                <a:r>
                  <a:rPr lang="en-US" sz="1200" i="0" dirty="0" err="1"/>
                  <a:t>giải</a:t>
                </a:r>
                <a:r>
                  <a:rPr lang="en-US" sz="1200" i="0" dirty="0"/>
                  <a:t> </a:t>
                </a:r>
                <a:r>
                  <a:rPr lang="en-US" sz="1200" i="0" dirty="0" err="1"/>
                  <a:t>quyết</a:t>
                </a:r>
                <a:r>
                  <a:rPr lang="en-US" sz="1200" i="0" dirty="0"/>
                  <a:t>, ta </a:t>
                </a:r>
                <a:r>
                  <a:rPr lang="en-US" sz="1200" i="0" dirty="0" err="1"/>
                  <a:t>chỉ</a:t>
                </a:r>
                <a:r>
                  <a:rPr lang="en-US" sz="1200" i="0" dirty="0"/>
                  <a:t> </a:t>
                </a:r>
                <a:r>
                  <a:rPr lang="en-US" sz="1200" i="0" dirty="0" err="1"/>
                  <a:t>quan</a:t>
                </a:r>
                <a:r>
                  <a:rPr lang="en-US" sz="1200" i="0" dirty="0"/>
                  <a:t> </a:t>
                </a:r>
                <a:r>
                  <a:rPr lang="en-US" sz="1200" i="0" dirty="0" err="1"/>
                  <a:t>sát</a:t>
                </a:r>
                <a:r>
                  <a:rPr lang="en-US" sz="1200" i="0" dirty="0"/>
                  <a:t> </a:t>
                </a:r>
                <a:r>
                  <a:rPr lang="en-US" sz="1200" i="0" dirty="0" err="1"/>
                  <a:t>được</a:t>
                </a:r>
                <a:r>
                  <a:rPr lang="en-US" sz="1200" i="0" dirty="0"/>
                  <a:t> </a:t>
                </a:r>
                <a:r>
                  <a:rPr lang="en-US" sz="1200" i="0" dirty="0" err="1"/>
                  <a:t>giá</a:t>
                </a:r>
                <a:r>
                  <a:rPr lang="en-US" sz="1200" i="0" dirty="0"/>
                  <a:t> </a:t>
                </a:r>
                <a:r>
                  <a:rPr lang="en-US" sz="1200" i="0" dirty="0" err="1"/>
                  <a:t>trị</a:t>
                </a:r>
                <a:r>
                  <a:rPr lang="en-US" sz="1200" i="0" dirty="0"/>
                  <a:t> </a:t>
                </a:r>
                <a:r>
                  <a:rPr lang="en-US" sz="1200" i="0" dirty="0" err="1"/>
                  <a:t>đích</a:t>
                </a:r>
                <a:r>
                  <a:rPr lang="en-US" sz="1200" i="0" dirty="0"/>
                  <a:t> </a:t>
                </a:r>
                <a:r>
                  <a:rPr lang="en-US" sz="1200" i="0">
                    <a:latin typeface="Cambria Math" panose="02040503050406030204" pitchFamily="18" charset="0"/>
                  </a:rPr>
                  <a:t>t</a:t>
                </a:r>
                <a:r>
                  <a:rPr lang="ar-BH" sz="1200" i="0">
                    <a:latin typeface="Cambria Math" panose="02040503050406030204" pitchFamily="18" charset="0"/>
                  </a:rPr>
                  <a:t>^((i))</a:t>
                </a:r>
                <a:r>
                  <a:rPr lang="en-US" sz="1200" i="0" dirty="0"/>
                  <a:t> </a:t>
                </a:r>
                <a:r>
                  <a:rPr lang="en-US" sz="1200" i="0" dirty="0" err="1"/>
                  <a:t>của</a:t>
                </a:r>
                <a:r>
                  <a:rPr lang="en-US" sz="1200" i="0" dirty="0"/>
                  <a:t> </a:t>
                </a:r>
                <a:r>
                  <a:rPr lang="en-US" sz="1200" i="0" dirty="0" err="1"/>
                  <a:t>mỗi</a:t>
                </a:r>
                <a:r>
                  <a:rPr lang="en-US" sz="1200" i="0" dirty="0"/>
                  <a:t>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với</a:t>
                </a:r>
                <a:r>
                  <a:rPr lang="en-US" sz="1200" i="0" dirty="0"/>
                  <a:t> </a:t>
                </a:r>
                <a:r>
                  <a:rPr lang="en-US" sz="1200" i="0" dirty="0" err="1"/>
                  <a:t>đặc</a:t>
                </a:r>
                <a:r>
                  <a:rPr lang="en-US" sz="1200" i="0" dirty="0"/>
                  <a:t> </a:t>
                </a:r>
                <a:r>
                  <a:rPr lang="en-US" sz="1200" i="0" dirty="0" err="1"/>
                  <a:t>trưng</a:t>
                </a:r>
                <a:r>
                  <a:rPr lang="en-US" sz="1200" i="0" dirty="0"/>
                  <a:t> </a:t>
                </a:r>
                <a:r>
                  <a:rPr lang="en-US" sz="1200" i="0">
                    <a:latin typeface="Cambria Math" panose="02040503050406030204" pitchFamily="18" charset="0"/>
                  </a:rPr>
                  <a:t>x^((i))</a:t>
                </a:r>
                <a:r>
                  <a:rPr lang="en-US" sz="1200" i="0" dirty="0"/>
                  <a:t> </a:t>
                </a:r>
                <a:r>
                  <a:rPr lang="en-US" sz="1200" i="0" dirty="0" err="1"/>
                  <a:t>chứ</a:t>
                </a:r>
                <a:r>
                  <a:rPr lang="en-US" sz="1200" i="0" dirty="0"/>
                  <a:t> </a:t>
                </a:r>
                <a:r>
                  <a:rPr lang="en-US" sz="1200" i="0" dirty="0" err="1"/>
                  <a:t>không</a:t>
                </a:r>
                <a:r>
                  <a:rPr lang="en-US" sz="1200" i="0" dirty="0"/>
                  <a:t> </a:t>
                </a:r>
                <a:r>
                  <a:rPr lang="en-US" sz="1200" i="0" dirty="0" err="1"/>
                  <a:t>thể</a:t>
                </a:r>
                <a:r>
                  <a:rPr lang="en-US" sz="1200" i="0" dirty="0"/>
                  <a:t> </a:t>
                </a:r>
                <a:r>
                  <a:rPr lang="en-US" sz="1200" i="0" dirty="0" err="1"/>
                  <a:t>tính</a:t>
                </a:r>
                <a:r>
                  <a:rPr lang="en-US" sz="1200" i="0" dirty="0"/>
                  <a:t> </a:t>
                </a:r>
                <a:r>
                  <a:rPr lang="en-US" sz="1200" i="0" dirty="0" err="1"/>
                  <a:t>được</a:t>
                </a:r>
                <a:r>
                  <a:rPr lang="en-US" sz="1200" i="0" dirty="0"/>
                  <a:t> </a:t>
                </a:r>
                <a:r>
                  <a:rPr lang="en-US" sz="1200" i="0">
                    <a:latin typeface="Cambria Math" panose="02040503050406030204" pitchFamily="18" charset="0"/>
                    <a:ea typeface="Cambria Math" panose="02040503050406030204" pitchFamily="18" charset="0"/>
                  </a:rPr>
                  <a:t>f(</a:t>
                </a:r>
                <a:r>
                  <a:rPr lang="en-US" sz="1200" i="0">
                    <a:latin typeface="Cambria Math" panose="02040503050406030204" pitchFamily="18" charset="0"/>
                  </a:rPr>
                  <a:t>x^((i)) )</a:t>
                </a:r>
                <a:r>
                  <a:rPr lang="en-US" sz="1200" i="0" dirty="0"/>
                  <a:t> </a:t>
                </a:r>
                <a:r>
                  <a:rPr lang="en-US" sz="1200" i="0" dirty="0" err="1"/>
                  <a:t>và</a:t>
                </a:r>
                <a:r>
                  <a:rPr lang="en-US" sz="1200" i="0" dirty="0"/>
                  <a:t> </a:t>
                </a:r>
                <a:r>
                  <a:rPr lang="en-US" sz="1200" i="0" dirty="0" err="1"/>
                  <a:t>cũng</a:t>
                </a:r>
                <a:r>
                  <a:rPr lang="en-US" sz="1200" i="0" dirty="0"/>
                  <a:t> </a:t>
                </a:r>
                <a:r>
                  <a:rPr lang="en-US" sz="1200" i="0" dirty="0" err="1"/>
                  <a:t>không</a:t>
                </a:r>
                <a:r>
                  <a:rPr lang="en-US" sz="1200" i="0" dirty="0"/>
                  <a:t> </a:t>
                </a:r>
                <a:r>
                  <a:rPr lang="en-US" sz="1200" i="0" dirty="0" err="1"/>
                  <a:t>biết</a:t>
                </a:r>
                <a:r>
                  <a:rPr lang="en-US" sz="1200" i="0" dirty="0"/>
                  <a:t> </a:t>
                </a:r>
                <a:r>
                  <a:rPr lang="en-US" sz="1200" i="0" dirty="0" err="1"/>
                  <a:t>được</a:t>
                </a:r>
                <a:r>
                  <a:rPr lang="en-US" sz="1200" i="0" dirty="0"/>
                  <a:t>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thu</a:t>
                </a:r>
                <a:r>
                  <a:rPr lang="en-US" sz="1200" i="0" dirty="0"/>
                  <a:t> </a:t>
                </a:r>
                <a:r>
                  <a:rPr lang="en-US" sz="1200" i="0" dirty="0" err="1"/>
                  <a:t>thập</a:t>
                </a:r>
                <a:r>
                  <a:rPr lang="en-US" sz="1200" i="0" dirty="0"/>
                  <a:t> </a:t>
                </a:r>
                <a:r>
                  <a:rPr lang="en-US" sz="1200" i="0" dirty="0" err="1"/>
                  <a:t>có</a:t>
                </a:r>
                <a:r>
                  <a:rPr lang="en-US" sz="1200" i="0" dirty="0"/>
                  <a:t> </a:t>
                </a:r>
                <a:r>
                  <a:rPr lang="en-US" sz="1200" i="0" dirty="0" err="1"/>
                  <a:t>chứa</a:t>
                </a:r>
                <a:r>
                  <a:rPr lang="en-US" sz="1200" i="0" dirty="0"/>
                  <a:t> </a:t>
                </a:r>
                <a:r>
                  <a:rPr lang="en-US" sz="1200" i="0" dirty="0" err="1"/>
                  <a:t>lượng</a:t>
                </a:r>
                <a:r>
                  <a:rPr lang="en-US" sz="1200" i="0" dirty="0"/>
                  <a:t> </a:t>
                </a:r>
                <a:r>
                  <a:rPr lang="en-US" sz="1200" i="0" dirty="0" err="1"/>
                  <a:t>nhiễu</a:t>
                </a:r>
                <a:r>
                  <a:rPr lang="en-US" sz="1200" i="0" dirty="0"/>
                  <a:t> </a:t>
                </a:r>
                <a:r>
                  <a:rPr lang="en-US" sz="1200" i="0">
                    <a:latin typeface="Cambria Math" panose="02040503050406030204" pitchFamily="18" charset="0"/>
                    <a:ea typeface="Cambria Math" panose="02040503050406030204" pitchFamily="18" charset="0"/>
                  </a:rPr>
                  <a:t>ε</a:t>
                </a:r>
                <a:r>
                  <a:rPr lang="ar-BH" sz="1200" i="0">
                    <a:latin typeface="Cambria Math" panose="02040503050406030204" pitchFamily="18" charset="0"/>
                    <a:ea typeface="Cambria Math" panose="02040503050406030204" pitchFamily="18" charset="0"/>
                  </a:rPr>
                  <a:t>^(</a:t>
                </a:r>
                <a:r>
                  <a:rPr lang="ar-BH" sz="1200" i="0">
                    <a:latin typeface="Cambria Math" panose="02040503050406030204" pitchFamily="18" charset="0"/>
                  </a:rPr>
                  <a:t>(i))</a:t>
                </a:r>
                <a:r>
                  <a:rPr lang="en-US" sz="1200" i="0" dirty="0"/>
                  <a:t> </a:t>
                </a:r>
                <a:r>
                  <a:rPr lang="en-US" sz="1200" i="0" dirty="0" err="1"/>
                  <a:t>tuân</a:t>
                </a:r>
                <a:r>
                  <a:rPr lang="en-US" sz="1200" i="0" dirty="0"/>
                  <a:t> </a:t>
                </a:r>
                <a:r>
                  <a:rPr lang="en-US" sz="1200" i="0" dirty="0" err="1"/>
                  <a:t>theo</a:t>
                </a:r>
                <a:r>
                  <a:rPr lang="en-US" sz="1200" i="0" dirty="0"/>
                  <a:t> </a:t>
                </a:r>
                <a:r>
                  <a:rPr lang="en-US" sz="1200" i="0" dirty="0" err="1"/>
                  <a:t>phân</a:t>
                </a:r>
                <a:r>
                  <a:rPr lang="en-US" sz="1200" i="0" dirty="0"/>
                  <a:t> </a:t>
                </a:r>
                <a:r>
                  <a:rPr lang="en-US" sz="1200" i="0" dirty="0" err="1"/>
                  <a:t>phối</a:t>
                </a:r>
                <a:r>
                  <a:rPr lang="en-US" sz="1200" i="0" dirty="0"/>
                  <a:t> </a:t>
                </a:r>
                <a:r>
                  <a:rPr lang="en-US" sz="1200" i="0" dirty="0" err="1"/>
                  <a:t>nào</a:t>
                </a:r>
                <a:r>
                  <a:rPr lang="en-US" sz="1200" i="0" dirty="0"/>
                  <a:t>.</a:t>
                </a:r>
              </a:p>
              <a:p>
                <a:pPr marL="0" lvl="0" indent="0" algn="l" rtl="0">
                  <a:spcBef>
                    <a:spcPts val="0"/>
                  </a:spcBef>
                  <a:spcAft>
                    <a:spcPts val="0"/>
                  </a:spcAft>
                  <a:buNone/>
                </a:pPr>
                <a:endParaRPr lang="en-US" sz="1200" i="0" dirty="0"/>
              </a:p>
              <a:p>
                <a:pPr marL="0" lvl="0" indent="0" algn="l" rtl="0">
                  <a:spcBef>
                    <a:spcPts val="0"/>
                  </a:spcBef>
                  <a:spcAft>
                    <a:spcPts val="0"/>
                  </a:spcAft>
                  <a:buNone/>
                </a:pPr>
                <a:r>
                  <a:rPr lang="en-US" sz="1200" i="0" dirty="0" err="1"/>
                  <a:t>Tập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gồm</a:t>
                </a:r>
                <a:r>
                  <a:rPr lang="en-US" sz="1200" i="0" dirty="0"/>
                  <a:t> 50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được</a:t>
                </a:r>
                <a:r>
                  <a:rPr lang="en-US" sz="1200" i="0" dirty="0"/>
                  <a:t> </a:t>
                </a:r>
                <a:r>
                  <a:rPr lang="en-US" sz="1200" i="0" dirty="0" err="1"/>
                  <a:t>phát</a:t>
                </a:r>
                <a:r>
                  <a:rPr lang="en-US" sz="1200" i="0" dirty="0"/>
                  <a:t> </a:t>
                </a:r>
                <a:r>
                  <a:rPr lang="en-US" sz="1200" i="0" dirty="0" err="1"/>
                  <a:t>sinh</a:t>
                </a:r>
                <a:r>
                  <a:rPr lang="en-US" sz="1200" i="0" dirty="0"/>
                  <a:t> </a:t>
                </a:r>
                <a:r>
                  <a:rPr lang="en-US" sz="1200" i="0" dirty="0" err="1"/>
                  <a:t>ra</a:t>
                </a:r>
                <a:r>
                  <a:rPr lang="en-US" sz="1200" i="0" dirty="0"/>
                  <a:t> </a:t>
                </a:r>
                <a:r>
                  <a:rPr lang="en-US" sz="1200" i="0" dirty="0" err="1"/>
                  <a:t>như</a:t>
                </a:r>
                <a:r>
                  <a:rPr lang="en-US" sz="1200" i="0" dirty="0"/>
                  <a:t> </a:t>
                </a:r>
                <a:r>
                  <a:rPr lang="en-US" sz="1200" i="0" dirty="0" err="1"/>
                  <a:t>sau</a:t>
                </a:r>
                <a:r>
                  <a:rPr lang="en-US" sz="1200" i="0" dirty="0"/>
                  <a:t>. Trong </a:t>
                </a:r>
                <a:r>
                  <a:rPr lang="en-US" sz="1200" i="0" dirty="0" err="1"/>
                  <a:t>thực</a:t>
                </a:r>
                <a:r>
                  <a:rPr lang="en-US" sz="1200" i="0" dirty="0"/>
                  <a:t> </a:t>
                </a:r>
                <a:r>
                  <a:rPr lang="en-US" sz="1200" i="0" dirty="0" err="1"/>
                  <a:t>tế</a:t>
                </a:r>
                <a:r>
                  <a:rPr lang="en-US" sz="1200" i="0" dirty="0"/>
                  <a:t>, ta </a:t>
                </a:r>
                <a:r>
                  <a:rPr lang="en-US" sz="1200" i="0" dirty="0" err="1"/>
                  <a:t>sẽ</a:t>
                </a:r>
                <a:r>
                  <a:rPr lang="en-US" sz="1200" i="0" dirty="0"/>
                  <a:t> </a:t>
                </a:r>
                <a:r>
                  <a:rPr lang="en-US" sz="1200" i="0" dirty="0" err="1"/>
                  <a:t>chỉ</a:t>
                </a:r>
                <a:r>
                  <a:rPr lang="en-US" sz="1200" i="0" dirty="0"/>
                  <a:t> </a:t>
                </a:r>
                <a:r>
                  <a:rPr lang="en-US" sz="1200" i="0" dirty="0" err="1"/>
                  <a:t>quan</a:t>
                </a:r>
                <a:r>
                  <a:rPr lang="en-US" sz="1200" i="0" dirty="0"/>
                  <a:t> </a:t>
                </a:r>
                <a:r>
                  <a:rPr lang="en-US" sz="1200" i="0" dirty="0" err="1"/>
                  <a:t>sát</a:t>
                </a:r>
                <a:r>
                  <a:rPr lang="en-US" sz="1200" i="0" dirty="0"/>
                  <a:t> </a:t>
                </a:r>
                <a:r>
                  <a:rPr lang="en-US" sz="1200" i="0" dirty="0" err="1"/>
                  <a:t>được</a:t>
                </a:r>
                <a:r>
                  <a:rPr lang="en-US" sz="1200" i="0" dirty="0"/>
                  <a:t> </a:t>
                </a:r>
                <a:r>
                  <a:rPr lang="en-US" sz="1200" i="0" dirty="0" err="1"/>
                  <a:t>các</a:t>
                </a:r>
                <a:r>
                  <a:rPr lang="en-US" sz="1200" i="0" dirty="0"/>
                  <a:t> </a:t>
                </a:r>
                <a:r>
                  <a:rPr lang="en-US" sz="1200" i="0" dirty="0" err="1"/>
                  <a:t>cặp</a:t>
                </a:r>
                <a:r>
                  <a:rPr lang="en-US" sz="1200" i="0" dirty="0"/>
                  <a:t> </a:t>
                </a:r>
                <a:r>
                  <a:rPr lang="en-US" sz="1200" i="0" dirty="0" err="1"/>
                  <a:t>giá</a:t>
                </a:r>
                <a:r>
                  <a:rPr lang="en-US" sz="1200" i="0" dirty="0"/>
                  <a:t> </a:t>
                </a:r>
                <a:r>
                  <a:rPr lang="en-US" sz="1200" i="0" dirty="0" err="1"/>
                  <a:t>trị</a:t>
                </a:r>
                <a:r>
                  <a:rPr lang="en-US" sz="1200" i="0" dirty="0"/>
                  <a:t> </a:t>
                </a:r>
                <a:r>
                  <a:rPr lang="en-US" sz="1200" i="0" dirty="0" err="1"/>
                  <a:t>x_i</a:t>
                </a:r>
                <a:r>
                  <a:rPr lang="en-US" sz="1200" i="0" dirty="0"/>
                  <a:t>, </a:t>
                </a:r>
                <a:r>
                  <a:rPr lang="en-US" sz="1200" i="0" dirty="0" err="1"/>
                  <a:t>t_i</a:t>
                </a:r>
                <a:r>
                  <a:rPr lang="en-US" sz="1200" i="0" dirty="0"/>
                  <a:t> </a:t>
                </a:r>
                <a:r>
                  <a:rPr lang="en-US" sz="1200" i="0" dirty="0" err="1"/>
                  <a:t>như</a:t>
                </a:r>
                <a:r>
                  <a:rPr lang="en-US" sz="1200" i="0" dirty="0"/>
                  <a:t> </a:t>
                </a:r>
                <a:r>
                  <a:rPr lang="en-US" sz="1200" i="0" dirty="0" err="1"/>
                  <a:t>thế</a:t>
                </a:r>
                <a:r>
                  <a:rPr lang="en-US" sz="1200" i="0" dirty="0"/>
                  <a:t> </a:t>
                </a:r>
                <a:r>
                  <a:rPr lang="en-US" sz="1200" i="0" dirty="0" err="1"/>
                  <a:t>này</a:t>
                </a:r>
                <a:r>
                  <a:rPr lang="en-US" sz="1200" i="0" dirty="0"/>
                  <a:t> </a:t>
                </a:r>
                <a:r>
                  <a:rPr lang="en-US" sz="1200" i="0" dirty="0" err="1"/>
                  <a:t>chức</a:t>
                </a:r>
                <a:r>
                  <a:rPr lang="en-US" sz="1200" i="0" dirty="0"/>
                  <a:t> </a:t>
                </a:r>
                <a:r>
                  <a:rPr lang="en-US" sz="1200" i="0" dirty="0" err="1"/>
                  <a:t>không</a:t>
                </a:r>
                <a:r>
                  <a:rPr lang="en-US" sz="1200" i="0" dirty="0"/>
                  <a:t> </a:t>
                </a:r>
                <a:r>
                  <a:rPr lang="en-US" sz="1200" i="0" dirty="0" err="1"/>
                  <a:t>thể</a:t>
                </a:r>
                <a:r>
                  <a:rPr lang="en-US" sz="1200" i="0" dirty="0"/>
                  <a:t> </a:t>
                </a:r>
                <a:r>
                  <a:rPr lang="en-US" sz="1200" i="0" dirty="0" err="1"/>
                  <a:t>biết</a:t>
                </a:r>
                <a:r>
                  <a:rPr lang="en-US" sz="1200" i="0" dirty="0"/>
                  <a:t> </a:t>
                </a:r>
                <a:r>
                  <a:rPr lang="en-US" sz="1200" i="0" dirty="0" err="1"/>
                  <a:t>được</a:t>
                </a:r>
                <a:r>
                  <a:rPr lang="en-US" sz="1200" i="0" dirty="0"/>
                  <a:t> </a:t>
                </a:r>
                <a:r>
                  <a:rPr lang="en-US" sz="1200" i="0" dirty="0" err="1"/>
                  <a:t>hàm</a:t>
                </a:r>
                <a:r>
                  <a:rPr lang="en-US" sz="1200" i="0" dirty="0"/>
                  <a:t> </a:t>
                </a:r>
                <a:r>
                  <a:rPr lang="en-US" sz="1200" i="0" dirty="0" err="1"/>
                  <a:t>đích</a:t>
                </a:r>
                <a:r>
                  <a:rPr lang="en-US" sz="1200" i="0" dirty="0"/>
                  <a:t> </a:t>
                </a:r>
                <a:r>
                  <a:rPr lang="en-US" sz="1200" i="0" dirty="0" err="1"/>
                  <a:t>trông</a:t>
                </a:r>
                <a:r>
                  <a:rPr lang="en-US" sz="1200" i="0" dirty="0"/>
                  <a:t> </a:t>
                </a:r>
                <a:r>
                  <a:rPr lang="en-US" sz="1200" i="0" dirty="0" err="1"/>
                  <a:t>như</a:t>
                </a:r>
                <a:r>
                  <a:rPr lang="en-US" sz="1200" i="0" dirty="0"/>
                  <a:t> </a:t>
                </a:r>
                <a:r>
                  <a:rPr lang="en-US" sz="1200" i="0" dirty="0" err="1"/>
                  <a:t>thế</a:t>
                </a:r>
                <a:r>
                  <a:rPr lang="en-US" sz="1200" i="0" dirty="0"/>
                  <a:t> </a:t>
                </a:r>
                <a:r>
                  <a:rPr lang="en-US" sz="1200" i="0" dirty="0" err="1"/>
                  <a:t>nào</a:t>
                </a:r>
                <a:r>
                  <a:rPr lang="en-US" sz="1200" i="0" dirty="0"/>
                  <a:t>, </a:t>
                </a:r>
                <a:r>
                  <a:rPr lang="en-US" sz="1200" i="0" dirty="0" err="1"/>
                  <a:t>cũng</a:t>
                </a:r>
                <a:r>
                  <a:rPr lang="en-US" sz="1200" i="0" dirty="0"/>
                  <a:t> </a:t>
                </a:r>
                <a:r>
                  <a:rPr lang="en-US" sz="1200" i="0" dirty="0" err="1"/>
                  <a:t>như</a:t>
                </a:r>
                <a:r>
                  <a:rPr lang="en-US" sz="1200" i="0" dirty="0"/>
                  <a:t> </a:t>
                </a:r>
                <a:r>
                  <a:rPr lang="en-US" sz="1200" i="0" dirty="0" err="1"/>
                  <a:t>phân</a:t>
                </a:r>
                <a:r>
                  <a:rPr lang="en-US" sz="1200" i="0" dirty="0"/>
                  <a:t> </a:t>
                </a:r>
                <a:r>
                  <a:rPr lang="en-US" sz="1200" i="0" dirty="0" err="1"/>
                  <a:t>phối</a:t>
                </a:r>
                <a:r>
                  <a:rPr lang="en-US" sz="1200" i="0" dirty="0"/>
                  <a:t> </a:t>
                </a:r>
                <a:r>
                  <a:rPr lang="en-US" sz="1200" i="0" dirty="0" err="1"/>
                  <a:t>của</a:t>
                </a:r>
                <a:r>
                  <a:rPr lang="en-US" sz="1200" i="0" dirty="0"/>
                  <a:t> </a:t>
                </a:r>
                <a:r>
                  <a:rPr lang="en-US" sz="1200" i="0" dirty="0" err="1"/>
                  <a:t>nhiễu</a:t>
                </a:r>
                <a:r>
                  <a:rPr lang="en-US" sz="1200" i="0" dirty="0"/>
                  <a:t> </a:t>
                </a:r>
                <a:r>
                  <a:rPr lang="en-US" sz="1200" i="0" dirty="0" err="1"/>
                  <a:t>ra</a:t>
                </a:r>
                <a:r>
                  <a:rPr lang="en-US" sz="1200" i="0" dirty="0"/>
                  <a:t> </a:t>
                </a:r>
                <a:r>
                  <a:rPr lang="en-US" sz="1200" i="0" dirty="0" err="1"/>
                  <a:t>sao</a:t>
                </a:r>
                <a:r>
                  <a:rPr lang="en-US" sz="1200" i="0" dirty="0"/>
                  <a:t>.</a:t>
                </a:r>
                <a:endParaRPr i="0" dirty="0"/>
              </a:p>
            </p:txBody>
          </p:sp>
        </mc:Fallback>
      </mc:AlternateContent>
      <p:sp>
        <p:nvSpPr>
          <p:cNvPr id="371" name="Google Shape;371;p5:notes">
            <a:extLst>
              <a:ext uri="{FF2B5EF4-FFF2-40B4-BE49-F238E27FC236}">
                <a16:creationId xmlns:a16="http://schemas.microsoft.com/office/drawing/2014/main" id="{B542F9E7-876C-B7BD-7D16-AB2A91DE69E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93661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E98E16CE-4844-1EFD-ED83-CD73144F648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0" name="Google Shape;370;p5:notes">
                <a:extLst>
                  <a:ext uri="{FF2B5EF4-FFF2-40B4-BE49-F238E27FC236}">
                    <a16:creationId xmlns:a16="http://schemas.microsoft.com/office/drawing/2014/main" id="{F0A37777-9C22-82CA-08FE-5D3102D0E56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0" dirty="0"/>
              </a:p>
            </p:txBody>
          </p:sp>
        </mc:Choice>
        <mc:Fallback xmlns="">
          <p:sp>
            <p:nvSpPr>
              <p:cNvPr id="370" name="Google Shape;370;p5:notes">
                <a:extLst>
                  <a:ext uri="{FF2B5EF4-FFF2-40B4-BE49-F238E27FC236}">
                    <a16:creationId xmlns:a16="http://schemas.microsoft.com/office/drawing/2014/main" id="{F1C8A797-119D-A074-7401-A989CC1DC56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i="0" dirty="0"/>
                  <a:t>Ta </a:t>
                </a:r>
                <a:r>
                  <a:rPr lang="en-US" i="0" dirty="0" err="1"/>
                  <a:t>xét</a:t>
                </a:r>
                <a:r>
                  <a:rPr lang="en-US" i="0" dirty="0"/>
                  <a:t> </a:t>
                </a:r>
                <a:r>
                  <a:rPr lang="en-US" i="0" dirty="0" err="1"/>
                  <a:t>ví</a:t>
                </a:r>
                <a:r>
                  <a:rPr lang="en-US" i="0" dirty="0"/>
                  <a:t> </a:t>
                </a:r>
                <a:r>
                  <a:rPr lang="en-US" i="0" dirty="0" err="1"/>
                  <a:t>dụ</a:t>
                </a:r>
                <a:r>
                  <a:rPr lang="en-US" i="0" dirty="0"/>
                  <a:t> 3.</a:t>
                </a:r>
              </a:p>
              <a:p>
                <a:pPr marL="0" lvl="0" indent="0" algn="l" rtl="0">
                  <a:spcBef>
                    <a:spcPts val="0"/>
                  </a:spcBef>
                  <a:spcAft>
                    <a:spcPts val="0"/>
                  </a:spcAft>
                  <a:buNone/>
                </a:pPr>
                <a:endParaRPr lang="en-US" i="0" dirty="0"/>
              </a:p>
              <a:p>
                <a:pPr marL="0" lvl="0" indent="0" algn="l" rtl="0">
                  <a:spcBef>
                    <a:spcPts val="0"/>
                  </a:spcBef>
                  <a:spcAft>
                    <a:spcPts val="0"/>
                  </a:spcAft>
                  <a:buNone/>
                </a:pPr>
                <a:r>
                  <a:rPr lang="en-US" i="0" dirty="0"/>
                  <a:t>Ta </a:t>
                </a:r>
                <a:r>
                  <a:rPr lang="en-US" i="0" dirty="0" err="1"/>
                  <a:t>cũng</a:t>
                </a:r>
                <a:r>
                  <a:rPr lang="en-US" i="0" dirty="0"/>
                  <a:t> </a:t>
                </a:r>
                <a:r>
                  <a:rPr lang="en-US" i="0" dirty="0" err="1"/>
                  <a:t>phát</a:t>
                </a:r>
                <a:r>
                  <a:rPr lang="en-US" i="0" dirty="0"/>
                  <a:t> </a:t>
                </a:r>
                <a:r>
                  <a:rPr lang="en-US" i="0" dirty="0" err="1"/>
                  <a:t>sinh</a:t>
                </a:r>
                <a:r>
                  <a:rPr lang="en-US" i="0" dirty="0"/>
                  <a:t> </a:t>
                </a:r>
                <a:r>
                  <a:rPr lang="en-US" i="0" dirty="0" err="1"/>
                  <a:t>một</a:t>
                </a:r>
                <a:r>
                  <a:rPr lang="en-US" i="0" dirty="0"/>
                  <a:t> </a:t>
                </a:r>
                <a:r>
                  <a:rPr lang="en-US" i="0" dirty="0" err="1"/>
                  <a:t>tập</a:t>
                </a:r>
                <a:r>
                  <a:rPr lang="en-US" i="0" dirty="0"/>
                  <a:t> </a:t>
                </a:r>
                <a:r>
                  <a:rPr lang="en-US" i="0" dirty="0" err="1"/>
                  <a:t>dữ</a:t>
                </a:r>
                <a:r>
                  <a:rPr lang="en-US" i="0" dirty="0"/>
                  <a:t> </a:t>
                </a:r>
                <a:r>
                  <a:rPr lang="en-US" i="0" dirty="0" err="1"/>
                  <a:t>liệu</a:t>
                </a:r>
                <a:r>
                  <a:rPr lang="en-US" i="0" dirty="0"/>
                  <a:t> </a:t>
                </a:r>
                <a:r>
                  <a:rPr lang="en-US" i="0" dirty="0" err="1"/>
                  <a:t>gồm</a:t>
                </a:r>
                <a:r>
                  <a:rPr lang="en-US" i="0" dirty="0"/>
                  <a:t> N </a:t>
                </a:r>
                <a:r>
                  <a:rPr lang="en-US" i="0" dirty="0" err="1"/>
                  <a:t>điểm</a:t>
                </a:r>
                <a:r>
                  <a:rPr lang="en-US" i="0" dirty="0"/>
                  <a:t> </a:t>
                </a:r>
                <a:r>
                  <a:rPr lang="en-US" i="0" dirty="0" err="1"/>
                  <a:t>dữ</a:t>
                </a:r>
                <a:r>
                  <a:rPr lang="en-US" i="0" dirty="0"/>
                  <a:t> </a:t>
                </a:r>
                <a:r>
                  <a:rPr lang="en-US" i="0" dirty="0" err="1"/>
                  <a:t>liệu</a:t>
                </a:r>
                <a:r>
                  <a:rPr lang="en-US" i="0" dirty="0"/>
                  <a:t>. </a:t>
                </a:r>
                <a:r>
                  <a:rPr lang="en-US" i="0" dirty="0" err="1"/>
                  <a:t>Mỗi</a:t>
                </a:r>
                <a:r>
                  <a:rPr lang="en-US" i="0" dirty="0"/>
                  <a:t> </a:t>
                </a:r>
                <a:r>
                  <a:rPr lang="en-US" i="0" dirty="0" err="1"/>
                  <a:t>điểm</a:t>
                </a:r>
                <a:r>
                  <a:rPr lang="en-US" i="0" dirty="0"/>
                  <a:t> </a:t>
                </a:r>
                <a:r>
                  <a:rPr lang="en-US" i="0" dirty="0" err="1"/>
                  <a:t>dữ</a:t>
                </a:r>
                <a:r>
                  <a:rPr lang="en-US" i="0" dirty="0"/>
                  <a:t> </a:t>
                </a:r>
                <a:r>
                  <a:rPr lang="en-US" i="0" dirty="0" err="1"/>
                  <a:t>liệu</a:t>
                </a:r>
                <a:r>
                  <a:rPr lang="en-US" i="0" dirty="0"/>
                  <a:t> </a:t>
                </a:r>
                <a:r>
                  <a:rPr lang="en-US" i="0" dirty="0" err="1"/>
                  <a:t>có</a:t>
                </a:r>
                <a:r>
                  <a:rPr lang="en-US" i="0" dirty="0"/>
                  <a:t> 1 </a:t>
                </a:r>
                <a:r>
                  <a:rPr lang="en-US" i="0" dirty="0" err="1"/>
                  <a:t>giá</a:t>
                </a:r>
                <a:r>
                  <a:rPr lang="en-US" i="0" dirty="0"/>
                  <a:t> </a:t>
                </a:r>
                <a:r>
                  <a:rPr lang="en-US" i="0" dirty="0" err="1"/>
                  <a:t>trị</a:t>
                </a:r>
                <a:r>
                  <a:rPr lang="en-US" i="0" dirty="0"/>
                  <a:t> </a:t>
                </a:r>
                <a:r>
                  <a:rPr lang="en-US" i="0" dirty="0" err="1"/>
                  <a:t>đặc</a:t>
                </a:r>
                <a:r>
                  <a:rPr lang="en-US" i="0" dirty="0"/>
                  <a:t> </a:t>
                </a:r>
                <a:r>
                  <a:rPr lang="en-US" i="0" dirty="0" err="1"/>
                  <a:t>trưng</a:t>
                </a:r>
                <a:r>
                  <a:rPr lang="en-US" i="0" dirty="0"/>
                  <a:t> </a:t>
                </a:r>
                <a:r>
                  <a:rPr lang="en-US" i="0" dirty="0" err="1"/>
                  <a:t>x_i</a:t>
                </a:r>
                <a:r>
                  <a:rPr lang="en-US" i="0" dirty="0"/>
                  <a:t>, </a:t>
                </a:r>
                <a:r>
                  <a:rPr lang="en-US" i="0" dirty="0" err="1"/>
                  <a:t>và</a:t>
                </a:r>
                <a:r>
                  <a:rPr lang="en-US" i="0" dirty="0"/>
                  <a:t> </a:t>
                </a:r>
                <a:r>
                  <a:rPr lang="en-US" i="0" dirty="0" err="1"/>
                  <a:t>một</a:t>
                </a:r>
                <a:r>
                  <a:rPr lang="en-US" i="0" dirty="0"/>
                  <a:t> </a:t>
                </a:r>
                <a:r>
                  <a:rPr lang="en-US" i="0" dirty="0" err="1"/>
                  <a:t>giá</a:t>
                </a:r>
                <a:r>
                  <a:rPr lang="en-US" i="0" dirty="0"/>
                  <a:t> </a:t>
                </a:r>
                <a:r>
                  <a:rPr lang="en-US" i="0" dirty="0" err="1"/>
                  <a:t>trị</a:t>
                </a:r>
                <a:r>
                  <a:rPr lang="en-US" i="0" dirty="0"/>
                  <a:t> </a:t>
                </a:r>
                <a:r>
                  <a:rPr lang="en-US" i="0" dirty="0" err="1"/>
                  <a:t>đích</a:t>
                </a:r>
                <a:r>
                  <a:rPr lang="en-US" i="0" dirty="0"/>
                  <a:t> </a:t>
                </a:r>
                <a:r>
                  <a:rPr lang="en-US" i="0" dirty="0" err="1"/>
                  <a:t>t_i</a:t>
                </a:r>
                <a:r>
                  <a:rPr lang="en-US" i="0" dirty="0"/>
                  <a:t>, </a:t>
                </a:r>
                <a:r>
                  <a:rPr lang="en-US" i="0" dirty="0" err="1"/>
                  <a:t>trong</a:t>
                </a:r>
                <a:r>
                  <a:rPr lang="en-US" i="0" dirty="0"/>
                  <a:t> </a:t>
                </a:r>
                <a:r>
                  <a:rPr lang="en-US" i="0" dirty="0" err="1"/>
                  <a:t>đó</a:t>
                </a:r>
                <a:r>
                  <a:rPr lang="en-US" i="0" dirty="0"/>
                  <a:t> </a:t>
                </a:r>
                <a:r>
                  <a:rPr lang="en-US" i="0" dirty="0" err="1"/>
                  <a:t>giá</a:t>
                </a:r>
                <a:r>
                  <a:rPr lang="en-US" i="0" dirty="0"/>
                  <a:t> </a:t>
                </a:r>
                <a:r>
                  <a:rPr lang="en-US" i="0" dirty="0" err="1"/>
                  <a:t>trị</a:t>
                </a:r>
                <a:r>
                  <a:rPr lang="en-US" i="0" dirty="0"/>
                  <a:t> </a:t>
                </a:r>
                <a:r>
                  <a:rPr lang="en-US" i="0" dirty="0" err="1"/>
                  <a:t>đích</a:t>
                </a:r>
                <a:r>
                  <a:rPr lang="en-US" i="0" dirty="0"/>
                  <a:t> </a:t>
                </a:r>
                <a:r>
                  <a:rPr lang="en-US" i="0" dirty="0" err="1"/>
                  <a:t>được</a:t>
                </a:r>
                <a:r>
                  <a:rPr lang="en-US" i="0" dirty="0"/>
                  <a:t> </a:t>
                </a:r>
                <a:r>
                  <a:rPr lang="en-US" i="0" dirty="0" err="1"/>
                  <a:t>phát</a:t>
                </a:r>
                <a:r>
                  <a:rPr lang="en-US" i="0" dirty="0"/>
                  <a:t> </a:t>
                </a:r>
                <a:r>
                  <a:rPr lang="en-US" i="0" dirty="0" err="1"/>
                  <a:t>sinh</a:t>
                </a:r>
                <a:r>
                  <a:rPr lang="en-US" i="0" dirty="0"/>
                  <a:t> </a:t>
                </a:r>
                <a:r>
                  <a:rPr lang="en-US" i="0" dirty="0" err="1"/>
                  <a:t>tuân</a:t>
                </a:r>
                <a:r>
                  <a:rPr lang="en-US" i="0" dirty="0"/>
                  <a:t> </a:t>
                </a:r>
                <a:r>
                  <a:rPr lang="en-US" i="0" dirty="0" err="1"/>
                  <a:t>theo</a:t>
                </a:r>
                <a:r>
                  <a:rPr lang="en-US" i="0" dirty="0"/>
                  <a:t> </a:t>
                </a:r>
                <a:r>
                  <a:rPr lang="en-US" i="0" dirty="0" err="1"/>
                  <a:t>hàm</a:t>
                </a:r>
                <a:r>
                  <a:rPr lang="en-US" i="0" dirty="0"/>
                  <a:t> </a:t>
                </a:r>
                <a:r>
                  <a:rPr lang="en-US" i="0" dirty="0" err="1"/>
                  <a:t>đích</a:t>
                </a:r>
                <a:r>
                  <a:rPr lang="en-US" i="0" dirty="0"/>
                  <a:t> (target function) f(x)= 3x+2. </a:t>
                </a:r>
                <a:r>
                  <a:rPr lang="en-US" i="0" dirty="0" err="1"/>
                  <a:t>Mỗi</a:t>
                </a:r>
                <a:r>
                  <a:rPr lang="en-US" i="0" dirty="0"/>
                  <a:t> </a:t>
                </a:r>
                <a:r>
                  <a:rPr lang="en-US" i="0" dirty="0" err="1"/>
                  <a:t>điểm</a:t>
                </a:r>
                <a:r>
                  <a:rPr lang="en-US" i="0" dirty="0"/>
                  <a:t> </a:t>
                </a:r>
                <a:r>
                  <a:rPr lang="en-US" i="0" dirty="0" err="1"/>
                  <a:t>dữ</a:t>
                </a:r>
                <a:r>
                  <a:rPr lang="en-US" i="0" dirty="0"/>
                  <a:t> </a:t>
                </a:r>
                <a:r>
                  <a:rPr lang="en-US" i="0" dirty="0" err="1"/>
                  <a:t>liệu</a:t>
                </a:r>
                <a:r>
                  <a:rPr lang="en-US" i="0" dirty="0"/>
                  <a:t>, ta </a:t>
                </a:r>
                <a:r>
                  <a:rPr lang="en-US" i="0" dirty="0" err="1"/>
                  <a:t>cũng</a:t>
                </a:r>
                <a:r>
                  <a:rPr lang="en-US" i="0" dirty="0"/>
                  <a:t> </a:t>
                </a:r>
                <a:r>
                  <a:rPr lang="en-US" i="0" dirty="0" err="1"/>
                  <a:t>cộng</a:t>
                </a:r>
                <a:r>
                  <a:rPr lang="en-US" i="0" dirty="0"/>
                  <a:t> </a:t>
                </a:r>
                <a:r>
                  <a:rPr lang="en-US" i="0" dirty="0" err="1"/>
                  <a:t>vào</a:t>
                </a:r>
                <a:r>
                  <a:rPr lang="en-US" i="0" dirty="0"/>
                  <a:t> </a:t>
                </a:r>
                <a:r>
                  <a:rPr lang="en-US" i="0" dirty="0" err="1"/>
                  <a:t>một</a:t>
                </a:r>
                <a:r>
                  <a:rPr lang="en-US" i="0" dirty="0"/>
                  <a:t> </a:t>
                </a:r>
                <a:r>
                  <a:rPr lang="en-US" i="0" dirty="0" err="1"/>
                  <a:t>lượng</a:t>
                </a:r>
                <a:r>
                  <a:rPr lang="en-US" i="0" dirty="0"/>
                  <a:t> </a:t>
                </a:r>
                <a:r>
                  <a:rPr lang="en-US" i="0" dirty="0" err="1"/>
                  <a:t>nhiễu</a:t>
                </a:r>
                <a:r>
                  <a:rPr lang="en-US" i="0" dirty="0"/>
                  <a:t> epsilon </a:t>
                </a:r>
                <a:r>
                  <a:rPr lang="en-US" i="0" dirty="0" err="1"/>
                  <a:t>giống</a:t>
                </a:r>
                <a:r>
                  <a:rPr lang="en-US" i="0" dirty="0"/>
                  <a:t> </a:t>
                </a:r>
                <a:r>
                  <a:rPr lang="en-US" i="0" dirty="0" err="1"/>
                  <a:t>ví</a:t>
                </a:r>
                <a:r>
                  <a:rPr lang="en-US" i="0" dirty="0"/>
                  <a:t> </a:t>
                </a:r>
                <a:r>
                  <a:rPr lang="en-US" i="0" dirty="0" err="1"/>
                  <a:t>dụ</a:t>
                </a:r>
                <a:r>
                  <a:rPr lang="en-US" i="0" dirty="0"/>
                  <a:t> </a:t>
                </a:r>
                <a:r>
                  <a:rPr lang="en-US" i="0" dirty="0" err="1"/>
                  <a:t>trước</a:t>
                </a:r>
                <a:r>
                  <a:rPr lang="en-US" i="0" dirty="0"/>
                  <a:t>. Ta </a:t>
                </a:r>
                <a:r>
                  <a:rPr lang="en-US" i="0" dirty="0" err="1"/>
                  <a:t>nhắc</a:t>
                </a:r>
                <a:r>
                  <a:rPr lang="en-US" i="0" dirty="0"/>
                  <a:t> </a:t>
                </a:r>
                <a:r>
                  <a:rPr lang="en-US" i="0" dirty="0" err="1"/>
                  <a:t>lại</a:t>
                </a:r>
                <a:r>
                  <a:rPr lang="en-US" i="0" dirty="0"/>
                  <a:t> </a:t>
                </a:r>
                <a:r>
                  <a:rPr lang="en-US" i="0" dirty="0" err="1"/>
                  <a:t>lưu</a:t>
                </a:r>
                <a:r>
                  <a:rPr lang="en-US" i="0" dirty="0"/>
                  <a:t> ý, </a:t>
                </a:r>
                <a:r>
                  <a:rPr lang="en-US" i="0" dirty="0" err="1"/>
                  <a:t>t</a:t>
                </a:r>
                <a:r>
                  <a:rPr lang="en-US" sz="1200" i="0" dirty="0" err="1"/>
                  <a:t>rong</a:t>
                </a:r>
                <a:r>
                  <a:rPr lang="en-US" sz="1200" i="0" dirty="0"/>
                  <a:t> </a:t>
                </a:r>
                <a:r>
                  <a:rPr lang="en-US" sz="1200" i="0" dirty="0" err="1"/>
                  <a:t>ví</a:t>
                </a:r>
                <a:r>
                  <a:rPr lang="en-US" sz="1200" i="0" dirty="0"/>
                  <a:t> </a:t>
                </a:r>
                <a:r>
                  <a:rPr lang="en-US" sz="1200" i="0" dirty="0" err="1"/>
                  <a:t>dụ</a:t>
                </a:r>
                <a:r>
                  <a:rPr lang="en-US" sz="1200" i="0" dirty="0"/>
                  <a:t> </a:t>
                </a:r>
                <a:r>
                  <a:rPr lang="en-US" sz="1200" i="0" dirty="0" err="1"/>
                  <a:t>này</a:t>
                </a:r>
                <a:r>
                  <a:rPr lang="en-US" sz="1200" i="0" dirty="0"/>
                  <a:t>, ta </a:t>
                </a:r>
                <a:r>
                  <a:rPr lang="en-US" sz="1200" i="0" dirty="0" err="1"/>
                  <a:t>sử</a:t>
                </a:r>
                <a:r>
                  <a:rPr lang="en-US" sz="1200" i="0" dirty="0"/>
                  <a:t> </a:t>
                </a:r>
                <a:r>
                  <a:rPr lang="en-US" sz="1200" i="0" dirty="0" err="1"/>
                  <a:t>dụng</a:t>
                </a:r>
                <a:r>
                  <a:rPr lang="en-US" sz="1200" i="0" dirty="0"/>
                  <a:t> </a:t>
                </a:r>
                <a:r>
                  <a:rPr lang="en-US" sz="1200" i="0" dirty="0" err="1"/>
                  <a:t>hàm</a:t>
                </a:r>
                <a:r>
                  <a:rPr lang="en-US" sz="1200" i="0" dirty="0"/>
                  <a:t> </a:t>
                </a:r>
                <a:r>
                  <a:rPr lang="en-US" sz="1200" i="0">
                    <a:latin typeface="Cambria Math" panose="02040503050406030204" pitchFamily="18" charset="0"/>
                    <a:ea typeface="Cambria Math" panose="02040503050406030204" pitchFamily="18" charset="0"/>
                  </a:rPr>
                  <a:t>f</a:t>
                </a:r>
                <a:r>
                  <a:rPr lang="en-US" sz="1200" i="0" dirty="0"/>
                  <a:t> </a:t>
                </a:r>
                <a:r>
                  <a:rPr lang="en-US" sz="1200" i="0" dirty="0" err="1"/>
                  <a:t>và</a:t>
                </a:r>
                <a:r>
                  <a:rPr lang="en-US" sz="1200" i="0" dirty="0"/>
                  <a:t> </a:t>
                </a:r>
                <a:r>
                  <a:rPr lang="en-US" sz="1200" i="0" dirty="0" err="1"/>
                  <a:t>tự</a:t>
                </a:r>
                <a:r>
                  <a:rPr lang="en-US" sz="1200" i="0" dirty="0"/>
                  <a:t> </a:t>
                </a:r>
                <a:r>
                  <a:rPr lang="en-US" sz="1200" i="0" dirty="0" err="1"/>
                  <a:t>phát</a:t>
                </a:r>
                <a:r>
                  <a:rPr lang="en-US" sz="1200" i="0" dirty="0"/>
                  <a:t> </a:t>
                </a:r>
                <a:r>
                  <a:rPr lang="en-US" sz="1200" i="0" dirty="0" err="1"/>
                  <a:t>sinh</a:t>
                </a:r>
                <a:r>
                  <a:rPr lang="en-US" sz="1200" i="0" dirty="0"/>
                  <a:t> </a:t>
                </a:r>
                <a:r>
                  <a:rPr lang="en-US" sz="1200" i="0" dirty="0" err="1"/>
                  <a:t>nhiễu</a:t>
                </a:r>
                <a:r>
                  <a:rPr lang="en-US" sz="1200" i="0" dirty="0"/>
                  <a:t> </a:t>
                </a:r>
                <a:r>
                  <a:rPr lang="en-US" sz="1200" i="0">
                    <a:latin typeface="Cambria Math" panose="02040503050406030204" pitchFamily="18" charset="0"/>
                    <a:ea typeface="Cambria Math" panose="02040503050406030204" pitchFamily="18" charset="0"/>
                  </a:rPr>
                  <a:t>ε</a:t>
                </a:r>
                <a:r>
                  <a:rPr lang="en-US" sz="1200" i="0" dirty="0"/>
                  <a:t> để </a:t>
                </a:r>
                <a:r>
                  <a:rPr lang="en-US" sz="1200" i="0" dirty="0" err="1"/>
                  <a:t>xây</a:t>
                </a:r>
                <a:r>
                  <a:rPr lang="en-US" sz="1200" i="0" dirty="0"/>
                  <a:t> </a:t>
                </a:r>
                <a:r>
                  <a:rPr lang="en-US" sz="1200" i="0" dirty="0" err="1"/>
                  <a:t>dựng</a:t>
                </a:r>
                <a:r>
                  <a:rPr lang="en-US" sz="1200" i="0" dirty="0"/>
                  <a:t> </a:t>
                </a:r>
                <a:r>
                  <a:rPr lang="en-US" sz="1200" i="0" dirty="0" err="1"/>
                  <a:t>tập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minh</a:t>
                </a:r>
                <a:r>
                  <a:rPr lang="en-US" sz="1200" i="0" dirty="0"/>
                  <a:t> </a:t>
                </a:r>
                <a:r>
                  <a:rPr lang="en-US" sz="1200" i="0" dirty="0" err="1"/>
                  <a:t>họa</a:t>
                </a:r>
                <a:r>
                  <a:rPr lang="en-US" sz="1200" i="0" dirty="0"/>
                  <a:t>. Trong </a:t>
                </a:r>
                <a:r>
                  <a:rPr lang="en-US" sz="1200" i="0" dirty="0" err="1"/>
                  <a:t>thực</a:t>
                </a:r>
                <a:r>
                  <a:rPr lang="en-US" sz="1200" i="0" dirty="0"/>
                  <a:t> </a:t>
                </a:r>
                <a:r>
                  <a:rPr lang="en-US" sz="1200" i="0" dirty="0" err="1"/>
                  <a:t>tế</a:t>
                </a:r>
                <a:r>
                  <a:rPr lang="en-US" sz="1200" i="0" dirty="0"/>
                  <a:t>, </a:t>
                </a:r>
                <a:r>
                  <a:rPr lang="en-US" sz="1200" i="0" dirty="0" err="1"/>
                  <a:t>khi</a:t>
                </a:r>
                <a:r>
                  <a:rPr lang="en-US" sz="1200" i="0" dirty="0"/>
                  <a:t> </a:t>
                </a:r>
                <a:r>
                  <a:rPr lang="en-US" sz="1200" i="0" dirty="0" err="1"/>
                  <a:t>thu</a:t>
                </a:r>
                <a:r>
                  <a:rPr lang="en-US" sz="1200" i="0" dirty="0"/>
                  <a:t> </a:t>
                </a:r>
                <a:r>
                  <a:rPr lang="en-US" sz="1200" i="0" dirty="0" err="1"/>
                  <a:t>thập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cho</a:t>
                </a:r>
                <a:r>
                  <a:rPr lang="en-US" sz="1200" i="0" dirty="0"/>
                  <a:t> </a:t>
                </a:r>
                <a:r>
                  <a:rPr lang="en-US" sz="1200" i="0" dirty="0" err="1"/>
                  <a:t>bài</a:t>
                </a:r>
                <a:r>
                  <a:rPr lang="en-US" sz="1200" i="0" dirty="0"/>
                  <a:t> </a:t>
                </a:r>
                <a:r>
                  <a:rPr lang="en-US" sz="1200" i="0" dirty="0" err="1"/>
                  <a:t>toán</a:t>
                </a:r>
                <a:r>
                  <a:rPr lang="en-US" sz="1200" i="0" dirty="0"/>
                  <a:t> </a:t>
                </a:r>
                <a:r>
                  <a:rPr lang="en-US" sz="1200" i="0" dirty="0" err="1"/>
                  <a:t>cần</a:t>
                </a:r>
                <a:r>
                  <a:rPr lang="en-US" sz="1200" i="0" dirty="0"/>
                  <a:t> </a:t>
                </a:r>
                <a:r>
                  <a:rPr lang="en-US" sz="1200" i="0" dirty="0" err="1"/>
                  <a:t>giải</a:t>
                </a:r>
                <a:r>
                  <a:rPr lang="en-US" sz="1200" i="0" dirty="0"/>
                  <a:t> </a:t>
                </a:r>
                <a:r>
                  <a:rPr lang="en-US" sz="1200" i="0" dirty="0" err="1"/>
                  <a:t>quyết</a:t>
                </a:r>
                <a:r>
                  <a:rPr lang="en-US" sz="1200" i="0" dirty="0"/>
                  <a:t>, ta </a:t>
                </a:r>
                <a:r>
                  <a:rPr lang="en-US" sz="1200" i="0" dirty="0" err="1"/>
                  <a:t>chỉ</a:t>
                </a:r>
                <a:r>
                  <a:rPr lang="en-US" sz="1200" i="0" dirty="0"/>
                  <a:t> </a:t>
                </a:r>
                <a:r>
                  <a:rPr lang="en-US" sz="1200" i="0" dirty="0" err="1"/>
                  <a:t>quan</a:t>
                </a:r>
                <a:r>
                  <a:rPr lang="en-US" sz="1200" i="0" dirty="0"/>
                  <a:t> </a:t>
                </a:r>
                <a:r>
                  <a:rPr lang="en-US" sz="1200" i="0" dirty="0" err="1"/>
                  <a:t>sát</a:t>
                </a:r>
                <a:r>
                  <a:rPr lang="en-US" sz="1200" i="0" dirty="0"/>
                  <a:t> </a:t>
                </a:r>
                <a:r>
                  <a:rPr lang="en-US" sz="1200" i="0" dirty="0" err="1"/>
                  <a:t>được</a:t>
                </a:r>
                <a:r>
                  <a:rPr lang="en-US" sz="1200" i="0" dirty="0"/>
                  <a:t> </a:t>
                </a:r>
                <a:r>
                  <a:rPr lang="en-US" sz="1200" i="0" dirty="0" err="1"/>
                  <a:t>giá</a:t>
                </a:r>
                <a:r>
                  <a:rPr lang="en-US" sz="1200" i="0" dirty="0"/>
                  <a:t> </a:t>
                </a:r>
                <a:r>
                  <a:rPr lang="en-US" sz="1200" i="0" dirty="0" err="1"/>
                  <a:t>trị</a:t>
                </a:r>
                <a:r>
                  <a:rPr lang="en-US" sz="1200" i="0" dirty="0"/>
                  <a:t> </a:t>
                </a:r>
                <a:r>
                  <a:rPr lang="en-US" sz="1200" i="0" dirty="0" err="1"/>
                  <a:t>đích</a:t>
                </a:r>
                <a:r>
                  <a:rPr lang="en-US" sz="1200" i="0" dirty="0"/>
                  <a:t> </a:t>
                </a:r>
                <a:r>
                  <a:rPr lang="en-US" sz="1200" i="0">
                    <a:latin typeface="Cambria Math" panose="02040503050406030204" pitchFamily="18" charset="0"/>
                  </a:rPr>
                  <a:t>t</a:t>
                </a:r>
                <a:r>
                  <a:rPr lang="ar-BH" sz="1200" i="0">
                    <a:latin typeface="Cambria Math" panose="02040503050406030204" pitchFamily="18" charset="0"/>
                  </a:rPr>
                  <a:t>^((i))</a:t>
                </a:r>
                <a:r>
                  <a:rPr lang="en-US" sz="1200" i="0" dirty="0"/>
                  <a:t> </a:t>
                </a:r>
                <a:r>
                  <a:rPr lang="en-US" sz="1200" i="0" dirty="0" err="1"/>
                  <a:t>của</a:t>
                </a:r>
                <a:r>
                  <a:rPr lang="en-US" sz="1200" i="0" dirty="0"/>
                  <a:t> </a:t>
                </a:r>
                <a:r>
                  <a:rPr lang="en-US" sz="1200" i="0" dirty="0" err="1"/>
                  <a:t>mỗi</a:t>
                </a:r>
                <a:r>
                  <a:rPr lang="en-US" sz="1200" i="0" dirty="0"/>
                  <a:t>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với</a:t>
                </a:r>
                <a:r>
                  <a:rPr lang="en-US" sz="1200" i="0" dirty="0"/>
                  <a:t> </a:t>
                </a:r>
                <a:r>
                  <a:rPr lang="en-US" sz="1200" i="0" dirty="0" err="1"/>
                  <a:t>đặc</a:t>
                </a:r>
                <a:r>
                  <a:rPr lang="en-US" sz="1200" i="0" dirty="0"/>
                  <a:t> </a:t>
                </a:r>
                <a:r>
                  <a:rPr lang="en-US" sz="1200" i="0" dirty="0" err="1"/>
                  <a:t>trưng</a:t>
                </a:r>
                <a:r>
                  <a:rPr lang="en-US" sz="1200" i="0" dirty="0"/>
                  <a:t> </a:t>
                </a:r>
                <a:r>
                  <a:rPr lang="en-US" sz="1200" i="0">
                    <a:latin typeface="Cambria Math" panose="02040503050406030204" pitchFamily="18" charset="0"/>
                  </a:rPr>
                  <a:t>x^((i))</a:t>
                </a:r>
                <a:r>
                  <a:rPr lang="en-US" sz="1200" i="0" dirty="0"/>
                  <a:t> </a:t>
                </a:r>
                <a:r>
                  <a:rPr lang="en-US" sz="1200" i="0" dirty="0" err="1"/>
                  <a:t>chứ</a:t>
                </a:r>
                <a:r>
                  <a:rPr lang="en-US" sz="1200" i="0" dirty="0"/>
                  <a:t> </a:t>
                </a:r>
                <a:r>
                  <a:rPr lang="en-US" sz="1200" i="0" dirty="0" err="1"/>
                  <a:t>không</a:t>
                </a:r>
                <a:r>
                  <a:rPr lang="en-US" sz="1200" i="0" dirty="0"/>
                  <a:t> </a:t>
                </a:r>
                <a:r>
                  <a:rPr lang="en-US" sz="1200" i="0" dirty="0" err="1"/>
                  <a:t>thể</a:t>
                </a:r>
                <a:r>
                  <a:rPr lang="en-US" sz="1200" i="0" dirty="0"/>
                  <a:t> </a:t>
                </a:r>
                <a:r>
                  <a:rPr lang="en-US" sz="1200" i="0" dirty="0" err="1"/>
                  <a:t>tính</a:t>
                </a:r>
                <a:r>
                  <a:rPr lang="en-US" sz="1200" i="0" dirty="0"/>
                  <a:t> </a:t>
                </a:r>
                <a:r>
                  <a:rPr lang="en-US" sz="1200" i="0" dirty="0" err="1"/>
                  <a:t>được</a:t>
                </a:r>
                <a:r>
                  <a:rPr lang="en-US" sz="1200" i="0" dirty="0"/>
                  <a:t> </a:t>
                </a:r>
                <a:r>
                  <a:rPr lang="en-US" sz="1200" i="0">
                    <a:latin typeface="Cambria Math" panose="02040503050406030204" pitchFamily="18" charset="0"/>
                    <a:ea typeface="Cambria Math" panose="02040503050406030204" pitchFamily="18" charset="0"/>
                  </a:rPr>
                  <a:t>f(</a:t>
                </a:r>
                <a:r>
                  <a:rPr lang="en-US" sz="1200" i="0">
                    <a:latin typeface="Cambria Math" panose="02040503050406030204" pitchFamily="18" charset="0"/>
                  </a:rPr>
                  <a:t>x^((i)) )</a:t>
                </a:r>
                <a:r>
                  <a:rPr lang="en-US" sz="1200" i="0" dirty="0"/>
                  <a:t> </a:t>
                </a:r>
                <a:r>
                  <a:rPr lang="en-US" sz="1200" i="0" dirty="0" err="1"/>
                  <a:t>và</a:t>
                </a:r>
                <a:r>
                  <a:rPr lang="en-US" sz="1200" i="0" dirty="0"/>
                  <a:t> </a:t>
                </a:r>
                <a:r>
                  <a:rPr lang="en-US" sz="1200" i="0" dirty="0" err="1"/>
                  <a:t>cũng</a:t>
                </a:r>
                <a:r>
                  <a:rPr lang="en-US" sz="1200" i="0" dirty="0"/>
                  <a:t> </a:t>
                </a:r>
                <a:r>
                  <a:rPr lang="en-US" sz="1200" i="0" dirty="0" err="1"/>
                  <a:t>không</a:t>
                </a:r>
                <a:r>
                  <a:rPr lang="en-US" sz="1200" i="0" dirty="0"/>
                  <a:t> </a:t>
                </a:r>
                <a:r>
                  <a:rPr lang="en-US" sz="1200" i="0" dirty="0" err="1"/>
                  <a:t>biết</a:t>
                </a:r>
                <a:r>
                  <a:rPr lang="en-US" sz="1200" i="0" dirty="0"/>
                  <a:t> </a:t>
                </a:r>
                <a:r>
                  <a:rPr lang="en-US" sz="1200" i="0" dirty="0" err="1"/>
                  <a:t>được</a:t>
                </a:r>
                <a:r>
                  <a:rPr lang="en-US" sz="1200" i="0" dirty="0"/>
                  <a:t>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thu</a:t>
                </a:r>
                <a:r>
                  <a:rPr lang="en-US" sz="1200" i="0" dirty="0"/>
                  <a:t> </a:t>
                </a:r>
                <a:r>
                  <a:rPr lang="en-US" sz="1200" i="0" dirty="0" err="1"/>
                  <a:t>thập</a:t>
                </a:r>
                <a:r>
                  <a:rPr lang="en-US" sz="1200" i="0" dirty="0"/>
                  <a:t> </a:t>
                </a:r>
                <a:r>
                  <a:rPr lang="en-US" sz="1200" i="0" dirty="0" err="1"/>
                  <a:t>có</a:t>
                </a:r>
                <a:r>
                  <a:rPr lang="en-US" sz="1200" i="0" dirty="0"/>
                  <a:t> </a:t>
                </a:r>
                <a:r>
                  <a:rPr lang="en-US" sz="1200" i="0" dirty="0" err="1"/>
                  <a:t>chứa</a:t>
                </a:r>
                <a:r>
                  <a:rPr lang="en-US" sz="1200" i="0" dirty="0"/>
                  <a:t> </a:t>
                </a:r>
                <a:r>
                  <a:rPr lang="en-US" sz="1200" i="0" dirty="0" err="1"/>
                  <a:t>lượng</a:t>
                </a:r>
                <a:r>
                  <a:rPr lang="en-US" sz="1200" i="0" dirty="0"/>
                  <a:t> </a:t>
                </a:r>
                <a:r>
                  <a:rPr lang="en-US" sz="1200" i="0" dirty="0" err="1"/>
                  <a:t>nhiễu</a:t>
                </a:r>
                <a:r>
                  <a:rPr lang="en-US" sz="1200" i="0" dirty="0"/>
                  <a:t> </a:t>
                </a:r>
                <a:r>
                  <a:rPr lang="en-US" sz="1200" i="0">
                    <a:latin typeface="Cambria Math" panose="02040503050406030204" pitchFamily="18" charset="0"/>
                    <a:ea typeface="Cambria Math" panose="02040503050406030204" pitchFamily="18" charset="0"/>
                  </a:rPr>
                  <a:t>ε</a:t>
                </a:r>
                <a:r>
                  <a:rPr lang="ar-BH" sz="1200" i="0">
                    <a:latin typeface="Cambria Math" panose="02040503050406030204" pitchFamily="18" charset="0"/>
                    <a:ea typeface="Cambria Math" panose="02040503050406030204" pitchFamily="18" charset="0"/>
                  </a:rPr>
                  <a:t>^(</a:t>
                </a:r>
                <a:r>
                  <a:rPr lang="ar-BH" sz="1200" i="0">
                    <a:latin typeface="Cambria Math" panose="02040503050406030204" pitchFamily="18" charset="0"/>
                  </a:rPr>
                  <a:t>(i))</a:t>
                </a:r>
                <a:r>
                  <a:rPr lang="en-US" sz="1200" i="0" dirty="0"/>
                  <a:t> </a:t>
                </a:r>
                <a:r>
                  <a:rPr lang="en-US" sz="1200" i="0" dirty="0" err="1"/>
                  <a:t>tuân</a:t>
                </a:r>
                <a:r>
                  <a:rPr lang="en-US" sz="1200" i="0" dirty="0"/>
                  <a:t> </a:t>
                </a:r>
                <a:r>
                  <a:rPr lang="en-US" sz="1200" i="0" dirty="0" err="1"/>
                  <a:t>theo</a:t>
                </a:r>
                <a:r>
                  <a:rPr lang="en-US" sz="1200" i="0" dirty="0"/>
                  <a:t> </a:t>
                </a:r>
                <a:r>
                  <a:rPr lang="en-US" sz="1200" i="0" dirty="0" err="1"/>
                  <a:t>phân</a:t>
                </a:r>
                <a:r>
                  <a:rPr lang="en-US" sz="1200" i="0" dirty="0"/>
                  <a:t> </a:t>
                </a:r>
                <a:r>
                  <a:rPr lang="en-US" sz="1200" i="0" dirty="0" err="1"/>
                  <a:t>phối</a:t>
                </a:r>
                <a:r>
                  <a:rPr lang="en-US" sz="1200" i="0" dirty="0"/>
                  <a:t> </a:t>
                </a:r>
                <a:r>
                  <a:rPr lang="en-US" sz="1200" i="0" dirty="0" err="1"/>
                  <a:t>nào</a:t>
                </a:r>
                <a:r>
                  <a:rPr lang="en-US" sz="1200" i="0" dirty="0"/>
                  <a:t>.</a:t>
                </a:r>
              </a:p>
              <a:p>
                <a:pPr marL="0" lvl="0" indent="0" algn="l" rtl="0">
                  <a:spcBef>
                    <a:spcPts val="0"/>
                  </a:spcBef>
                  <a:spcAft>
                    <a:spcPts val="0"/>
                  </a:spcAft>
                  <a:buNone/>
                </a:pPr>
                <a:endParaRPr lang="en-US" sz="1200" i="0" dirty="0"/>
              </a:p>
              <a:p>
                <a:pPr marL="0" lvl="0" indent="0" algn="l" rtl="0">
                  <a:spcBef>
                    <a:spcPts val="0"/>
                  </a:spcBef>
                  <a:spcAft>
                    <a:spcPts val="0"/>
                  </a:spcAft>
                  <a:buNone/>
                </a:pPr>
                <a:r>
                  <a:rPr lang="en-US" sz="1200" i="0" dirty="0" err="1"/>
                  <a:t>Tập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gồm</a:t>
                </a:r>
                <a:r>
                  <a:rPr lang="en-US" sz="1200" i="0" dirty="0"/>
                  <a:t> 50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được</a:t>
                </a:r>
                <a:r>
                  <a:rPr lang="en-US" sz="1200" i="0" dirty="0"/>
                  <a:t> </a:t>
                </a:r>
                <a:r>
                  <a:rPr lang="en-US" sz="1200" i="0" dirty="0" err="1"/>
                  <a:t>phát</a:t>
                </a:r>
                <a:r>
                  <a:rPr lang="en-US" sz="1200" i="0" dirty="0"/>
                  <a:t> </a:t>
                </a:r>
                <a:r>
                  <a:rPr lang="en-US" sz="1200" i="0" dirty="0" err="1"/>
                  <a:t>sinh</a:t>
                </a:r>
                <a:r>
                  <a:rPr lang="en-US" sz="1200" i="0" dirty="0"/>
                  <a:t> </a:t>
                </a:r>
                <a:r>
                  <a:rPr lang="en-US" sz="1200" i="0" dirty="0" err="1"/>
                  <a:t>ra</a:t>
                </a:r>
                <a:r>
                  <a:rPr lang="en-US" sz="1200" i="0" dirty="0"/>
                  <a:t> </a:t>
                </a:r>
                <a:r>
                  <a:rPr lang="en-US" sz="1200" i="0" dirty="0" err="1"/>
                  <a:t>như</a:t>
                </a:r>
                <a:r>
                  <a:rPr lang="en-US" sz="1200" i="0" dirty="0"/>
                  <a:t> </a:t>
                </a:r>
                <a:r>
                  <a:rPr lang="en-US" sz="1200" i="0" dirty="0" err="1"/>
                  <a:t>sau</a:t>
                </a:r>
                <a:r>
                  <a:rPr lang="en-US" sz="1200" i="0" dirty="0"/>
                  <a:t>. Trong </a:t>
                </a:r>
                <a:r>
                  <a:rPr lang="en-US" sz="1200" i="0" dirty="0" err="1"/>
                  <a:t>thực</a:t>
                </a:r>
                <a:r>
                  <a:rPr lang="en-US" sz="1200" i="0" dirty="0"/>
                  <a:t> </a:t>
                </a:r>
                <a:r>
                  <a:rPr lang="en-US" sz="1200" i="0" dirty="0" err="1"/>
                  <a:t>tế</a:t>
                </a:r>
                <a:r>
                  <a:rPr lang="en-US" sz="1200" i="0" dirty="0"/>
                  <a:t>, ta </a:t>
                </a:r>
                <a:r>
                  <a:rPr lang="en-US" sz="1200" i="0" dirty="0" err="1"/>
                  <a:t>sẽ</a:t>
                </a:r>
                <a:r>
                  <a:rPr lang="en-US" sz="1200" i="0" dirty="0"/>
                  <a:t> </a:t>
                </a:r>
                <a:r>
                  <a:rPr lang="en-US" sz="1200" i="0" dirty="0" err="1"/>
                  <a:t>chỉ</a:t>
                </a:r>
                <a:r>
                  <a:rPr lang="en-US" sz="1200" i="0" dirty="0"/>
                  <a:t> </a:t>
                </a:r>
                <a:r>
                  <a:rPr lang="en-US" sz="1200" i="0" dirty="0" err="1"/>
                  <a:t>quan</a:t>
                </a:r>
                <a:r>
                  <a:rPr lang="en-US" sz="1200" i="0" dirty="0"/>
                  <a:t> </a:t>
                </a:r>
                <a:r>
                  <a:rPr lang="en-US" sz="1200" i="0" dirty="0" err="1"/>
                  <a:t>sát</a:t>
                </a:r>
                <a:r>
                  <a:rPr lang="en-US" sz="1200" i="0" dirty="0"/>
                  <a:t> </a:t>
                </a:r>
                <a:r>
                  <a:rPr lang="en-US" sz="1200" i="0" dirty="0" err="1"/>
                  <a:t>được</a:t>
                </a:r>
                <a:r>
                  <a:rPr lang="en-US" sz="1200" i="0" dirty="0"/>
                  <a:t> </a:t>
                </a:r>
                <a:r>
                  <a:rPr lang="en-US" sz="1200" i="0" dirty="0" err="1"/>
                  <a:t>các</a:t>
                </a:r>
                <a:r>
                  <a:rPr lang="en-US" sz="1200" i="0" dirty="0"/>
                  <a:t> </a:t>
                </a:r>
                <a:r>
                  <a:rPr lang="en-US" sz="1200" i="0" dirty="0" err="1"/>
                  <a:t>cặp</a:t>
                </a:r>
                <a:r>
                  <a:rPr lang="en-US" sz="1200" i="0" dirty="0"/>
                  <a:t> </a:t>
                </a:r>
                <a:r>
                  <a:rPr lang="en-US" sz="1200" i="0" dirty="0" err="1"/>
                  <a:t>giá</a:t>
                </a:r>
                <a:r>
                  <a:rPr lang="en-US" sz="1200" i="0" dirty="0"/>
                  <a:t> </a:t>
                </a:r>
                <a:r>
                  <a:rPr lang="en-US" sz="1200" i="0" dirty="0" err="1"/>
                  <a:t>trị</a:t>
                </a:r>
                <a:r>
                  <a:rPr lang="en-US" sz="1200" i="0" dirty="0"/>
                  <a:t> </a:t>
                </a:r>
                <a:r>
                  <a:rPr lang="en-US" sz="1200" i="0" dirty="0" err="1"/>
                  <a:t>x_i</a:t>
                </a:r>
                <a:r>
                  <a:rPr lang="en-US" sz="1200" i="0" dirty="0"/>
                  <a:t>, </a:t>
                </a:r>
                <a:r>
                  <a:rPr lang="en-US" sz="1200" i="0" dirty="0" err="1"/>
                  <a:t>t_i</a:t>
                </a:r>
                <a:r>
                  <a:rPr lang="en-US" sz="1200" i="0" dirty="0"/>
                  <a:t> </a:t>
                </a:r>
                <a:r>
                  <a:rPr lang="en-US" sz="1200" i="0" dirty="0" err="1"/>
                  <a:t>như</a:t>
                </a:r>
                <a:r>
                  <a:rPr lang="en-US" sz="1200" i="0" dirty="0"/>
                  <a:t> </a:t>
                </a:r>
                <a:r>
                  <a:rPr lang="en-US" sz="1200" i="0" dirty="0" err="1"/>
                  <a:t>thế</a:t>
                </a:r>
                <a:r>
                  <a:rPr lang="en-US" sz="1200" i="0" dirty="0"/>
                  <a:t> </a:t>
                </a:r>
                <a:r>
                  <a:rPr lang="en-US" sz="1200" i="0" dirty="0" err="1"/>
                  <a:t>này</a:t>
                </a:r>
                <a:r>
                  <a:rPr lang="en-US" sz="1200" i="0" dirty="0"/>
                  <a:t> </a:t>
                </a:r>
                <a:r>
                  <a:rPr lang="en-US" sz="1200" i="0" dirty="0" err="1"/>
                  <a:t>chức</a:t>
                </a:r>
                <a:r>
                  <a:rPr lang="en-US" sz="1200" i="0" dirty="0"/>
                  <a:t> </a:t>
                </a:r>
                <a:r>
                  <a:rPr lang="en-US" sz="1200" i="0" dirty="0" err="1"/>
                  <a:t>không</a:t>
                </a:r>
                <a:r>
                  <a:rPr lang="en-US" sz="1200" i="0" dirty="0"/>
                  <a:t> </a:t>
                </a:r>
                <a:r>
                  <a:rPr lang="en-US" sz="1200" i="0" dirty="0" err="1"/>
                  <a:t>thể</a:t>
                </a:r>
                <a:r>
                  <a:rPr lang="en-US" sz="1200" i="0" dirty="0"/>
                  <a:t> </a:t>
                </a:r>
                <a:r>
                  <a:rPr lang="en-US" sz="1200" i="0" dirty="0" err="1"/>
                  <a:t>biết</a:t>
                </a:r>
                <a:r>
                  <a:rPr lang="en-US" sz="1200" i="0" dirty="0"/>
                  <a:t> </a:t>
                </a:r>
                <a:r>
                  <a:rPr lang="en-US" sz="1200" i="0" dirty="0" err="1"/>
                  <a:t>được</a:t>
                </a:r>
                <a:r>
                  <a:rPr lang="en-US" sz="1200" i="0" dirty="0"/>
                  <a:t> </a:t>
                </a:r>
                <a:r>
                  <a:rPr lang="en-US" sz="1200" i="0" dirty="0" err="1"/>
                  <a:t>hàm</a:t>
                </a:r>
                <a:r>
                  <a:rPr lang="en-US" sz="1200" i="0" dirty="0"/>
                  <a:t> </a:t>
                </a:r>
                <a:r>
                  <a:rPr lang="en-US" sz="1200" i="0" dirty="0" err="1"/>
                  <a:t>đích</a:t>
                </a:r>
                <a:r>
                  <a:rPr lang="en-US" sz="1200" i="0" dirty="0"/>
                  <a:t> </a:t>
                </a:r>
                <a:r>
                  <a:rPr lang="en-US" sz="1200" i="0" dirty="0" err="1"/>
                  <a:t>trông</a:t>
                </a:r>
                <a:r>
                  <a:rPr lang="en-US" sz="1200" i="0" dirty="0"/>
                  <a:t> </a:t>
                </a:r>
                <a:r>
                  <a:rPr lang="en-US" sz="1200" i="0" dirty="0" err="1"/>
                  <a:t>như</a:t>
                </a:r>
                <a:r>
                  <a:rPr lang="en-US" sz="1200" i="0" dirty="0"/>
                  <a:t> </a:t>
                </a:r>
                <a:r>
                  <a:rPr lang="en-US" sz="1200" i="0" dirty="0" err="1"/>
                  <a:t>thế</a:t>
                </a:r>
                <a:r>
                  <a:rPr lang="en-US" sz="1200" i="0" dirty="0"/>
                  <a:t> </a:t>
                </a:r>
                <a:r>
                  <a:rPr lang="en-US" sz="1200" i="0" dirty="0" err="1"/>
                  <a:t>nào</a:t>
                </a:r>
                <a:r>
                  <a:rPr lang="en-US" sz="1200" i="0" dirty="0"/>
                  <a:t>, </a:t>
                </a:r>
                <a:r>
                  <a:rPr lang="en-US" sz="1200" i="0" dirty="0" err="1"/>
                  <a:t>cũng</a:t>
                </a:r>
                <a:r>
                  <a:rPr lang="en-US" sz="1200" i="0" dirty="0"/>
                  <a:t> </a:t>
                </a:r>
                <a:r>
                  <a:rPr lang="en-US" sz="1200" i="0" dirty="0" err="1"/>
                  <a:t>như</a:t>
                </a:r>
                <a:r>
                  <a:rPr lang="en-US" sz="1200" i="0" dirty="0"/>
                  <a:t> </a:t>
                </a:r>
                <a:r>
                  <a:rPr lang="en-US" sz="1200" i="0" dirty="0" err="1"/>
                  <a:t>phân</a:t>
                </a:r>
                <a:r>
                  <a:rPr lang="en-US" sz="1200" i="0" dirty="0"/>
                  <a:t> </a:t>
                </a:r>
                <a:r>
                  <a:rPr lang="en-US" sz="1200" i="0" dirty="0" err="1"/>
                  <a:t>phối</a:t>
                </a:r>
                <a:r>
                  <a:rPr lang="en-US" sz="1200" i="0" dirty="0"/>
                  <a:t> </a:t>
                </a:r>
                <a:r>
                  <a:rPr lang="en-US" sz="1200" i="0" dirty="0" err="1"/>
                  <a:t>của</a:t>
                </a:r>
                <a:r>
                  <a:rPr lang="en-US" sz="1200" i="0" dirty="0"/>
                  <a:t> </a:t>
                </a:r>
                <a:r>
                  <a:rPr lang="en-US" sz="1200" i="0" dirty="0" err="1"/>
                  <a:t>nhiễu</a:t>
                </a:r>
                <a:r>
                  <a:rPr lang="en-US" sz="1200" i="0" dirty="0"/>
                  <a:t> </a:t>
                </a:r>
                <a:r>
                  <a:rPr lang="en-US" sz="1200" i="0" dirty="0" err="1"/>
                  <a:t>ra</a:t>
                </a:r>
                <a:r>
                  <a:rPr lang="en-US" sz="1200" i="0" dirty="0"/>
                  <a:t> </a:t>
                </a:r>
                <a:r>
                  <a:rPr lang="en-US" sz="1200" i="0" dirty="0" err="1"/>
                  <a:t>sao</a:t>
                </a:r>
                <a:r>
                  <a:rPr lang="en-US" sz="1200" i="0" dirty="0"/>
                  <a:t>.</a:t>
                </a:r>
                <a:endParaRPr i="0" dirty="0"/>
              </a:p>
            </p:txBody>
          </p:sp>
        </mc:Fallback>
      </mc:AlternateContent>
      <p:sp>
        <p:nvSpPr>
          <p:cNvPr id="371" name="Google Shape;371;p5:notes">
            <a:extLst>
              <a:ext uri="{FF2B5EF4-FFF2-40B4-BE49-F238E27FC236}">
                <a16:creationId xmlns:a16="http://schemas.microsoft.com/office/drawing/2014/main" id="{92DC295B-B98C-13C2-83B3-C1AF0496010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8724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4D74A911-A7E3-32FD-677F-BBA7B2DFF5A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0" name="Google Shape;370;p5:notes">
                <a:extLst>
                  <a:ext uri="{FF2B5EF4-FFF2-40B4-BE49-F238E27FC236}">
                    <a16:creationId xmlns:a16="http://schemas.microsoft.com/office/drawing/2014/main" id="{5AE5F00F-5C5D-6ACB-FA0B-22C8CFF44D7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0" dirty="0"/>
              </a:p>
            </p:txBody>
          </p:sp>
        </mc:Choice>
        <mc:Fallback xmlns="">
          <p:sp>
            <p:nvSpPr>
              <p:cNvPr id="370" name="Google Shape;370;p5:notes">
                <a:extLst>
                  <a:ext uri="{FF2B5EF4-FFF2-40B4-BE49-F238E27FC236}">
                    <a16:creationId xmlns:a16="http://schemas.microsoft.com/office/drawing/2014/main" id="{F1C8A797-119D-A074-7401-A989CC1DC56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i="0" dirty="0"/>
                  <a:t>Ta </a:t>
                </a:r>
                <a:r>
                  <a:rPr lang="en-US" i="0" dirty="0" err="1"/>
                  <a:t>xét</a:t>
                </a:r>
                <a:r>
                  <a:rPr lang="en-US" i="0" dirty="0"/>
                  <a:t> </a:t>
                </a:r>
                <a:r>
                  <a:rPr lang="en-US" i="0" dirty="0" err="1"/>
                  <a:t>ví</a:t>
                </a:r>
                <a:r>
                  <a:rPr lang="en-US" i="0" dirty="0"/>
                  <a:t> </a:t>
                </a:r>
                <a:r>
                  <a:rPr lang="en-US" i="0" dirty="0" err="1"/>
                  <a:t>dụ</a:t>
                </a:r>
                <a:r>
                  <a:rPr lang="en-US" i="0" dirty="0"/>
                  <a:t> 3.</a:t>
                </a:r>
              </a:p>
              <a:p>
                <a:pPr marL="0" lvl="0" indent="0" algn="l" rtl="0">
                  <a:spcBef>
                    <a:spcPts val="0"/>
                  </a:spcBef>
                  <a:spcAft>
                    <a:spcPts val="0"/>
                  </a:spcAft>
                  <a:buNone/>
                </a:pPr>
                <a:endParaRPr lang="en-US" i="0" dirty="0"/>
              </a:p>
              <a:p>
                <a:pPr marL="0" lvl="0" indent="0" algn="l" rtl="0">
                  <a:spcBef>
                    <a:spcPts val="0"/>
                  </a:spcBef>
                  <a:spcAft>
                    <a:spcPts val="0"/>
                  </a:spcAft>
                  <a:buNone/>
                </a:pPr>
                <a:r>
                  <a:rPr lang="en-US" i="0" dirty="0"/>
                  <a:t>Ta </a:t>
                </a:r>
                <a:r>
                  <a:rPr lang="en-US" i="0" dirty="0" err="1"/>
                  <a:t>cũng</a:t>
                </a:r>
                <a:r>
                  <a:rPr lang="en-US" i="0" dirty="0"/>
                  <a:t> </a:t>
                </a:r>
                <a:r>
                  <a:rPr lang="en-US" i="0" dirty="0" err="1"/>
                  <a:t>phát</a:t>
                </a:r>
                <a:r>
                  <a:rPr lang="en-US" i="0" dirty="0"/>
                  <a:t> </a:t>
                </a:r>
                <a:r>
                  <a:rPr lang="en-US" i="0" dirty="0" err="1"/>
                  <a:t>sinh</a:t>
                </a:r>
                <a:r>
                  <a:rPr lang="en-US" i="0" dirty="0"/>
                  <a:t> </a:t>
                </a:r>
                <a:r>
                  <a:rPr lang="en-US" i="0" dirty="0" err="1"/>
                  <a:t>một</a:t>
                </a:r>
                <a:r>
                  <a:rPr lang="en-US" i="0" dirty="0"/>
                  <a:t> </a:t>
                </a:r>
                <a:r>
                  <a:rPr lang="en-US" i="0" dirty="0" err="1"/>
                  <a:t>tập</a:t>
                </a:r>
                <a:r>
                  <a:rPr lang="en-US" i="0" dirty="0"/>
                  <a:t> </a:t>
                </a:r>
                <a:r>
                  <a:rPr lang="en-US" i="0" dirty="0" err="1"/>
                  <a:t>dữ</a:t>
                </a:r>
                <a:r>
                  <a:rPr lang="en-US" i="0" dirty="0"/>
                  <a:t> </a:t>
                </a:r>
                <a:r>
                  <a:rPr lang="en-US" i="0" dirty="0" err="1"/>
                  <a:t>liệu</a:t>
                </a:r>
                <a:r>
                  <a:rPr lang="en-US" i="0" dirty="0"/>
                  <a:t> </a:t>
                </a:r>
                <a:r>
                  <a:rPr lang="en-US" i="0" dirty="0" err="1"/>
                  <a:t>gồm</a:t>
                </a:r>
                <a:r>
                  <a:rPr lang="en-US" i="0" dirty="0"/>
                  <a:t> N </a:t>
                </a:r>
                <a:r>
                  <a:rPr lang="en-US" i="0" dirty="0" err="1"/>
                  <a:t>điểm</a:t>
                </a:r>
                <a:r>
                  <a:rPr lang="en-US" i="0" dirty="0"/>
                  <a:t> </a:t>
                </a:r>
                <a:r>
                  <a:rPr lang="en-US" i="0" dirty="0" err="1"/>
                  <a:t>dữ</a:t>
                </a:r>
                <a:r>
                  <a:rPr lang="en-US" i="0" dirty="0"/>
                  <a:t> </a:t>
                </a:r>
                <a:r>
                  <a:rPr lang="en-US" i="0" dirty="0" err="1"/>
                  <a:t>liệu</a:t>
                </a:r>
                <a:r>
                  <a:rPr lang="en-US" i="0" dirty="0"/>
                  <a:t>. </a:t>
                </a:r>
                <a:r>
                  <a:rPr lang="en-US" i="0" dirty="0" err="1"/>
                  <a:t>Mỗi</a:t>
                </a:r>
                <a:r>
                  <a:rPr lang="en-US" i="0" dirty="0"/>
                  <a:t> </a:t>
                </a:r>
                <a:r>
                  <a:rPr lang="en-US" i="0" dirty="0" err="1"/>
                  <a:t>điểm</a:t>
                </a:r>
                <a:r>
                  <a:rPr lang="en-US" i="0" dirty="0"/>
                  <a:t> </a:t>
                </a:r>
                <a:r>
                  <a:rPr lang="en-US" i="0" dirty="0" err="1"/>
                  <a:t>dữ</a:t>
                </a:r>
                <a:r>
                  <a:rPr lang="en-US" i="0" dirty="0"/>
                  <a:t> </a:t>
                </a:r>
                <a:r>
                  <a:rPr lang="en-US" i="0" dirty="0" err="1"/>
                  <a:t>liệu</a:t>
                </a:r>
                <a:r>
                  <a:rPr lang="en-US" i="0" dirty="0"/>
                  <a:t> </a:t>
                </a:r>
                <a:r>
                  <a:rPr lang="en-US" i="0" dirty="0" err="1"/>
                  <a:t>có</a:t>
                </a:r>
                <a:r>
                  <a:rPr lang="en-US" i="0" dirty="0"/>
                  <a:t> 1 </a:t>
                </a:r>
                <a:r>
                  <a:rPr lang="en-US" i="0" dirty="0" err="1"/>
                  <a:t>giá</a:t>
                </a:r>
                <a:r>
                  <a:rPr lang="en-US" i="0" dirty="0"/>
                  <a:t> </a:t>
                </a:r>
                <a:r>
                  <a:rPr lang="en-US" i="0" dirty="0" err="1"/>
                  <a:t>trị</a:t>
                </a:r>
                <a:r>
                  <a:rPr lang="en-US" i="0" dirty="0"/>
                  <a:t> </a:t>
                </a:r>
                <a:r>
                  <a:rPr lang="en-US" i="0" dirty="0" err="1"/>
                  <a:t>đặc</a:t>
                </a:r>
                <a:r>
                  <a:rPr lang="en-US" i="0" dirty="0"/>
                  <a:t> </a:t>
                </a:r>
                <a:r>
                  <a:rPr lang="en-US" i="0" dirty="0" err="1"/>
                  <a:t>trưng</a:t>
                </a:r>
                <a:r>
                  <a:rPr lang="en-US" i="0" dirty="0"/>
                  <a:t> </a:t>
                </a:r>
                <a:r>
                  <a:rPr lang="en-US" i="0" dirty="0" err="1"/>
                  <a:t>x_i</a:t>
                </a:r>
                <a:r>
                  <a:rPr lang="en-US" i="0" dirty="0"/>
                  <a:t>, </a:t>
                </a:r>
                <a:r>
                  <a:rPr lang="en-US" i="0" dirty="0" err="1"/>
                  <a:t>và</a:t>
                </a:r>
                <a:r>
                  <a:rPr lang="en-US" i="0" dirty="0"/>
                  <a:t> </a:t>
                </a:r>
                <a:r>
                  <a:rPr lang="en-US" i="0" dirty="0" err="1"/>
                  <a:t>một</a:t>
                </a:r>
                <a:r>
                  <a:rPr lang="en-US" i="0" dirty="0"/>
                  <a:t> </a:t>
                </a:r>
                <a:r>
                  <a:rPr lang="en-US" i="0" dirty="0" err="1"/>
                  <a:t>giá</a:t>
                </a:r>
                <a:r>
                  <a:rPr lang="en-US" i="0" dirty="0"/>
                  <a:t> </a:t>
                </a:r>
                <a:r>
                  <a:rPr lang="en-US" i="0" dirty="0" err="1"/>
                  <a:t>trị</a:t>
                </a:r>
                <a:r>
                  <a:rPr lang="en-US" i="0" dirty="0"/>
                  <a:t> </a:t>
                </a:r>
                <a:r>
                  <a:rPr lang="en-US" i="0" dirty="0" err="1"/>
                  <a:t>đích</a:t>
                </a:r>
                <a:r>
                  <a:rPr lang="en-US" i="0" dirty="0"/>
                  <a:t> </a:t>
                </a:r>
                <a:r>
                  <a:rPr lang="en-US" i="0" dirty="0" err="1"/>
                  <a:t>t_i</a:t>
                </a:r>
                <a:r>
                  <a:rPr lang="en-US" i="0" dirty="0"/>
                  <a:t>, </a:t>
                </a:r>
                <a:r>
                  <a:rPr lang="en-US" i="0" dirty="0" err="1"/>
                  <a:t>trong</a:t>
                </a:r>
                <a:r>
                  <a:rPr lang="en-US" i="0" dirty="0"/>
                  <a:t> </a:t>
                </a:r>
                <a:r>
                  <a:rPr lang="en-US" i="0" dirty="0" err="1"/>
                  <a:t>đó</a:t>
                </a:r>
                <a:r>
                  <a:rPr lang="en-US" i="0" dirty="0"/>
                  <a:t> </a:t>
                </a:r>
                <a:r>
                  <a:rPr lang="en-US" i="0" dirty="0" err="1"/>
                  <a:t>giá</a:t>
                </a:r>
                <a:r>
                  <a:rPr lang="en-US" i="0" dirty="0"/>
                  <a:t> </a:t>
                </a:r>
                <a:r>
                  <a:rPr lang="en-US" i="0" dirty="0" err="1"/>
                  <a:t>trị</a:t>
                </a:r>
                <a:r>
                  <a:rPr lang="en-US" i="0" dirty="0"/>
                  <a:t> </a:t>
                </a:r>
                <a:r>
                  <a:rPr lang="en-US" i="0" dirty="0" err="1"/>
                  <a:t>đích</a:t>
                </a:r>
                <a:r>
                  <a:rPr lang="en-US" i="0" dirty="0"/>
                  <a:t> </a:t>
                </a:r>
                <a:r>
                  <a:rPr lang="en-US" i="0" dirty="0" err="1"/>
                  <a:t>được</a:t>
                </a:r>
                <a:r>
                  <a:rPr lang="en-US" i="0" dirty="0"/>
                  <a:t> </a:t>
                </a:r>
                <a:r>
                  <a:rPr lang="en-US" i="0" dirty="0" err="1"/>
                  <a:t>phát</a:t>
                </a:r>
                <a:r>
                  <a:rPr lang="en-US" i="0" dirty="0"/>
                  <a:t> </a:t>
                </a:r>
                <a:r>
                  <a:rPr lang="en-US" i="0" dirty="0" err="1"/>
                  <a:t>sinh</a:t>
                </a:r>
                <a:r>
                  <a:rPr lang="en-US" i="0" dirty="0"/>
                  <a:t> </a:t>
                </a:r>
                <a:r>
                  <a:rPr lang="en-US" i="0" dirty="0" err="1"/>
                  <a:t>tuân</a:t>
                </a:r>
                <a:r>
                  <a:rPr lang="en-US" i="0" dirty="0"/>
                  <a:t> </a:t>
                </a:r>
                <a:r>
                  <a:rPr lang="en-US" i="0" dirty="0" err="1"/>
                  <a:t>theo</a:t>
                </a:r>
                <a:r>
                  <a:rPr lang="en-US" i="0" dirty="0"/>
                  <a:t> </a:t>
                </a:r>
                <a:r>
                  <a:rPr lang="en-US" i="0" dirty="0" err="1"/>
                  <a:t>hàm</a:t>
                </a:r>
                <a:r>
                  <a:rPr lang="en-US" i="0" dirty="0"/>
                  <a:t> </a:t>
                </a:r>
                <a:r>
                  <a:rPr lang="en-US" i="0" dirty="0" err="1"/>
                  <a:t>đích</a:t>
                </a:r>
                <a:r>
                  <a:rPr lang="en-US" i="0" dirty="0"/>
                  <a:t> (target function) f(x)= 3x+2. </a:t>
                </a:r>
                <a:r>
                  <a:rPr lang="en-US" i="0" dirty="0" err="1"/>
                  <a:t>Mỗi</a:t>
                </a:r>
                <a:r>
                  <a:rPr lang="en-US" i="0" dirty="0"/>
                  <a:t> </a:t>
                </a:r>
                <a:r>
                  <a:rPr lang="en-US" i="0" dirty="0" err="1"/>
                  <a:t>điểm</a:t>
                </a:r>
                <a:r>
                  <a:rPr lang="en-US" i="0" dirty="0"/>
                  <a:t> </a:t>
                </a:r>
                <a:r>
                  <a:rPr lang="en-US" i="0" dirty="0" err="1"/>
                  <a:t>dữ</a:t>
                </a:r>
                <a:r>
                  <a:rPr lang="en-US" i="0" dirty="0"/>
                  <a:t> </a:t>
                </a:r>
                <a:r>
                  <a:rPr lang="en-US" i="0" dirty="0" err="1"/>
                  <a:t>liệu</a:t>
                </a:r>
                <a:r>
                  <a:rPr lang="en-US" i="0" dirty="0"/>
                  <a:t>, ta </a:t>
                </a:r>
                <a:r>
                  <a:rPr lang="en-US" i="0" dirty="0" err="1"/>
                  <a:t>cũng</a:t>
                </a:r>
                <a:r>
                  <a:rPr lang="en-US" i="0" dirty="0"/>
                  <a:t> </a:t>
                </a:r>
                <a:r>
                  <a:rPr lang="en-US" i="0" dirty="0" err="1"/>
                  <a:t>cộng</a:t>
                </a:r>
                <a:r>
                  <a:rPr lang="en-US" i="0" dirty="0"/>
                  <a:t> </a:t>
                </a:r>
                <a:r>
                  <a:rPr lang="en-US" i="0" dirty="0" err="1"/>
                  <a:t>vào</a:t>
                </a:r>
                <a:r>
                  <a:rPr lang="en-US" i="0" dirty="0"/>
                  <a:t> </a:t>
                </a:r>
                <a:r>
                  <a:rPr lang="en-US" i="0" dirty="0" err="1"/>
                  <a:t>một</a:t>
                </a:r>
                <a:r>
                  <a:rPr lang="en-US" i="0" dirty="0"/>
                  <a:t> </a:t>
                </a:r>
                <a:r>
                  <a:rPr lang="en-US" i="0" dirty="0" err="1"/>
                  <a:t>lượng</a:t>
                </a:r>
                <a:r>
                  <a:rPr lang="en-US" i="0" dirty="0"/>
                  <a:t> </a:t>
                </a:r>
                <a:r>
                  <a:rPr lang="en-US" i="0" dirty="0" err="1"/>
                  <a:t>nhiễu</a:t>
                </a:r>
                <a:r>
                  <a:rPr lang="en-US" i="0" dirty="0"/>
                  <a:t> epsilon </a:t>
                </a:r>
                <a:r>
                  <a:rPr lang="en-US" i="0" dirty="0" err="1"/>
                  <a:t>giống</a:t>
                </a:r>
                <a:r>
                  <a:rPr lang="en-US" i="0" dirty="0"/>
                  <a:t> </a:t>
                </a:r>
                <a:r>
                  <a:rPr lang="en-US" i="0" dirty="0" err="1"/>
                  <a:t>ví</a:t>
                </a:r>
                <a:r>
                  <a:rPr lang="en-US" i="0" dirty="0"/>
                  <a:t> </a:t>
                </a:r>
                <a:r>
                  <a:rPr lang="en-US" i="0" dirty="0" err="1"/>
                  <a:t>dụ</a:t>
                </a:r>
                <a:r>
                  <a:rPr lang="en-US" i="0" dirty="0"/>
                  <a:t> </a:t>
                </a:r>
                <a:r>
                  <a:rPr lang="en-US" i="0" dirty="0" err="1"/>
                  <a:t>trước</a:t>
                </a:r>
                <a:r>
                  <a:rPr lang="en-US" i="0" dirty="0"/>
                  <a:t>. Ta </a:t>
                </a:r>
                <a:r>
                  <a:rPr lang="en-US" i="0" dirty="0" err="1"/>
                  <a:t>nhắc</a:t>
                </a:r>
                <a:r>
                  <a:rPr lang="en-US" i="0" dirty="0"/>
                  <a:t> </a:t>
                </a:r>
                <a:r>
                  <a:rPr lang="en-US" i="0" dirty="0" err="1"/>
                  <a:t>lại</a:t>
                </a:r>
                <a:r>
                  <a:rPr lang="en-US" i="0" dirty="0"/>
                  <a:t> </a:t>
                </a:r>
                <a:r>
                  <a:rPr lang="en-US" i="0" dirty="0" err="1"/>
                  <a:t>lưu</a:t>
                </a:r>
                <a:r>
                  <a:rPr lang="en-US" i="0" dirty="0"/>
                  <a:t> ý, </a:t>
                </a:r>
                <a:r>
                  <a:rPr lang="en-US" i="0" dirty="0" err="1"/>
                  <a:t>t</a:t>
                </a:r>
                <a:r>
                  <a:rPr lang="en-US" sz="1200" i="0" dirty="0" err="1"/>
                  <a:t>rong</a:t>
                </a:r>
                <a:r>
                  <a:rPr lang="en-US" sz="1200" i="0" dirty="0"/>
                  <a:t> </a:t>
                </a:r>
                <a:r>
                  <a:rPr lang="en-US" sz="1200" i="0" dirty="0" err="1"/>
                  <a:t>ví</a:t>
                </a:r>
                <a:r>
                  <a:rPr lang="en-US" sz="1200" i="0" dirty="0"/>
                  <a:t> </a:t>
                </a:r>
                <a:r>
                  <a:rPr lang="en-US" sz="1200" i="0" dirty="0" err="1"/>
                  <a:t>dụ</a:t>
                </a:r>
                <a:r>
                  <a:rPr lang="en-US" sz="1200" i="0" dirty="0"/>
                  <a:t> </a:t>
                </a:r>
                <a:r>
                  <a:rPr lang="en-US" sz="1200" i="0" dirty="0" err="1"/>
                  <a:t>này</a:t>
                </a:r>
                <a:r>
                  <a:rPr lang="en-US" sz="1200" i="0" dirty="0"/>
                  <a:t>, ta </a:t>
                </a:r>
                <a:r>
                  <a:rPr lang="en-US" sz="1200" i="0" dirty="0" err="1"/>
                  <a:t>sử</a:t>
                </a:r>
                <a:r>
                  <a:rPr lang="en-US" sz="1200" i="0" dirty="0"/>
                  <a:t> </a:t>
                </a:r>
                <a:r>
                  <a:rPr lang="en-US" sz="1200" i="0" dirty="0" err="1"/>
                  <a:t>dụng</a:t>
                </a:r>
                <a:r>
                  <a:rPr lang="en-US" sz="1200" i="0" dirty="0"/>
                  <a:t> </a:t>
                </a:r>
                <a:r>
                  <a:rPr lang="en-US" sz="1200" i="0" dirty="0" err="1"/>
                  <a:t>hàm</a:t>
                </a:r>
                <a:r>
                  <a:rPr lang="en-US" sz="1200" i="0" dirty="0"/>
                  <a:t> </a:t>
                </a:r>
                <a:r>
                  <a:rPr lang="en-US" sz="1200" i="0">
                    <a:latin typeface="Cambria Math" panose="02040503050406030204" pitchFamily="18" charset="0"/>
                    <a:ea typeface="Cambria Math" panose="02040503050406030204" pitchFamily="18" charset="0"/>
                  </a:rPr>
                  <a:t>f</a:t>
                </a:r>
                <a:r>
                  <a:rPr lang="en-US" sz="1200" i="0" dirty="0"/>
                  <a:t> </a:t>
                </a:r>
                <a:r>
                  <a:rPr lang="en-US" sz="1200" i="0" dirty="0" err="1"/>
                  <a:t>và</a:t>
                </a:r>
                <a:r>
                  <a:rPr lang="en-US" sz="1200" i="0" dirty="0"/>
                  <a:t> </a:t>
                </a:r>
                <a:r>
                  <a:rPr lang="en-US" sz="1200" i="0" dirty="0" err="1"/>
                  <a:t>tự</a:t>
                </a:r>
                <a:r>
                  <a:rPr lang="en-US" sz="1200" i="0" dirty="0"/>
                  <a:t> </a:t>
                </a:r>
                <a:r>
                  <a:rPr lang="en-US" sz="1200" i="0" dirty="0" err="1"/>
                  <a:t>phát</a:t>
                </a:r>
                <a:r>
                  <a:rPr lang="en-US" sz="1200" i="0" dirty="0"/>
                  <a:t> </a:t>
                </a:r>
                <a:r>
                  <a:rPr lang="en-US" sz="1200" i="0" dirty="0" err="1"/>
                  <a:t>sinh</a:t>
                </a:r>
                <a:r>
                  <a:rPr lang="en-US" sz="1200" i="0" dirty="0"/>
                  <a:t> </a:t>
                </a:r>
                <a:r>
                  <a:rPr lang="en-US" sz="1200" i="0" dirty="0" err="1"/>
                  <a:t>nhiễu</a:t>
                </a:r>
                <a:r>
                  <a:rPr lang="en-US" sz="1200" i="0" dirty="0"/>
                  <a:t> </a:t>
                </a:r>
                <a:r>
                  <a:rPr lang="en-US" sz="1200" i="0">
                    <a:latin typeface="Cambria Math" panose="02040503050406030204" pitchFamily="18" charset="0"/>
                    <a:ea typeface="Cambria Math" panose="02040503050406030204" pitchFamily="18" charset="0"/>
                  </a:rPr>
                  <a:t>ε</a:t>
                </a:r>
                <a:r>
                  <a:rPr lang="en-US" sz="1200" i="0" dirty="0"/>
                  <a:t> để </a:t>
                </a:r>
                <a:r>
                  <a:rPr lang="en-US" sz="1200" i="0" dirty="0" err="1"/>
                  <a:t>xây</a:t>
                </a:r>
                <a:r>
                  <a:rPr lang="en-US" sz="1200" i="0" dirty="0"/>
                  <a:t> </a:t>
                </a:r>
                <a:r>
                  <a:rPr lang="en-US" sz="1200" i="0" dirty="0" err="1"/>
                  <a:t>dựng</a:t>
                </a:r>
                <a:r>
                  <a:rPr lang="en-US" sz="1200" i="0" dirty="0"/>
                  <a:t> </a:t>
                </a:r>
                <a:r>
                  <a:rPr lang="en-US" sz="1200" i="0" dirty="0" err="1"/>
                  <a:t>tập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minh</a:t>
                </a:r>
                <a:r>
                  <a:rPr lang="en-US" sz="1200" i="0" dirty="0"/>
                  <a:t> </a:t>
                </a:r>
                <a:r>
                  <a:rPr lang="en-US" sz="1200" i="0" dirty="0" err="1"/>
                  <a:t>họa</a:t>
                </a:r>
                <a:r>
                  <a:rPr lang="en-US" sz="1200" i="0" dirty="0"/>
                  <a:t>. Trong </a:t>
                </a:r>
                <a:r>
                  <a:rPr lang="en-US" sz="1200" i="0" dirty="0" err="1"/>
                  <a:t>thực</a:t>
                </a:r>
                <a:r>
                  <a:rPr lang="en-US" sz="1200" i="0" dirty="0"/>
                  <a:t> </a:t>
                </a:r>
                <a:r>
                  <a:rPr lang="en-US" sz="1200" i="0" dirty="0" err="1"/>
                  <a:t>tế</a:t>
                </a:r>
                <a:r>
                  <a:rPr lang="en-US" sz="1200" i="0" dirty="0"/>
                  <a:t>, </a:t>
                </a:r>
                <a:r>
                  <a:rPr lang="en-US" sz="1200" i="0" dirty="0" err="1"/>
                  <a:t>khi</a:t>
                </a:r>
                <a:r>
                  <a:rPr lang="en-US" sz="1200" i="0" dirty="0"/>
                  <a:t> </a:t>
                </a:r>
                <a:r>
                  <a:rPr lang="en-US" sz="1200" i="0" dirty="0" err="1"/>
                  <a:t>thu</a:t>
                </a:r>
                <a:r>
                  <a:rPr lang="en-US" sz="1200" i="0" dirty="0"/>
                  <a:t> </a:t>
                </a:r>
                <a:r>
                  <a:rPr lang="en-US" sz="1200" i="0" dirty="0" err="1"/>
                  <a:t>thập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cho</a:t>
                </a:r>
                <a:r>
                  <a:rPr lang="en-US" sz="1200" i="0" dirty="0"/>
                  <a:t> </a:t>
                </a:r>
                <a:r>
                  <a:rPr lang="en-US" sz="1200" i="0" dirty="0" err="1"/>
                  <a:t>bài</a:t>
                </a:r>
                <a:r>
                  <a:rPr lang="en-US" sz="1200" i="0" dirty="0"/>
                  <a:t> </a:t>
                </a:r>
                <a:r>
                  <a:rPr lang="en-US" sz="1200" i="0" dirty="0" err="1"/>
                  <a:t>toán</a:t>
                </a:r>
                <a:r>
                  <a:rPr lang="en-US" sz="1200" i="0" dirty="0"/>
                  <a:t> </a:t>
                </a:r>
                <a:r>
                  <a:rPr lang="en-US" sz="1200" i="0" dirty="0" err="1"/>
                  <a:t>cần</a:t>
                </a:r>
                <a:r>
                  <a:rPr lang="en-US" sz="1200" i="0" dirty="0"/>
                  <a:t> </a:t>
                </a:r>
                <a:r>
                  <a:rPr lang="en-US" sz="1200" i="0" dirty="0" err="1"/>
                  <a:t>giải</a:t>
                </a:r>
                <a:r>
                  <a:rPr lang="en-US" sz="1200" i="0" dirty="0"/>
                  <a:t> </a:t>
                </a:r>
                <a:r>
                  <a:rPr lang="en-US" sz="1200" i="0" dirty="0" err="1"/>
                  <a:t>quyết</a:t>
                </a:r>
                <a:r>
                  <a:rPr lang="en-US" sz="1200" i="0" dirty="0"/>
                  <a:t>, ta </a:t>
                </a:r>
                <a:r>
                  <a:rPr lang="en-US" sz="1200" i="0" dirty="0" err="1"/>
                  <a:t>chỉ</a:t>
                </a:r>
                <a:r>
                  <a:rPr lang="en-US" sz="1200" i="0" dirty="0"/>
                  <a:t> </a:t>
                </a:r>
                <a:r>
                  <a:rPr lang="en-US" sz="1200" i="0" dirty="0" err="1"/>
                  <a:t>quan</a:t>
                </a:r>
                <a:r>
                  <a:rPr lang="en-US" sz="1200" i="0" dirty="0"/>
                  <a:t> </a:t>
                </a:r>
                <a:r>
                  <a:rPr lang="en-US" sz="1200" i="0" dirty="0" err="1"/>
                  <a:t>sát</a:t>
                </a:r>
                <a:r>
                  <a:rPr lang="en-US" sz="1200" i="0" dirty="0"/>
                  <a:t> </a:t>
                </a:r>
                <a:r>
                  <a:rPr lang="en-US" sz="1200" i="0" dirty="0" err="1"/>
                  <a:t>được</a:t>
                </a:r>
                <a:r>
                  <a:rPr lang="en-US" sz="1200" i="0" dirty="0"/>
                  <a:t> </a:t>
                </a:r>
                <a:r>
                  <a:rPr lang="en-US" sz="1200" i="0" dirty="0" err="1"/>
                  <a:t>giá</a:t>
                </a:r>
                <a:r>
                  <a:rPr lang="en-US" sz="1200" i="0" dirty="0"/>
                  <a:t> </a:t>
                </a:r>
                <a:r>
                  <a:rPr lang="en-US" sz="1200" i="0" dirty="0" err="1"/>
                  <a:t>trị</a:t>
                </a:r>
                <a:r>
                  <a:rPr lang="en-US" sz="1200" i="0" dirty="0"/>
                  <a:t> </a:t>
                </a:r>
                <a:r>
                  <a:rPr lang="en-US" sz="1200" i="0" dirty="0" err="1"/>
                  <a:t>đích</a:t>
                </a:r>
                <a:r>
                  <a:rPr lang="en-US" sz="1200" i="0" dirty="0"/>
                  <a:t> </a:t>
                </a:r>
                <a:r>
                  <a:rPr lang="en-US" sz="1200" i="0">
                    <a:latin typeface="Cambria Math" panose="02040503050406030204" pitchFamily="18" charset="0"/>
                  </a:rPr>
                  <a:t>t</a:t>
                </a:r>
                <a:r>
                  <a:rPr lang="ar-BH" sz="1200" i="0">
                    <a:latin typeface="Cambria Math" panose="02040503050406030204" pitchFamily="18" charset="0"/>
                  </a:rPr>
                  <a:t>^((i))</a:t>
                </a:r>
                <a:r>
                  <a:rPr lang="en-US" sz="1200" i="0" dirty="0"/>
                  <a:t> </a:t>
                </a:r>
                <a:r>
                  <a:rPr lang="en-US" sz="1200" i="0" dirty="0" err="1"/>
                  <a:t>của</a:t>
                </a:r>
                <a:r>
                  <a:rPr lang="en-US" sz="1200" i="0" dirty="0"/>
                  <a:t> </a:t>
                </a:r>
                <a:r>
                  <a:rPr lang="en-US" sz="1200" i="0" dirty="0" err="1"/>
                  <a:t>mỗi</a:t>
                </a:r>
                <a:r>
                  <a:rPr lang="en-US" sz="1200" i="0" dirty="0"/>
                  <a:t>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với</a:t>
                </a:r>
                <a:r>
                  <a:rPr lang="en-US" sz="1200" i="0" dirty="0"/>
                  <a:t> </a:t>
                </a:r>
                <a:r>
                  <a:rPr lang="en-US" sz="1200" i="0" dirty="0" err="1"/>
                  <a:t>đặc</a:t>
                </a:r>
                <a:r>
                  <a:rPr lang="en-US" sz="1200" i="0" dirty="0"/>
                  <a:t> </a:t>
                </a:r>
                <a:r>
                  <a:rPr lang="en-US" sz="1200" i="0" dirty="0" err="1"/>
                  <a:t>trưng</a:t>
                </a:r>
                <a:r>
                  <a:rPr lang="en-US" sz="1200" i="0" dirty="0"/>
                  <a:t> </a:t>
                </a:r>
                <a:r>
                  <a:rPr lang="en-US" sz="1200" i="0">
                    <a:latin typeface="Cambria Math" panose="02040503050406030204" pitchFamily="18" charset="0"/>
                  </a:rPr>
                  <a:t>x^((i))</a:t>
                </a:r>
                <a:r>
                  <a:rPr lang="en-US" sz="1200" i="0" dirty="0"/>
                  <a:t> </a:t>
                </a:r>
                <a:r>
                  <a:rPr lang="en-US" sz="1200" i="0" dirty="0" err="1"/>
                  <a:t>chứ</a:t>
                </a:r>
                <a:r>
                  <a:rPr lang="en-US" sz="1200" i="0" dirty="0"/>
                  <a:t> </a:t>
                </a:r>
                <a:r>
                  <a:rPr lang="en-US" sz="1200" i="0" dirty="0" err="1"/>
                  <a:t>không</a:t>
                </a:r>
                <a:r>
                  <a:rPr lang="en-US" sz="1200" i="0" dirty="0"/>
                  <a:t> </a:t>
                </a:r>
                <a:r>
                  <a:rPr lang="en-US" sz="1200" i="0" dirty="0" err="1"/>
                  <a:t>thể</a:t>
                </a:r>
                <a:r>
                  <a:rPr lang="en-US" sz="1200" i="0" dirty="0"/>
                  <a:t> </a:t>
                </a:r>
                <a:r>
                  <a:rPr lang="en-US" sz="1200" i="0" dirty="0" err="1"/>
                  <a:t>tính</a:t>
                </a:r>
                <a:r>
                  <a:rPr lang="en-US" sz="1200" i="0" dirty="0"/>
                  <a:t> </a:t>
                </a:r>
                <a:r>
                  <a:rPr lang="en-US" sz="1200" i="0" dirty="0" err="1"/>
                  <a:t>được</a:t>
                </a:r>
                <a:r>
                  <a:rPr lang="en-US" sz="1200" i="0" dirty="0"/>
                  <a:t> </a:t>
                </a:r>
                <a:r>
                  <a:rPr lang="en-US" sz="1200" i="0">
                    <a:latin typeface="Cambria Math" panose="02040503050406030204" pitchFamily="18" charset="0"/>
                    <a:ea typeface="Cambria Math" panose="02040503050406030204" pitchFamily="18" charset="0"/>
                  </a:rPr>
                  <a:t>f(</a:t>
                </a:r>
                <a:r>
                  <a:rPr lang="en-US" sz="1200" i="0">
                    <a:latin typeface="Cambria Math" panose="02040503050406030204" pitchFamily="18" charset="0"/>
                  </a:rPr>
                  <a:t>x^((i)) )</a:t>
                </a:r>
                <a:r>
                  <a:rPr lang="en-US" sz="1200" i="0" dirty="0"/>
                  <a:t> </a:t>
                </a:r>
                <a:r>
                  <a:rPr lang="en-US" sz="1200" i="0" dirty="0" err="1"/>
                  <a:t>và</a:t>
                </a:r>
                <a:r>
                  <a:rPr lang="en-US" sz="1200" i="0" dirty="0"/>
                  <a:t> </a:t>
                </a:r>
                <a:r>
                  <a:rPr lang="en-US" sz="1200" i="0" dirty="0" err="1"/>
                  <a:t>cũng</a:t>
                </a:r>
                <a:r>
                  <a:rPr lang="en-US" sz="1200" i="0" dirty="0"/>
                  <a:t> </a:t>
                </a:r>
                <a:r>
                  <a:rPr lang="en-US" sz="1200" i="0" dirty="0" err="1"/>
                  <a:t>không</a:t>
                </a:r>
                <a:r>
                  <a:rPr lang="en-US" sz="1200" i="0" dirty="0"/>
                  <a:t> </a:t>
                </a:r>
                <a:r>
                  <a:rPr lang="en-US" sz="1200" i="0" dirty="0" err="1"/>
                  <a:t>biết</a:t>
                </a:r>
                <a:r>
                  <a:rPr lang="en-US" sz="1200" i="0" dirty="0"/>
                  <a:t> </a:t>
                </a:r>
                <a:r>
                  <a:rPr lang="en-US" sz="1200" i="0" dirty="0" err="1"/>
                  <a:t>được</a:t>
                </a:r>
                <a:r>
                  <a:rPr lang="en-US" sz="1200" i="0" dirty="0"/>
                  <a:t>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thu</a:t>
                </a:r>
                <a:r>
                  <a:rPr lang="en-US" sz="1200" i="0" dirty="0"/>
                  <a:t> </a:t>
                </a:r>
                <a:r>
                  <a:rPr lang="en-US" sz="1200" i="0" dirty="0" err="1"/>
                  <a:t>thập</a:t>
                </a:r>
                <a:r>
                  <a:rPr lang="en-US" sz="1200" i="0" dirty="0"/>
                  <a:t> </a:t>
                </a:r>
                <a:r>
                  <a:rPr lang="en-US" sz="1200" i="0" dirty="0" err="1"/>
                  <a:t>có</a:t>
                </a:r>
                <a:r>
                  <a:rPr lang="en-US" sz="1200" i="0" dirty="0"/>
                  <a:t> </a:t>
                </a:r>
                <a:r>
                  <a:rPr lang="en-US" sz="1200" i="0" dirty="0" err="1"/>
                  <a:t>chứa</a:t>
                </a:r>
                <a:r>
                  <a:rPr lang="en-US" sz="1200" i="0" dirty="0"/>
                  <a:t> </a:t>
                </a:r>
                <a:r>
                  <a:rPr lang="en-US" sz="1200" i="0" dirty="0" err="1"/>
                  <a:t>lượng</a:t>
                </a:r>
                <a:r>
                  <a:rPr lang="en-US" sz="1200" i="0" dirty="0"/>
                  <a:t> </a:t>
                </a:r>
                <a:r>
                  <a:rPr lang="en-US" sz="1200" i="0" dirty="0" err="1"/>
                  <a:t>nhiễu</a:t>
                </a:r>
                <a:r>
                  <a:rPr lang="en-US" sz="1200" i="0" dirty="0"/>
                  <a:t> </a:t>
                </a:r>
                <a:r>
                  <a:rPr lang="en-US" sz="1200" i="0">
                    <a:latin typeface="Cambria Math" panose="02040503050406030204" pitchFamily="18" charset="0"/>
                    <a:ea typeface="Cambria Math" panose="02040503050406030204" pitchFamily="18" charset="0"/>
                  </a:rPr>
                  <a:t>ε</a:t>
                </a:r>
                <a:r>
                  <a:rPr lang="ar-BH" sz="1200" i="0">
                    <a:latin typeface="Cambria Math" panose="02040503050406030204" pitchFamily="18" charset="0"/>
                    <a:ea typeface="Cambria Math" panose="02040503050406030204" pitchFamily="18" charset="0"/>
                  </a:rPr>
                  <a:t>^(</a:t>
                </a:r>
                <a:r>
                  <a:rPr lang="ar-BH" sz="1200" i="0">
                    <a:latin typeface="Cambria Math" panose="02040503050406030204" pitchFamily="18" charset="0"/>
                  </a:rPr>
                  <a:t>(i))</a:t>
                </a:r>
                <a:r>
                  <a:rPr lang="en-US" sz="1200" i="0" dirty="0"/>
                  <a:t> </a:t>
                </a:r>
                <a:r>
                  <a:rPr lang="en-US" sz="1200" i="0" dirty="0" err="1"/>
                  <a:t>tuân</a:t>
                </a:r>
                <a:r>
                  <a:rPr lang="en-US" sz="1200" i="0" dirty="0"/>
                  <a:t> </a:t>
                </a:r>
                <a:r>
                  <a:rPr lang="en-US" sz="1200" i="0" dirty="0" err="1"/>
                  <a:t>theo</a:t>
                </a:r>
                <a:r>
                  <a:rPr lang="en-US" sz="1200" i="0" dirty="0"/>
                  <a:t> </a:t>
                </a:r>
                <a:r>
                  <a:rPr lang="en-US" sz="1200" i="0" dirty="0" err="1"/>
                  <a:t>phân</a:t>
                </a:r>
                <a:r>
                  <a:rPr lang="en-US" sz="1200" i="0" dirty="0"/>
                  <a:t> </a:t>
                </a:r>
                <a:r>
                  <a:rPr lang="en-US" sz="1200" i="0" dirty="0" err="1"/>
                  <a:t>phối</a:t>
                </a:r>
                <a:r>
                  <a:rPr lang="en-US" sz="1200" i="0" dirty="0"/>
                  <a:t> </a:t>
                </a:r>
                <a:r>
                  <a:rPr lang="en-US" sz="1200" i="0" dirty="0" err="1"/>
                  <a:t>nào</a:t>
                </a:r>
                <a:r>
                  <a:rPr lang="en-US" sz="1200" i="0" dirty="0"/>
                  <a:t>.</a:t>
                </a:r>
              </a:p>
              <a:p>
                <a:pPr marL="0" lvl="0" indent="0" algn="l" rtl="0">
                  <a:spcBef>
                    <a:spcPts val="0"/>
                  </a:spcBef>
                  <a:spcAft>
                    <a:spcPts val="0"/>
                  </a:spcAft>
                  <a:buNone/>
                </a:pPr>
                <a:endParaRPr lang="en-US" sz="1200" i="0" dirty="0"/>
              </a:p>
              <a:p>
                <a:pPr marL="0" lvl="0" indent="0" algn="l" rtl="0">
                  <a:spcBef>
                    <a:spcPts val="0"/>
                  </a:spcBef>
                  <a:spcAft>
                    <a:spcPts val="0"/>
                  </a:spcAft>
                  <a:buNone/>
                </a:pPr>
                <a:r>
                  <a:rPr lang="en-US" sz="1200" i="0" dirty="0" err="1"/>
                  <a:t>Tập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gồm</a:t>
                </a:r>
                <a:r>
                  <a:rPr lang="en-US" sz="1200" i="0" dirty="0"/>
                  <a:t> 50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được</a:t>
                </a:r>
                <a:r>
                  <a:rPr lang="en-US" sz="1200" i="0" dirty="0"/>
                  <a:t> </a:t>
                </a:r>
                <a:r>
                  <a:rPr lang="en-US" sz="1200" i="0" dirty="0" err="1"/>
                  <a:t>phát</a:t>
                </a:r>
                <a:r>
                  <a:rPr lang="en-US" sz="1200" i="0" dirty="0"/>
                  <a:t> </a:t>
                </a:r>
                <a:r>
                  <a:rPr lang="en-US" sz="1200" i="0" dirty="0" err="1"/>
                  <a:t>sinh</a:t>
                </a:r>
                <a:r>
                  <a:rPr lang="en-US" sz="1200" i="0" dirty="0"/>
                  <a:t> </a:t>
                </a:r>
                <a:r>
                  <a:rPr lang="en-US" sz="1200" i="0" dirty="0" err="1"/>
                  <a:t>ra</a:t>
                </a:r>
                <a:r>
                  <a:rPr lang="en-US" sz="1200" i="0" dirty="0"/>
                  <a:t> </a:t>
                </a:r>
                <a:r>
                  <a:rPr lang="en-US" sz="1200" i="0" dirty="0" err="1"/>
                  <a:t>như</a:t>
                </a:r>
                <a:r>
                  <a:rPr lang="en-US" sz="1200" i="0" dirty="0"/>
                  <a:t> </a:t>
                </a:r>
                <a:r>
                  <a:rPr lang="en-US" sz="1200" i="0" dirty="0" err="1"/>
                  <a:t>sau</a:t>
                </a:r>
                <a:r>
                  <a:rPr lang="en-US" sz="1200" i="0" dirty="0"/>
                  <a:t>. Trong </a:t>
                </a:r>
                <a:r>
                  <a:rPr lang="en-US" sz="1200" i="0" dirty="0" err="1"/>
                  <a:t>thực</a:t>
                </a:r>
                <a:r>
                  <a:rPr lang="en-US" sz="1200" i="0" dirty="0"/>
                  <a:t> </a:t>
                </a:r>
                <a:r>
                  <a:rPr lang="en-US" sz="1200" i="0" dirty="0" err="1"/>
                  <a:t>tế</a:t>
                </a:r>
                <a:r>
                  <a:rPr lang="en-US" sz="1200" i="0" dirty="0"/>
                  <a:t>, ta </a:t>
                </a:r>
                <a:r>
                  <a:rPr lang="en-US" sz="1200" i="0" dirty="0" err="1"/>
                  <a:t>sẽ</a:t>
                </a:r>
                <a:r>
                  <a:rPr lang="en-US" sz="1200" i="0" dirty="0"/>
                  <a:t> </a:t>
                </a:r>
                <a:r>
                  <a:rPr lang="en-US" sz="1200" i="0" dirty="0" err="1"/>
                  <a:t>chỉ</a:t>
                </a:r>
                <a:r>
                  <a:rPr lang="en-US" sz="1200" i="0" dirty="0"/>
                  <a:t> </a:t>
                </a:r>
                <a:r>
                  <a:rPr lang="en-US" sz="1200" i="0" dirty="0" err="1"/>
                  <a:t>quan</a:t>
                </a:r>
                <a:r>
                  <a:rPr lang="en-US" sz="1200" i="0" dirty="0"/>
                  <a:t> </a:t>
                </a:r>
                <a:r>
                  <a:rPr lang="en-US" sz="1200" i="0" dirty="0" err="1"/>
                  <a:t>sát</a:t>
                </a:r>
                <a:r>
                  <a:rPr lang="en-US" sz="1200" i="0" dirty="0"/>
                  <a:t> </a:t>
                </a:r>
                <a:r>
                  <a:rPr lang="en-US" sz="1200" i="0" dirty="0" err="1"/>
                  <a:t>được</a:t>
                </a:r>
                <a:r>
                  <a:rPr lang="en-US" sz="1200" i="0" dirty="0"/>
                  <a:t> </a:t>
                </a:r>
                <a:r>
                  <a:rPr lang="en-US" sz="1200" i="0" dirty="0" err="1"/>
                  <a:t>các</a:t>
                </a:r>
                <a:r>
                  <a:rPr lang="en-US" sz="1200" i="0" dirty="0"/>
                  <a:t> </a:t>
                </a:r>
                <a:r>
                  <a:rPr lang="en-US" sz="1200" i="0" dirty="0" err="1"/>
                  <a:t>cặp</a:t>
                </a:r>
                <a:r>
                  <a:rPr lang="en-US" sz="1200" i="0" dirty="0"/>
                  <a:t> </a:t>
                </a:r>
                <a:r>
                  <a:rPr lang="en-US" sz="1200" i="0" dirty="0" err="1"/>
                  <a:t>giá</a:t>
                </a:r>
                <a:r>
                  <a:rPr lang="en-US" sz="1200" i="0" dirty="0"/>
                  <a:t> </a:t>
                </a:r>
                <a:r>
                  <a:rPr lang="en-US" sz="1200" i="0" dirty="0" err="1"/>
                  <a:t>trị</a:t>
                </a:r>
                <a:r>
                  <a:rPr lang="en-US" sz="1200" i="0" dirty="0"/>
                  <a:t> </a:t>
                </a:r>
                <a:r>
                  <a:rPr lang="en-US" sz="1200" i="0" dirty="0" err="1"/>
                  <a:t>x_i</a:t>
                </a:r>
                <a:r>
                  <a:rPr lang="en-US" sz="1200" i="0" dirty="0"/>
                  <a:t>, </a:t>
                </a:r>
                <a:r>
                  <a:rPr lang="en-US" sz="1200" i="0" dirty="0" err="1"/>
                  <a:t>t_i</a:t>
                </a:r>
                <a:r>
                  <a:rPr lang="en-US" sz="1200" i="0" dirty="0"/>
                  <a:t> </a:t>
                </a:r>
                <a:r>
                  <a:rPr lang="en-US" sz="1200" i="0" dirty="0" err="1"/>
                  <a:t>như</a:t>
                </a:r>
                <a:r>
                  <a:rPr lang="en-US" sz="1200" i="0" dirty="0"/>
                  <a:t> </a:t>
                </a:r>
                <a:r>
                  <a:rPr lang="en-US" sz="1200" i="0" dirty="0" err="1"/>
                  <a:t>thế</a:t>
                </a:r>
                <a:r>
                  <a:rPr lang="en-US" sz="1200" i="0" dirty="0"/>
                  <a:t> </a:t>
                </a:r>
                <a:r>
                  <a:rPr lang="en-US" sz="1200" i="0" dirty="0" err="1"/>
                  <a:t>này</a:t>
                </a:r>
                <a:r>
                  <a:rPr lang="en-US" sz="1200" i="0" dirty="0"/>
                  <a:t> </a:t>
                </a:r>
                <a:r>
                  <a:rPr lang="en-US" sz="1200" i="0" dirty="0" err="1"/>
                  <a:t>chức</a:t>
                </a:r>
                <a:r>
                  <a:rPr lang="en-US" sz="1200" i="0" dirty="0"/>
                  <a:t> </a:t>
                </a:r>
                <a:r>
                  <a:rPr lang="en-US" sz="1200" i="0" dirty="0" err="1"/>
                  <a:t>không</a:t>
                </a:r>
                <a:r>
                  <a:rPr lang="en-US" sz="1200" i="0" dirty="0"/>
                  <a:t> </a:t>
                </a:r>
                <a:r>
                  <a:rPr lang="en-US" sz="1200" i="0" dirty="0" err="1"/>
                  <a:t>thể</a:t>
                </a:r>
                <a:r>
                  <a:rPr lang="en-US" sz="1200" i="0" dirty="0"/>
                  <a:t> </a:t>
                </a:r>
                <a:r>
                  <a:rPr lang="en-US" sz="1200" i="0" dirty="0" err="1"/>
                  <a:t>biết</a:t>
                </a:r>
                <a:r>
                  <a:rPr lang="en-US" sz="1200" i="0" dirty="0"/>
                  <a:t> </a:t>
                </a:r>
                <a:r>
                  <a:rPr lang="en-US" sz="1200" i="0" dirty="0" err="1"/>
                  <a:t>được</a:t>
                </a:r>
                <a:r>
                  <a:rPr lang="en-US" sz="1200" i="0" dirty="0"/>
                  <a:t> </a:t>
                </a:r>
                <a:r>
                  <a:rPr lang="en-US" sz="1200" i="0" dirty="0" err="1"/>
                  <a:t>hàm</a:t>
                </a:r>
                <a:r>
                  <a:rPr lang="en-US" sz="1200" i="0" dirty="0"/>
                  <a:t> </a:t>
                </a:r>
                <a:r>
                  <a:rPr lang="en-US" sz="1200" i="0" dirty="0" err="1"/>
                  <a:t>đích</a:t>
                </a:r>
                <a:r>
                  <a:rPr lang="en-US" sz="1200" i="0" dirty="0"/>
                  <a:t> </a:t>
                </a:r>
                <a:r>
                  <a:rPr lang="en-US" sz="1200" i="0" dirty="0" err="1"/>
                  <a:t>trông</a:t>
                </a:r>
                <a:r>
                  <a:rPr lang="en-US" sz="1200" i="0" dirty="0"/>
                  <a:t> </a:t>
                </a:r>
                <a:r>
                  <a:rPr lang="en-US" sz="1200" i="0" dirty="0" err="1"/>
                  <a:t>như</a:t>
                </a:r>
                <a:r>
                  <a:rPr lang="en-US" sz="1200" i="0" dirty="0"/>
                  <a:t> </a:t>
                </a:r>
                <a:r>
                  <a:rPr lang="en-US" sz="1200" i="0" dirty="0" err="1"/>
                  <a:t>thế</a:t>
                </a:r>
                <a:r>
                  <a:rPr lang="en-US" sz="1200" i="0" dirty="0"/>
                  <a:t> </a:t>
                </a:r>
                <a:r>
                  <a:rPr lang="en-US" sz="1200" i="0" dirty="0" err="1"/>
                  <a:t>nào</a:t>
                </a:r>
                <a:r>
                  <a:rPr lang="en-US" sz="1200" i="0" dirty="0"/>
                  <a:t>, </a:t>
                </a:r>
                <a:r>
                  <a:rPr lang="en-US" sz="1200" i="0" dirty="0" err="1"/>
                  <a:t>cũng</a:t>
                </a:r>
                <a:r>
                  <a:rPr lang="en-US" sz="1200" i="0" dirty="0"/>
                  <a:t> </a:t>
                </a:r>
                <a:r>
                  <a:rPr lang="en-US" sz="1200" i="0" dirty="0" err="1"/>
                  <a:t>như</a:t>
                </a:r>
                <a:r>
                  <a:rPr lang="en-US" sz="1200" i="0" dirty="0"/>
                  <a:t> </a:t>
                </a:r>
                <a:r>
                  <a:rPr lang="en-US" sz="1200" i="0" dirty="0" err="1"/>
                  <a:t>phân</a:t>
                </a:r>
                <a:r>
                  <a:rPr lang="en-US" sz="1200" i="0" dirty="0"/>
                  <a:t> </a:t>
                </a:r>
                <a:r>
                  <a:rPr lang="en-US" sz="1200" i="0" dirty="0" err="1"/>
                  <a:t>phối</a:t>
                </a:r>
                <a:r>
                  <a:rPr lang="en-US" sz="1200" i="0" dirty="0"/>
                  <a:t> </a:t>
                </a:r>
                <a:r>
                  <a:rPr lang="en-US" sz="1200" i="0" dirty="0" err="1"/>
                  <a:t>của</a:t>
                </a:r>
                <a:r>
                  <a:rPr lang="en-US" sz="1200" i="0" dirty="0"/>
                  <a:t> </a:t>
                </a:r>
                <a:r>
                  <a:rPr lang="en-US" sz="1200" i="0" dirty="0" err="1"/>
                  <a:t>nhiễu</a:t>
                </a:r>
                <a:r>
                  <a:rPr lang="en-US" sz="1200" i="0" dirty="0"/>
                  <a:t> </a:t>
                </a:r>
                <a:r>
                  <a:rPr lang="en-US" sz="1200" i="0" dirty="0" err="1"/>
                  <a:t>ra</a:t>
                </a:r>
                <a:r>
                  <a:rPr lang="en-US" sz="1200" i="0" dirty="0"/>
                  <a:t> </a:t>
                </a:r>
                <a:r>
                  <a:rPr lang="en-US" sz="1200" i="0" dirty="0" err="1"/>
                  <a:t>sao</a:t>
                </a:r>
                <a:r>
                  <a:rPr lang="en-US" sz="1200" i="0" dirty="0"/>
                  <a:t>.</a:t>
                </a:r>
                <a:endParaRPr i="0" dirty="0"/>
              </a:p>
            </p:txBody>
          </p:sp>
        </mc:Fallback>
      </mc:AlternateContent>
      <p:sp>
        <p:nvSpPr>
          <p:cNvPr id="371" name="Google Shape;371;p5:notes">
            <a:extLst>
              <a:ext uri="{FF2B5EF4-FFF2-40B4-BE49-F238E27FC236}">
                <a16:creationId xmlns:a16="http://schemas.microsoft.com/office/drawing/2014/main" id="{4FDF76EB-EC66-3412-C011-9A7CB778D10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9085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68C0B625-C73C-2897-6A1C-6495626C647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0" name="Google Shape;370;p5:notes">
                <a:extLst>
                  <a:ext uri="{FF2B5EF4-FFF2-40B4-BE49-F238E27FC236}">
                    <a16:creationId xmlns:a16="http://schemas.microsoft.com/office/drawing/2014/main" id="{D118C10E-41E5-8240-9264-6FAB6EF5565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0" dirty="0"/>
              </a:p>
            </p:txBody>
          </p:sp>
        </mc:Choice>
        <mc:Fallback xmlns="">
          <p:sp>
            <p:nvSpPr>
              <p:cNvPr id="370" name="Google Shape;370;p5:notes">
                <a:extLst>
                  <a:ext uri="{FF2B5EF4-FFF2-40B4-BE49-F238E27FC236}">
                    <a16:creationId xmlns:a16="http://schemas.microsoft.com/office/drawing/2014/main" id="{F1C8A797-119D-A074-7401-A989CC1DC56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i="0" dirty="0"/>
                  <a:t>Ta </a:t>
                </a:r>
                <a:r>
                  <a:rPr lang="en-US" i="0" dirty="0" err="1"/>
                  <a:t>xét</a:t>
                </a:r>
                <a:r>
                  <a:rPr lang="en-US" i="0" dirty="0"/>
                  <a:t> </a:t>
                </a:r>
                <a:r>
                  <a:rPr lang="en-US" i="0" dirty="0" err="1"/>
                  <a:t>ví</a:t>
                </a:r>
                <a:r>
                  <a:rPr lang="en-US" i="0" dirty="0"/>
                  <a:t> </a:t>
                </a:r>
                <a:r>
                  <a:rPr lang="en-US" i="0" dirty="0" err="1"/>
                  <a:t>dụ</a:t>
                </a:r>
                <a:r>
                  <a:rPr lang="en-US" i="0" dirty="0"/>
                  <a:t> 3.</a:t>
                </a:r>
              </a:p>
              <a:p>
                <a:pPr marL="0" lvl="0" indent="0" algn="l" rtl="0">
                  <a:spcBef>
                    <a:spcPts val="0"/>
                  </a:spcBef>
                  <a:spcAft>
                    <a:spcPts val="0"/>
                  </a:spcAft>
                  <a:buNone/>
                </a:pPr>
                <a:endParaRPr lang="en-US" i="0" dirty="0"/>
              </a:p>
              <a:p>
                <a:pPr marL="0" lvl="0" indent="0" algn="l" rtl="0">
                  <a:spcBef>
                    <a:spcPts val="0"/>
                  </a:spcBef>
                  <a:spcAft>
                    <a:spcPts val="0"/>
                  </a:spcAft>
                  <a:buNone/>
                </a:pPr>
                <a:r>
                  <a:rPr lang="en-US" i="0" dirty="0"/>
                  <a:t>Ta </a:t>
                </a:r>
                <a:r>
                  <a:rPr lang="en-US" i="0" dirty="0" err="1"/>
                  <a:t>cũng</a:t>
                </a:r>
                <a:r>
                  <a:rPr lang="en-US" i="0" dirty="0"/>
                  <a:t> </a:t>
                </a:r>
                <a:r>
                  <a:rPr lang="en-US" i="0" dirty="0" err="1"/>
                  <a:t>phát</a:t>
                </a:r>
                <a:r>
                  <a:rPr lang="en-US" i="0" dirty="0"/>
                  <a:t> </a:t>
                </a:r>
                <a:r>
                  <a:rPr lang="en-US" i="0" dirty="0" err="1"/>
                  <a:t>sinh</a:t>
                </a:r>
                <a:r>
                  <a:rPr lang="en-US" i="0" dirty="0"/>
                  <a:t> </a:t>
                </a:r>
                <a:r>
                  <a:rPr lang="en-US" i="0" dirty="0" err="1"/>
                  <a:t>một</a:t>
                </a:r>
                <a:r>
                  <a:rPr lang="en-US" i="0" dirty="0"/>
                  <a:t> </a:t>
                </a:r>
                <a:r>
                  <a:rPr lang="en-US" i="0" dirty="0" err="1"/>
                  <a:t>tập</a:t>
                </a:r>
                <a:r>
                  <a:rPr lang="en-US" i="0" dirty="0"/>
                  <a:t> </a:t>
                </a:r>
                <a:r>
                  <a:rPr lang="en-US" i="0" dirty="0" err="1"/>
                  <a:t>dữ</a:t>
                </a:r>
                <a:r>
                  <a:rPr lang="en-US" i="0" dirty="0"/>
                  <a:t> </a:t>
                </a:r>
                <a:r>
                  <a:rPr lang="en-US" i="0" dirty="0" err="1"/>
                  <a:t>liệu</a:t>
                </a:r>
                <a:r>
                  <a:rPr lang="en-US" i="0" dirty="0"/>
                  <a:t> </a:t>
                </a:r>
                <a:r>
                  <a:rPr lang="en-US" i="0" dirty="0" err="1"/>
                  <a:t>gồm</a:t>
                </a:r>
                <a:r>
                  <a:rPr lang="en-US" i="0" dirty="0"/>
                  <a:t> N </a:t>
                </a:r>
                <a:r>
                  <a:rPr lang="en-US" i="0" dirty="0" err="1"/>
                  <a:t>điểm</a:t>
                </a:r>
                <a:r>
                  <a:rPr lang="en-US" i="0" dirty="0"/>
                  <a:t> </a:t>
                </a:r>
                <a:r>
                  <a:rPr lang="en-US" i="0" dirty="0" err="1"/>
                  <a:t>dữ</a:t>
                </a:r>
                <a:r>
                  <a:rPr lang="en-US" i="0" dirty="0"/>
                  <a:t> </a:t>
                </a:r>
                <a:r>
                  <a:rPr lang="en-US" i="0" dirty="0" err="1"/>
                  <a:t>liệu</a:t>
                </a:r>
                <a:r>
                  <a:rPr lang="en-US" i="0" dirty="0"/>
                  <a:t>. </a:t>
                </a:r>
                <a:r>
                  <a:rPr lang="en-US" i="0" dirty="0" err="1"/>
                  <a:t>Mỗi</a:t>
                </a:r>
                <a:r>
                  <a:rPr lang="en-US" i="0" dirty="0"/>
                  <a:t> </a:t>
                </a:r>
                <a:r>
                  <a:rPr lang="en-US" i="0" dirty="0" err="1"/>
                  <a:t>điểm</a:t>
                </a:r>
                <a:r>
                  <a:rPr lang="en-US" i="0" dirty="0"/>
                  <a:t> </a:t>
                </a:r>
                <a:r>
                  <a:rPr lang="en-US" i="0" dirty="0" err="1"/>
                  <a:t>dữ</a:t>
                </a:r>
                <a:r>
                  <a:rPr lang="en-US" i="0" dirty="0"/>
                  <a:t> </a:t>
                </a:r>
                <a:r>
                  <a:rPr lang="en-US" i="0" dirty="0" err="1"/>
                  <a:t>liệu</a:t>
                </a:r>
                <a:r>
                  <a:rPr lang="en-US" i="0" dirty="0"/>
                  <a:t> </a:t>
                </a:r>
                <a:r>
                  <a:rPr lang="en-US" i="0" dirty="0" err="1"/>
                  <a:t>có</a:t>
                </a:r>
                <a:r>
                  <a:rPr lang="en-US" i="0" dirty="0"/>
                  <a:t> 1 </a:t>
                </a:r>
                <a:r>
                  <a:rPr lang="en-US" i="0" dirty="0" err="1"/>
                  <a:t>giá</a:t>
                </a:r>
                <a:r>
                  <a:rPr lang="en-US" i="0" dirty="0"/>
                  <a:t> </a:t>
                </a:r>
                <a:r>
                  <a:rPr lang="en-US" i="0" dirty="0" err="1"/>
                  <a:t>trị</a:t>
                </a:r>
                <a:r>
                  <a:rPr lang="en-US" i="0" dirty="0"/>
                  <a:t> </a:t>
                </a:r>
                <a:r>
                  <a:rPr lang="en-US" i="0" dirty="0" err="1"/>
                  <a:t>đặc</a:t>
                </a:r>
                <a:r>
                  <a:rPr lang="en-US" i="0" dirty="0"/>
                  <a:t> </a:t>
                </a:r>
                <a:r>
                  <a:rPr lang="en-US" i="0" dirty="0" err="1"/>
                  <a:t>trưng</a:t>
                </a:r>
                <a:r>
                  <a:rPr lang="en-US" i="0" dirty="0"/>
                  <a:t> </a:t>
                </a:r>
                <a:r>
                  <a:rPr lang="en-US" i="0" dirty="0" err="1"/>
                  <a:t>x_i</a:t>
                </a:r>
                <a:r>
                  <a:rPr lang="en-US" i="0" dirty="0"/>
                  <a:t>, </a:t>
                </a:r>
                <a:r>
                  <a:rPr lang="en-US" i="0" dirty="0" err="1"/>
                  <a:t>và</a:t>
                </a:r>
                <a:r>
                  <a:rPr lang="en-US" i="0" dirty="0"/>
                  <a:t> </a:t>
                </a:r>
                <a:r>
                  <a:rPr lang="en-US" i="0" dirty="0" err="1"/>
                  <a:t>một</a:t>
                </a:r>
                <a:r>
                  <a:rPr lang="en-US" i="0" dirty="0"/>
                  <a:t> </a:t>
                </a:r>
                <a:r>
                  <a:rPr lang="en-US" i="0" dirty="0" err="1"/>
                  <a:t>giá</a:t>
                </a:r>
                <a:r>
                  <a:rPr lang="en-US" i="0" dirty="0"/>
                  <a:t> </a:t>
                </a:r>
                <a:r>
                  <a:rPr lang="en-US" i="0" dirty="0" err="1"/>
                  <a:t>trị</a:t>
                </a:r>
                <a:r>
                  <a:rPr lang="en-US" i="0" dirty="0"/>
                  <a:t> </a:t>
                </a:r>
                <a:r>
                  <a:rPr lang="en-US" i="0" dirty="0" err="1"/>
                  <a:t>đích</a:t>
                </a:r>
                <a:r>
                  <a:rPr lang="en-US" i="0" dirty="0"/>
                  <a:t> </a:t>
                </a:r>
                <a:r>
                  <a:rPr lang="en-US" i="0" dirty="0" err="1"/>
                  <a:t>t_i</a:t>
                </a:r>
                <a:r>
                  <a:rPr lang="en-US" i="0" dirty="0"/>
                  <a:t>, </a:t>
                </a:r>
                <a:r>
                  <a:rPr lang="en-US" i="0" dirty="0" err="1"/>
                  <a:t>trong</a:t>
                </a:r>
                <a:r>
                  <a:rPr lang="en-US" i="0" dirty="0"/>
                  <a:t> </a:t>
                </a:r>
                <a:r>
                  <a:rPr lang="en-US" i="0" dirty="0" err="1"/>
                  <a:t>đó</a:t>
                </a:r>
                <a:r>
                  <a:rPr lang="en-US" i="0" dirty="0"/>
                  <a:t> </a:t>
                </a:r>
                <a:r>
                  <a:rPr lang="en-US" i="0" dirty="0" err="1"/>
                  <a:t>giá</a:t>
                </a:r>
                <a:r>
                  <a:rPr lang="en-US" i="0" dirty="0"/>
                  <a:t> </a:t>
                </a:r>
                <a:r>
                  <a:rPr lang="en-US" i="0" dirty="0" err="1"/>
                  <a:t>trị</a:t>
                </a:r>
                <a:r>
                  <a:rPr lang="en-US" i="0" dirty="0"/>
                  <a:t> </a:t>
                </a:r>
                <a:r>
                  <a:rPr lang="en-US" i="0" dirty="0" err="1"/>
                  <a:t>đích</a:t>
                </a:r>
                <a:r>
                  <a:rPr lang="en-US" i="0" dirty="0"/>
                  <a:t> </a:t>
                </a:r>
                <a:r>
                  <a:rPr lang="en-US" i="0" dirty="0" err="1"/>
                  <a:t>được</a:t>
                </a:r>
                <a:r>
                  <a:rPr lang="en-US" i="0" dirty="0"/>
                  <a:t> </a:t>
                </a:r>
                <a:r>
                  <a:rPr lang="en-US" i="0" dirty="0" err="1"/>
                  <a:t>phát</a:t>
                </a:r>
                <a:r>
                  <a:rPr lang="en-US" i="0" dirty="0"/>
                  <a:t> </a:t>
                </a:r>
                <a:r>
                  <a:rPr lang="en-US" i="0" dirty="0" err="1"/>
                  <a:t>sinh</a:t>
                </a:r>
                <a:r>
                  <a:rPr lang="en-US" i="0" dirty="0"/>
                  <a:t> </a:t>
                </a:r>
                <a:r>
                  <a:rPr lang="en-US" i="0" dirty="0" err="1"/>
                  <a:t>tuân</a:t>
                </a:r>
                <a:r>
                  <a:rPr lang="en-US" i="0" dirty="0"/>
                  <a:t> </a:t>
                </a:r>
                <a:r>
                  <a:rPr lang="en-US" i="0" dirty="0" err="1"/>
                  <a:t>theo</a:t>
                </a:r>
                <a:r>
                  <a:rPr lang="en-US" i="0" dirty="0"/>
                  <a:t> </a:t>
                </a:r>
                <a:r>
                  <a:rPr lang="en-US" i="0" dirty="0" err="1"/>
                  <a:t>hàm</a:t>
                </a:r>
                <a:r>
                  <a:rPr lang="en-US" i="0" dirty="0"/>
                  <a:t> </a:t>
                </a:r>
                <a:r>
                  <a:rPr lang="en-US" i="0" dirty="0" err="1"/>
                  <a:t>đích</a:t>
                </a:r>
                <a:r>
                  <a:rPr lang="en-US" i="0" dirty="0"/>
                  <a:t> (target function) f(x)= 3x+2. </a:t>
                </a:r>
                <a:r>
                  <a:rPr lang="en-US" i="0" dirty="0" err="1"/>
                  <a:t>Mỗi</a:t>
                </a:r>
                <a:r>
                  <a:rPr lang="en-US" i="0" dirty="0"/>
                  <a:t> </a:t>
                </a:r>
                <a:r>
                  <a:rPr lang="en-US" i="0" dirty="0" err="1"/>
                  <a:t>điểm</a:t>
                </a:r>
                <a:r>
                  <a:rPr lang="en-US" i="0" dirty="0"/>
                  <a:t> </a:t>
                </a:r>
                <a:r>
                  <a:rPr lang="en-US" i="0" dirty="0" err="1"/>
                  <a:t>dữ</a:t>
                </a:r>
                <a:r>
                  <a:rPr lang="en-US" i="0" dirty="0"/>
                  <a:t> </a:t>
                </a:r>
                <a:r>
                  <a:rPr lang="en-US" i="0" dirty="0" err="1"/>
                  <a:t>liệu</a:t>
                </a:r>
                <a:r>
                  <a:rPr lang="en-US" i="0" dirty="0"/>
                  <a:t>, ta </a:t>
                </a:r>
                <a:r>
                  <a:rPr lang="en-US" i="0" dirty="0" err="1"/>
                  <a:t>cũng</a:t>
                </a:r>
                <a:r>
                  <a:rPr lang="en-US" i="0" dirty="0"/>
                  <a:t> </a:t>
                </a:r>
                <a:r>
                  <a:rPr lang="en-US" i="0" dirty="0" err="1"/>
                  <a:t>cộng</a:t>
                </a:r>
                <a:r>
                  <a:rPr lang="en-US" i="0" dirty="0"/>
                  <a:t> </a:t>
                </a:r>
                <a:r>
                  <a:rPr lang="en-US" i="0" dirty="0" err="1"/>
                  <a:t>vào</a:t>
                </a:r>
                <a:r>
                  <a:rPr lang="en-US" i="0" dirty="0"/>
                  <a:t> </a:t>
                </a:r>
                <a:r>
                  <a:rPr lang="en-US" i="0" dirty="0" err="1"/>
                  <a:t>một</a:t>
                </a:r>
                <a:r>
                  <a:rPr lang="en-US" i="0" dirty="0"/>
                  <a:t> </a:t>
                </a:r>
                <a:r>
                  <a:rPr lang="en-US" i="0" dirty="0" err="1"/>
                  <a:t>lượng</a:t>
                </a:r>
                <a:r>
                  <a:rPr lang="en-US" i="0" dirty="0"/>
                  <a:t> </a:t>
                </a:r>
                <a:r>
                  <a:rPr lang="en-US" i="0" dirty="0" err="1"/>
                  <a:t>nhiễu</a:t>
                </a:r>
                <a:r>
                  <a:rPr lang="en-US" i="0" dirty="0"/>
                  <a:t> epsilon </a:t>
                </a:r>
                <a:r>
                  <a:rPr lang="en-US" i="0" dirty="0" err="1"/>
                  <a:t>giống</a:t>
                </a:r>
                <a:r>
                  <a:rPr lang="en-US" i="0" dirty="0"/>
                  <a:t> </a:t>
                </a:r>
                <a:r>
                  <a:rPr lang="en-US" i="0" dirty="0" err="1"/>
                  <a:t>ví</a:t>
                </a:r>
                <a:r>
                  <a:rPr lang="en-US" i="0" dirty="0"/>
                  <a:t> </a:t>
                </a:r>
                <a:r>
                  <a:rPr lang="en-US" i="0" dirty="0" err="1"/>
                  <a:t>dụ</a:t>
                </a:r>
                <a:r>
                  <a:rPr lang="en-US" i="0" dirty="0"/>
                  <a:t> </a:t>
                </a:r>
                <a:r>
                  <a:rPr lang="en-US" i="0" dirty="0" err="1"/>
                  <a:t>trước</a:t>
                </a:r>
                <a:r>
                  <a:rPr lang="en-US" i="0" dirty="0"/>
                  <a:t>. Ta </a:t>
                </a:r>
                <a:r>
                  <a:rPr lang="en-US" i="0" dirty="0" err="1"/>
                  <a:t>nhắc</a:t>
                </a:r>
                <a:r>
                  <a:rPr lang="en-US" i="0" dirty="0"/>
                  <a:t> </a:t>
                </a:r>
                <a:r>
                  <a:rPr lang="en-US" i="0" dirty="0" err="1"/>
                  <a:t>lại</a:t>
                </a:r>
                <a:r>
                  <a:rPr lang="en-US" i="0" dirty="0"/>
                  <a:t> </a:t>
                </a:r>
                <a:r>
                  <a:rPr lang="en-US" i="0" dirty="0" err="1"/>
                  <a:t>lưu</a:t>
                </a:r>
                <a:r>
                  <a:rPr lang="en-US" i="0" dirty="0"/>
                  <a:t> ý, </a:t>
                </a:r>
                <a:r>
                  <a:rPr lang="en-US" i="0" dirty="0" err="1"/>
                  <a:t>t</a:t>
                </a:r>
                <a:r>
                  <a:rPr lang="en-US" sz="1200" i="0" dirty="0" err="1"/>
                  <a:t>rong</a:t>
                </a:r>
                <a:r>
                  <a:rPr lang="en-US" sz="1200" i="0" dirty="0"/>
                  <a:t> </a:t>
                </a:r>
                <a:r>
                  <a:rPr lang="en-US" sz="1200" i="0" dirty="0" err="1"/>
                  <a:t>ví</a:t>
                </a:r>
                <a:r>
                  <a:rPr lang="en-US" sz="1200" i="0" dirty="0"/>
                  <a:t> </a:t>
                </a:r>
                <a:r>
                  <a:rPr lang="en-US" sz="1200" i="0" dirty="0" err="1"/>
                  <a:t>dụ</a:t>
                </a:r>
                <a:r>
                  <a:rPr lang="en-US" sz="1200" i="0" dirty="0"/>
                  <a:t> </a:t>
                </a:r>
                <a:r>
                  <a:rPr lang="en-US" sz="1200" i="0" dirty="0" err="1"/>
                  <a:t>này</a:t>
                </a:r>
                <a:r>
                  <a:rPr lang="en-US" sz="1200" i="0" dirty="0"/>
                  <a:t>, ta </a:t>
                </a:r>
                <a:r>
                  <a:rPr lang="en-US" sz="1200" i="0" dirty="0" err="1"/>
                  <a:t>sử</a:t>
                </a:r>
                <a:r>
                  <a:rPr lang="en-US" sz="1200" i="0" dirty="0"/>
                  <a:t> </a:t>
                </a:r>
                <a:r>
                  <a:rPr lang="en-US" sz="1200" i="0" dirty="0" err="1"/>
                  <a:t>dụng</a:t>
                </a:r>
                <a:r>
                  <a:rPr lang="en-US" sz="1200" i="0" dirty="0"/>
                  <a:t> </a:t>
                </a:r>
                <a:r>
                  <a:rPr lang="en-US" sz="1200" i="0" dirty="0" err="1"/>
                  <a:t>hàm</a:t>
                </a:r>
                <a:r>
                  <a:rPr lang="en-US" sz="1200" i="0" dirty="0"/>
                  <a:t> </a:t>
                </a:r>
                <a:r>
                  <a:rPr lang="en-US" sz="1200" i="0">
                    <a:latin typeface="Cambria Math" panose="02040503050406030204" pitchFamily="18" charset="0"/>
                    <a:ea typeface="Cambria Math" panose="02040503050406030204" pitchFamily="18" charset="0"/>
                  </a:rPr>
                  <a:t>f</a:t>
                </a:r>
                <a:r>
                  <a:rPr lang="en-US" sz="1200" i="0" dirty="0"/>
                  <a:t> </a:t>
                </a:r>
                <a:r>
                  <a:rPr lang="en-US" sz="1200" i="0" dirty="0" err="1"/>
                  <a:t>và</a:t>
                </a:r>
                <a:r>
                  <a:rPr lang="en-US" sz="1200" i="0" dirty="0"/>
                  <a:t> </a:t>
                </a:r>
                <a:r>
                  <a:rPr lang="en-US" sz="1200" i="0" dirty="0" err="1"/>
                  <a:t>tự</a:t>
                </a:r>
                <a:r>
                  <a:rPr lang="en-US" sz="1200" i="0" dirty="0"/>
                  <a:t> </a:t>
                </a:r>
                <a:r>
                  <a:rPr lang="en-US" sz="1200" i="0" dirty="0" err="1"/>
                  <a:t>phát</a:t>
                </a:r>
                <a:r>
                  <a:rPr lang="en-US" sz="1200" i="0" dirty="0"/>
                  <a:t> </a:t>
                </a:r>
                <a:r>
                  <a:rPr lang="en-US" sz="1200" i="0" dirty="0" err="1"/>
                  <a:t>sinh</a:t>
                </a:r>
                <a:r>
                  <a:rPr lang="en-US" sz="1200" i="0" dirty="0"/>
                  <a:t> </a:t>
                </a:r>
                <a:r>
                  <a:rPr lang="en-US" sz="1200" i="0" dirty="0" err="1"/>
                  <a:t>nhiễu</a:t>
                </a:r>
                <a:r>
                  <a:rPr lang="en-US" sz="1200" i="0" dirty="0"/>
                  <a:t> </a:t>
                </a:r>
                <a:r>
                  <a:rPr lang="en-US" sz="1200" i="0">
                    <a:latin typeface="Cambria Math" panose="02040503050406030204" pitchFamily="18" charset="0"/>
                    <a:ea typeface="Cambria Math" panose="02040503050406030204" pitchFamily="18" charset="0"/>
                  </a:rPr>
                  <a:t>ε</a:t>
                </a:r>
                <a:r>
                  <a:rPr lang="en-US" sz="1200" i="0" dirty="0"/>
                  <a:t> để </a:t>
                </a:r>
                <a:r>
                  <a:rPr lang="en-US" sz="1200" i="0" dirty="0" err="1"/>
                  <a:t>xây</a:t>
                </a:r>
                <a:r>
                  <a:rPr lang="en-US" sz="1200" i="0" dirty="0"/>
                  <a:t> </a:t>
                </a:r>
                <a:r>
                  <a:rPr lang="en-US" sz="1200" i="0" dirty="0" err="1"/>
                  <a:t>dựng</a:t>
                </a:r>
                <a:r>
                  <a:rPr lang="en-US" sz="1200" i="0" dirty="0"/>
                  <a:t> </a:t>
                </a:r>
                <a:r>
                  <a:rPr lang="en-US" sz="1200" i="0" dirty="0" err="1"/>
                  <a:t>tập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minh</a:t>
                </a:r>
                <a:r>
                  <a:rPr lang="en-US" sz="1200" i="0" dirty="0"/>
                  <a:t> </a:t>
                </a:r>
                <a:r>
                  <a:rPr lang="en-US" sz="1200" i="0" dirty="0" err="1"/>
                  <a:t>họa</a:t>
                </a:r>
                <a:r>
                  <a:rPr lang="en-US" sz="1200" i="0" dirty="0"/>
                  <a:t>. Trong </a:t>
                </a:r>
                <a:r>
                  <a:rPr lang="en-US" sz="1200" i="0" dirty="0" err="1"/>
                  <a:t>thực</a:t>
                </a:r>
                <a:r>
                  <a:rPr lang="en-US" sz="1200" i="0" dirty="0"/>
                  <a:t> </a:t>
                </a:r>
                <a:r>
                  <a:rPr lang="en-US" sz="1200" i="0" dirty="0" err="1"/>
                  <a:t>tế</a:t>
                </a:r>
                <a:r>
                  <a:rPr lang="en-US" sz="1200" i="0" dirty="0"/>
                  <a:t>, </a:t>
                </a:r>
                <a:r>
                  <a:rPr lang="en-US" sz="1200" i="0" dirty="0" err="1"/>
                  <a:t>khi</a:t>
                </a:r>
                <a:r>
                  <a:rPr lang="en-US" sz="1200" i="0" dirty="0"/>
                  <a:t> </a:t>
                </a:r>
                <a:r>
                  <a:rPr lang="en-US" sz="1200" i="0" dirty="0" err="1"/>
                  <a:t>thu</a:t>
                </a:r>
                <a:r>
                  <a:rPr lang="en-US" sz="1200" i="0" dirty="0"/>
                  <a:t> </a:t>
                </a:r>
                <a:r>
                  <a:rPr lang="en-US" sz="1200" i="0" dirty="0" err="1"/>
                  <a:t>thập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cho</a:t>
                </a:r>
                <a:r>
                  <a:rPr lang="en-US" sz="1200" i="0" dirty="0"/>
                  <a:t> </a:t>
                </a:r>
                <a:r>
                  <a:rPr lang="en-US" sz="1200" i="0" dirty="0" err="1"/>
                  <a:t>bài</a:t>
                </a:r>
                <a:r>
                  <a:rPr lang="en-US" sz="1200" i="0" dirty="0"/>
                  <a:t> </a:t>
                </a:r>
                <a:r>
                  <a:rPr lang="en-US" sz="1200" i="0" dirty="0" err="1"/>
                  <a:t>toán</a:t>
                </a:r>
                <a:r>
                  <a:rPr lang="en-US" sz="1200" i="0" dirty="0"/>
                  <a:t> </a:t>
                </a:r>
                <a:r>
                  <a:rPr lang="en-US" sz="1200" i="0" dirty="0" err="1"/>
                  <a:t>cần</a:t>
                </a:r>
                <a:r>
                  <a:rPr lang="en-US" sz="1200" i="0" dirty="0"/>
                  <a:t> </a:t>
                </a:r>
                <a:r>
                  <a:rPr lang="en-US" sz="1200" i="0" dirty="0" err="1"/>
                  <a:t>giải</a:t>
                </a:r>
                <a:r>
                  <a:rPr lang="en-US" sz="1200" i="0" dirty="0"/>
                  <a:t> </a:t>
                </a:r>
                <a:r>
                  <a:rPr lang="en-US" sz="1200" i="0" dirty="0" err="1"/>
                  <a:t>quyết</a:t>
                </a:r>
                <a:r>
                  <a:rPr lang="en-US" sz="1200" i="0" dirty="0"/>
                  <a:t>, ta </a:t>
                </a:r>
                <a:r>
                  <a:rPr lang="en-US" sz="1200" i="0" dirty="0" err="1"/>
                  <a:t>chỉ</a:t>
                </a:r>
                <a:r>
                  <a:rPr lang="en-US" sz="1200" i="0" dirty="0"/>
                  <a:t> </a:t>
                </a:r>
                <a:r>
                  <a:rPr lang="en-US" sz="1200" i="0" dirty="0" err="1"/>
                  <a:t>quan</a:t>
                </a:r>
                <a:r>
                  <a:rPr lang="en-US" sz="1200" i="0" dirty="0"/>
                  <a:t> </a:t>
                </a:r>
                <a:r>
                  <a:rPr lang="en-US" sz="1200" i="0" dirty="0" err="1"/>
                  <a:t>sát</a:t>
                </a:r>
                <a:r>
                  <a:rPr lang="en-US" sz="1200" i="0" dirty="0"/>
                  <a:t> </a:t>
                </a:r>
                <a:r>
                  <a:rPr lang="en-US" sz="1200" i="0" dirty="0" err="1"/>
                  <a:t>được</a:t>
                </a:r>
                <a:r>
                  <a:rPr lang="en-US" sz="1200" i="0" dirty="0"/>
                  <a:t> </a:t>
                </a:r>
                <a:r>
                  <a:rPr lang="en-US" sz="1200" i="0" dirty="0" err="1"/>
                  <a:t>giá</a:t>
                </a:r>
                <a:r>
                  <a:rPr lang="en-US" sz="1200" i="0" dirty="0"/>
                  <a:t> </a:t>
                </a:r>
                <a:r>
                  <a:rPr lang="en-US" sz="1200" i="0" dirty="0" err="1"/>
                  <a:t>trị</a:t>
                </a:r>
                <a:r>
                  <a:rPr lang="en-US" sz="1200" i="0" dirty="0"/>
                  <a:t> </a:t>
                </a:r>
                <a:r>
                  <a:rPr lang="en-US" sz="1200" i="0" dirty="0" err="1"/>
                  <a:t>đích</a:t>
                </a:r>
                <a:r>
                  <a:rPr lang="en-US" sz="1200" i="0" dirty="0"/>
                  <a:t> </a:t>
                </a:r>
                <a:r>
                  <a:rPr lang="en-US" sz="1200" i="0">
                    <a:latin typeface="Cambria Math" panose="02040503050406030204" pitchFamily="18" charset="0"/>
                  </a:rPr>
                  <a:t>t</a:t>
                </a:r>
                <a:r>
                  <a:rPr lang="ar-BH" sz="1200" i="0">
                    <a:latin typeface="Cambria Math" panose="02040503050406030204" pitchFamily="18" charset="0"/>
                  </a:rPr>
                  <a:t>^((i))</a:t>
                </a:r>
                <a:r>
                  <a:rPr lang="en-US" sz="1200" i="0" dirty="0"/>
                  <a:t> </a:t>
                </a:r>
                <a:r>
                  <a:rPr lang="en-US" sz="1200" i="0" dirty="0" err="1"/>
                  <a:t>của</a:t>
                </a:r>
                <a:r>
                  <a:rPr lang="en-US" sz="1200" i="0" dirty="0"/>
                  <a:t> </a:t>
                </a:r>
                <a:r>
                  <a:rPr lang="en-US" sz="1200" i="0" dirty="0" err="1"/>
                  <a:t>mỗi</a:t>
                </a:r>
                <a:r>
                  <a:rPr lang="en-US" sz="1200" i="0" dirty="0"/>
                  <a:t>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với</a:t>
                </a:r>
                <a:r>
                  <a:rPr lang="en-US" sz="1200" i="0" dirty="0"/>
                  <a:t> </a:t>
                </a:r>
                <a:r>
                  <a:rPr lang="en-US" sz="1200" i="0" dirty="0" err="1"/>
                  <a:t>đặc</a:t>
                </a:r>
                <a:r>
                  <a:rPr lang="en-US" sz="1200" i="0" dirty="0"/>
                  <a:t> </a:t>
                </a:r>
                <a:r>
                  <a:rPr lang="en-US" sz="1200" i="0" dirty="0" err="1"/>
                  <a:t>trưng</a:t>
                </a:r>
                <a:r>
                  <a:rPr lang="en-US" sz="1200" i="0" dirty="0"/>
                  <a:t> </a:t>
                </a:r>
                <a:r>
                  <a:rPr lang="en-US" sz="1200" i="0">
                    <a:latin typeface="Cambria Math" panose="02040503050406030204" pitchFamily="18" charset="0"/>
                  </a:rPr>
                  <a:t>x^((i))</a:t>
                </a:r>
                <a:r>
                  <a:rPr lang="en-US" sz="1200" i="0" dirty="0"/>
                  <a:t> </a:t>
                </a:r>
                <a:r>
                  <a:rPr lang="en-US" sz="1200" i="0" dirty="0" err="1"/>
                  <a:t>chứ</a:t>
                </a:r>
                <a:r>
                  <a:rPr lang="en-US" sz="1200" i="0" dirty="0"/>
                  <a:t> </a:t>
                </a:r>
                <a:r>
                  <a:rPr lang="en-US" sz="1200" i="0" dirty="0" err="1"/>
                  <a:t>không</a:t>
                </a:r>
                <a:r>
                  <a:rPr lang="en-US" sz="1200" i="0" dirty="0"/>
                  <a:t> </a:t>
                </a:r>
                <a:r>
                  <a:rPr lang="en-US" sz="1200" i="0" dirty="0" err="1"/>
                  <a:t>thể</a:t>
                </a:r>
                <a:r>
                  <a:rPr lang="en-US" sz="1200" i="0" dirty="0"/>
                  <a:t> </a:t>
                </a:r>
                <a:r>
                  <a:rPr lang="en-US" sz="1200" i="0" dirty="0" err="1"/>
                  <a:t>tính</a:t>
                </a:r>
                <a:r>
                  <a:rPr lang="en-US" sz="1200" i="0" dirty="0"/>
                  <a:t> </a:t>
                </a:r>
                <a:r>
                  <a:rPr lang="en-US" sz="1200" i="0" dirty="0" err="1"/>
                  <a:t>được</a:t>
                </a:r>
                <a:r>
                  <a:rPr lang="en-US" sz="1200" i="0" dirty="0"/>
                  <a:t> </a:t>
                </a:r>
                <a:r>
                  <a:rPr lang="en-US" sz="1200" i="0">
                    <a:latin typeface="Cambria Math" panose="02040503050406030204" pitchFamily="18" charset="0"/>
                    <a:ea typeface="Cambria Math" panose="02040503050406030204" pitchFamily="18" charset="0"/>
                  </a:rPr>
                  <a:t>f(</a:t>
                </a:r>
                <a:r>
                  <a:rPr lang="en-US" sz="1200" i="0">
                    <a:latin typeface="Cambria Math" panose="02040503050406030204" pitchFamily="18" charset="0"/>
                  </a:rPr>
                  <a:t>x^((i)) )</a:t>
                </a:r>
                <a:r>
                  <a:rPr lang="en-US" sz="1200" i="0" dirty="0"/>
                  <a:t> </a:t>
                </a:r>
                <a:r>
                  <a:rPr lang="en-US" sz="1200" i="0" dirty="0" err="1"/>
                  <a:t>và</a:t>
                </a:r>
                <a:r>
                  <a:rPr lang="en-US" sz="1200" i="0" dirty="0"/>
                  <a:t> </a:t>
                </a:r>
                <a:r>
                  <a:rPr lang="en-US" sz="1200" i="0" dirty="0" err="1"/>
                  <a:t>cũng</a:t>
                </a:r>
                <a:r>
                  <a:rPr lang="en-US" sz="1200" i="0" dirty="0"/>
                  <a:t> </a:t>
                </a:r>
                <a:r>
                  <a:rPr lang="en-US" sz="1200" i="0" dirty="0" err="1"/>
                  <a:t>không</a:t>
                </a:r>
                <a:r>
                  <a:rPr lang="en-US" sz="1200" i="0" dirty="0"/>
                  <a:t> </a:t>
                </a:r>
                <a:r>
                  <a:rPr lang="en-US" sz="1200" i="0" dirty="0" err="1"/>
                  <a:t>biết</a:t>
                </a:r>
                <a:r>
                  <a:rPr lang="en-US" sz="1200" i="0" dirty="0"/>
                  <a:t> </a:t>
                </a:r>
                <a:r>
                  <a:rPr lang="en-US" sz="1200" i="0" dirty="0" err="1"/>
                  <a:t>được</a:t>
                </a:r>
                <a:r>
                  <a:rPr lang="en-US" sz="1200" i="0" dirty="0"/>
                  <a:t>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thu</a:t>
                </a:r>
                <a:r>
                  <a:rPr lang="en-US" sz="1200" i="0" dirty="0"/>
                  <a:t> </a:t>
                </a:r>
                <a:r>
                  <a:rPr lang="en-US" sz="1200" i="0" dirty="0" err="1"/>
                  <a:t>thập</a:t>
                </a:r>
                <a:r>
                  <a:rPr lang="en-US" sz="1200" i="0" dirty="0"/>
                  <a:t> </a:t>
                </a:r>
                <a:r>
                  <a:rPr lang="en-US" sz="1200" i="0" dirty="0" err="1"/>
                  <a:t>có</a:t>
                </a:r>
                <a:r>
                  <a:rPr lang="en-US" sz="1200" i="0" dirty="0"/>
                  <a:t> </a:t>
                </a:r>
                <a:r>
                  <a:rPr lang="en-US" sz="1200" i="0" dirty="0" err="1"/>
                  <a:t>chứa</a:t>
                </a:r>
                <a:r>
                  <a:rPr lang="en-US" sz="1200" i="0" dirty="0"/>
                  <a:t> </a:t>
                </a:r>
                <a:r>
                  <a:rPr lang="en-US" sz="1200" i="0" dirty="0" err="1"/>
                  <a:t>lượng</a:t>
                </a:r>
                <a:r>
                  <a:rPr lang="en-US" sz="1200" i="0" dirty="0"/>
                  <a:t> </a:t>
                </a:r>
                <a:r>
                  <a:rPr lang="en-US" sz="1200" i="0" dirty="0" err="1"/>
                  <a:t>nhiễu</a:t>
                </a:r>
                <a:r>
                  <a:rPr lang="en-US" sz="1200" i="0" dirty="0"/>
                  <a:t> </a:t>
                </a:r>
                <a:r>
                  <a:rPr lang="en-US" sz="1200" i="0">
                    <a:latin typeface="Cambria Math" panose="02040503050406030204" pitchFamily="18" charset="0"/>
                    <a:ea typeface="Cambria Math" panose="02040503050406030204" pitchFamily="18" charset="0"/>
                  </a:rPr>
                  <a:t>ε</a:t>
                </a:r>
                <a:r>
                  <a:rPr lang="ar-BH" sz="1200" i="0">
                    <a:latin typeface="Cambria Math" panose="02040503050406030204" pitchFamily="18" charset="0"/>
                    <a:ea typeface="Cambria Math" panose="02040503050406030204" pitchFamily="18" charset="0"/>
                  </a:rPr>
                  <a:t>^(</a:t>
                </a:r>
                <a:r>
                  <a:rPr lang="ar-BH" sz="1200" i="0">
                    <a:latin typeface="Cambria Math" panose="02040503050406030204" pitchFamily="18" charset="0"/>
                  </a:rPr>
                  <a:t>(i))</a:t>
                </a:r>
                <a:r>
                  <a:rPr lang="en-US" sz="1200" i="0" dirty="0"/>
                  <a:t> </a:t>
                </a:r>
                <a:r>
                  <a:rPr lang="en-US" sz="1200" i="0" dirty="0" err="1"/>
                  <a:t>tuân</a:t>
                </a:r>
                <a:r>
                  <a:rPr lang="en-US" sz="1200" i="0" dirty="0"/>
                  <a:t> </a:t>
                </a:r>
                <a:r>
                  <a:rPr lang="en-US" sz="1200" i="0" dirty="0" err="1"/>
                  <a:t>theo</a:t>
                </a:r>
                <a:r>
                  <a:rPr lang="en-US" sz="1200" i="0" dirty="0"/>
                  <a:t> </a:t>
                </a:r>
                <a:r>
                  <a:rPr lang="en-US" sz="1200" i="0" dirty="0" err="1"/>
                  <a:t>phân</a:t>
                </a:r>
                <a:r>
                  <a:rPr lang="en-US" sz="1200" i="0" dirty="0"/>
                  <a:t> </a:t>
                </a:r>
                <a:r>
                  <a:rPr lang="en-US" sz="1200" i="0" dirty="0" err="1"/>
                  <a:t>phối</a:t>
                </a:r>
                <a:r>
                  <a:rPr lang="en-US" sz="1200" i="0" dirty="0"/>
                  <a:t> </a:t>
                </a:r>
                <a:r>
                  <a:rPr lang="en-US" sz="1200" i="0" dirty="0" err="1"/>
                  <a:t>nào</a:t>
                </a:r>
                <a:r>
                  <a:rPr lang="en-US" sz="1200" i="0" dirty="0"/>
                  <a:t>.</a:t>
                </a:r>
              </a:p>
              <a:p>
                <a:pPr marL="0" lvl="0" indent="0" algn="l" rtl="0">
                  <a:spcBef>
                    <a:spcPts val="0"/>
                  </a:spcBef>
                  <a:spcAft>
                    <a:spcPts val="0"/>
                  </a:spcAft>
                  <a:buNone/>
                </a:pPr>
                <a:endParaRPr lang="en-US" sz="1200" i="0" dirty="0"/>
              </a:p>
              <a:p>
                <a:pPr marL="0" lvl="0" indent="0" algn="l" rtl="0">
                  <a:spcBef>
                    <a:spcPts val="0"/>
                  </a:spcBef>
                  <a:spcAft>
                    <a:spcPts val="0"/>
                  </a:spcAft>
                  <a:buNone/>
                </a:pPr>
                <a:r>
                  <a:rPr lang="en-US" sz="1200" i="0" dirty="0" err="1"/>
                  <a:t>Tập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gồm</a:t>
                </a:r>
                <a:r>
                  <a:rPr lang="en-US" sz="1200" i="0" dirty="0"/>
                  <a:t> 50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được</a:t>
                </a:r>
                <a:r>
                  <a:rPr lang="en-US" sz="1200" i="0" dirty="0"/>
                  <a:t> </a:t>
                </a:r>
                <a:r>
                  <a:rPr lang="en-US" sz="1200" i="0" dirty="0" err="1"/>
                  <a:t>phát</a:t>
                </a:r>
                <a:r>
                  <a:rPr lang="en-US" sz="1200" i="0" dirty="0"/>
                  <a:t> </a:t>
                </a:r>
                <a:r>
                  <a:rPr lang="en-US" sz="1200" i="0" dirty="0" err="1"/>
                  <a:t>sinh</a:t>
                </a:r>
                <a:r>
                  <a:rPr lang="en-US" sz="1200" i="0" dirty="0"/>
                  <a:t> </a:t>
                </a:r>
                <a:r>
                  <a:rPr lang="en-US" sz="1200" i="0" dirty="0" err="1"/>
                  <a:t>ra</a:t>
                </a:r>
                <a:r>
                  <a:rPr lang="en-US" sz="1200" i="0" dirty="0"/>
                  <a:t> </a:t>
                </a:r>
                <a:r>
                  <a:rPr lang="en-US" sz="1200" i="0" dirty="0" err="1"/>
                  <a:t>như</a:t>
                </a:r>
                <a:r>
                  <a:rPr lang="en-US" sz="1200" i="0" dirty="0"/>
                  <a:t> </a:t>
                </a:r>
                <a:r>
                  <a:rPr lang="en-US" sz="1200" i="0" dirty="0" err="1"/>
                  <a:t>sau</a:t>
                </a:r>
                <a:r>
                  <a:rPr lang="en-US" sz="1200" i="0" dirty="0"/>
                  <a:t>. Trong </a:t>
                </a:r>
                <a:r>
                  <a:rPr lang="en-US" sz="1200" i="0" dirty="0" err="1"/>
                  <a:t>thực</a:t>
                </a:r>
                <a:r>
                  <a:rPr lang="en-US" sz="1200" i="0" dirty="0"/>
                  <a:t> </a:t>
                </a:r>
                <a:r>
                  <a:rPr lang="en-US" sz="1200" i="0" dirty="0" err="1"/>
                  <a:t>tế</a:t>
                </a:r>
                <a:r>
                  <a:rPr lang="en-US" sz="1200" i="0" dirty="0"/>
                  <a:t>, ta </a:t>
                </a:r>
                <a:r>
                  <a:rPr lang="en-US" sz="1200" i="0" dirty="0" err="1"/>
                  <a:t>sẽ</a:t>
                </a:r>
                <a:r>
                  <a:rPr lang="en-US" sz="1200" i="0" dirty="0"/>
                  <a:t> </a:t>
                </a:r>
                <a:r>
                  <a:rPr lang="en-US" sz="1200" i="0" dirty="0" err="1"/>
                  <a:t>chỉ</a:t>
                </a:r>
                <a:r>
                  <a:rPr lang="en-US" sz="1200" i="0" dirty="0"/>
                  <a:t> </a:t>
                </a:r>
                <a:r>
                  <a:rPr lang="en-US" sz="1200" i="0" dirty="0" err="1"/>
                  <a:t>quan</a:t>
                </a:r>
                <a:r>
                  <a:rPr lang="en-US" sz="1200" i="0" dirty="0"/>
                  <a:t> </a:t>
                </a:r>
                <a:r>
                  <a:rPr lang="en-US" sz="1200" i="0" dirty="0" err="1"/>
                  <a:t>sát</a:t>
                </a:r>
                <a:r>
                  <a:rPr lang="en-US" sz="1200" i="0" dirty="0"/>
                  <a:t> </a:t>
                </a:r>
                <a:r>
                  <a:rPr lang="en-US" sz="1200" i="0" dirty="0" err="1"/>
                  <a:t>được</a:t>
                </a:r>
                <a:r>
                  <a:rPr lang="en-US" sz="1200" i="0" dirty="0"/>
                  <a:t> </a:t>
                </a:r>
                <a:r>
                  <a:rPr lang="en-US" sz="1200" i="0" dirty="0" err="1"/>
                  <a:t>các</a:t>
                </a:r>
                <a:r>
                  <a:rPr lang="en-US" sz="1200" i="0" dirty="0"/>
                  <a:t> </a:t>
                </a:r>
                <a:r>
                  <a:rPr lang="en-US" sz="1200" i="0" dirty="0" err="1"/>
                  <a:t>cặp</a:t>
                </a:r>
                <a:r>
                  <a:rPr lang="en-US" sz="1200" i="0" dirty="0"/>
                  <a:t> </a:t>
                </a:r>
                <a:r>
                  <a:rPr lang="en-US" sz="1200" i="0" dirty="0" err="1"/>
                  <a:t>giá</a:t>
                </a:r>
                <a:r>
                  <a:rPr lang="en-US" sz="1200" i="0" dirty="0"/>
                  <a:t> </a:t>
                </a:r>
                <a:r>
                  <a:rPr lang="en-US" sz="1200" i="0" dirty="0" err="1"/>
                  <a:t>trị</a:t>
                </a:r>
                <a:r>
                  <a:rPr lang="en-US" sz="1200" i="0" dirty="0"/>
                  <a:t> </a:t>
                </a:r>
                <a:r>
                  <a:rPr lang="en-US" sz="1200" i="0" dirty="0" err="1"/>
                  <a:t>x_i</a:t>
                </a:r>
                <a:r>
                  <a:rPr lang="en-US" sz="1200" i="0" dirty="0"/>
                  <a:t>, </a:t>
                </a:r>
                <a:r>
                  <a:rPr lang="en-US" sz="1200" i="0" dirty="0" err="1"/>
                  <a:t>t_i</a:t>
                </a:r>
                <a:r>
                  <a:rPr lang="en-US" sz="1200" i="0" dirty="0"/>
                  <a:t> </a:t>
                </a:r>
                <a:r>
                  <a:rPr lang="en-US" sz="1200" i="0" dirty="0" err="1"/>
                  <a:t>như</a:t>
                </a:r>
                <a:r>
                  <a:rPr lang="en-US" sz="1200" i="0" dirty="0"/>
                  <a:t> </a:t>
                </a:r>
                <a:r>
                  <a:rPr lang="en-US" sz="1200" i="0" dirty="0" err="1"/>
                  <a:t>thế</a:t>
                </a:r>
                <a:r>
                  <a:rPr lang="en-US" sz="1200" i="0" dirty="0"/>
                  <a:t> </a:t>
                </a:r>
                <a:r>
                  <a:rPr lang="en-US" sz="1200" i="0" dirty="0" err="1"/>
                  <a:t>này</a:t>
                </a:r>
                <a:r>
                  <a:rPr lang="en-US" sz="1200" i="0" dirty="0"/>
                  <a:t> </a:t>
                </a:r>
                <a:r>
                  <a:rPr lang="en-US" sz="1200" i="0" dirty="0" err="1"/>
                  <a:t>chức</a:t>
                </a:r>
                <a:r>
                  <a:rPr lang="en-US" sz="1200" i="0" dirty="0"/>
                  <a:t> </a:t>
                </a:r>
                <a:r>
                  <a:rPr lang="en-US" sz="1200" i="0" dirty="0" err="1"/>
                  <a:t>không</a:t>
                </a:r>
                <a:r>
                  <a:rPr lang="en-US" sz="1200" i="0" dirty="0"/>
                  <a:t> </a:t>
                </a:r>
                <a:r>
                  <a:rPr lang="en-US" sz="1200" i="0" dirty="0" err="1"/>
                  <a:t>thể</a:t>
                </a:r>
                <a:r>
                  <a:rPr lang="en-US" sz="1200" i="0" dirty="0"/>
                  <a:t> </a:t>
                </a:r>
                <a:r>
                  <a:rPr lang="en-US" sz="1200" i="0" dirty="0" err="1"/>
                  <a:t>biết</a:t>
                </a:r>
                <a:r>
                  <a:rPr lang="en-US" sz="1200" i="0" dirty="0"/>
                  <a:t> </a:t>
                </a:r>
                <a:r>
                  <a:rPr lang="en-US" sz="1200" i="0" dirty="0" err="1"/>
                  <a:t>được</a:t>
                </a:r>
                <a:r>
                  <a:rPr lang="en-US" sz="1200" i="0" dirty="0"/>
                  <a:t> </a:t>
                </a:r>
                <a:r>
                  <a:rPr lang="en-US" sz="1200" i="0" dirty="0" err="1"/>
                  <a:t>hàm</a:t>
                </a:r>
                <a:r>
                  <a:rPr lang="en-US" sz="1200" i="0" dirty="0"/>
                  <a:t> </a:t>
                </a:r>
                <a:r>
                  <a:rPr lang="en-US" sz="1200" i="0" dirty="0" err="1"/>
                  <a:t>đích</a:t>
                </a:r>
                <a:r>
                  <a:rPr lang="en-US" sz="1200" i="0" dirty="0"/>
                  <a:t> </a:t>
                </a:r>
                <a:r>
                  <a:rPr lang="en-US" sz="1200" i="0" dirty="0" err="1"/>
                  <a:t>trông</a:t>
                </a:r>
                <a:r>
                  <a:rPr lang="en-US" sz="1200" i="0" dirty="0"/>
                  <a:t> </a:t>
                </a:r>
                <a:r>
                  <a:rPr lang="en-US" sz="1200" i="0" dirty="0" err="1"/>
                  <a:t>như</a:t>
                </a:r>
                <a:r>
                  <a:rPr lang="en-US" sz="1200" i="0" dirty="0"/>
                  <a:t> </a:t>
                </a:r>
                <a:r>
                  <a:rPr lang="en-US" sz="1200" i="0" dirty="0" err="1"/>
                  <a:t>thế</a:t>
                </a:r>
                <a:r>
                  <a:rPr lang="en-US" sz="1200" i="0" dirty="0"/>
                  <a:t> </a:t>
                </a:r>
                <a:r>
                  <a:rPr lang="en-US" sz="1200" i="0" dirty="0" err="1"/>
                  <a:t>nào</a:t>
                </a:r>
                <a:r>
                  <a:rPr lang="en-US" sz="1200" i="0" dirty="0"/>
                  <a:t>, </a:t>
                </a:r>
                <a:r>
                  <a:rPr lang="en-US" sz="1200" i="0" dirty="0" err="1"/>
                  <a:t>cũng</a:t>
                </a:r>
                <a:r>
                  <a:rPr lang="en-US" sz="1200" i="0" dirty="0"/>
                  <a:t> </a:t>
                </a:r>
                <a:r>
                  <a:rPr lang="en-US" sz="1200" i="0" dirty="0" err="1"/>
                  <a:t>như</a:t>
                </a:r>
                <a:r>
                  <a:rPr lang="en-US" sz="1200" i="0" dirty="0"/>
                  <a:t> </a:t>
                </a:r>
                <a:r>
                  <a:rPr lang="en-US" sz="1200" i="0" dirty="0" err="1"/>
                  <a:t>phân</a:t>
                </a:r>
                <a:r>
                  <a:rPr lang="en-US" sz="1200" i="0" dirty="0"/>
                  <a:t> </a:t>
                </a:r>
                <a:r>
                  <a:rPr lang="en-US" sz="1200" i="0" dirty="0" err="1"/>
                  <a:t>phối</a:t>
                </a:r>
                <a:r>
                  <a:rPr lang="en-US" sz="1200" i="0" dirty="0"/>
                  <a:t> </a:t>
                </a:r>
                <a:r>
                  <a:rPr lang="en-US" sz="1200" i="0" dirty="0" err="1"/>
                  <a:t>của</a:t>
                </a:r>
                <a:r>
                  <a:rPr lang="en-US" sz="1200" i="0" dirty="0"/>
                  <a:t> </a:t>
                </a:r>
                <a:r>
                  <a:rPr lang="en-US" sz="1200" i="0" dirty="0" err="1"/>
                  <a:t>nhiễu</a:t>
                </a:r>
                <a:r>
                  <a:rPr lang="en-US" sz="1200" i="0" dirty="0"/>
                  <a:t> </a:t>
                </a:r>
                <a:r>
                  <a:rPr lang="en-US" sz="1200" i="0" dirty="0" err="1"/>
                  <a:t>ra</a:t>
                </a:r>
                <a:r>
                  <a:rPr lang="en-US" sz="1200" i="0" dirty="0"/>
                  <a:t> </a:t>
                </a:r>
                <a:r>
                  <a:rPr lang="en-US" sz="1200" i="0" dirty="0" err="1"/>
                  <a:t>sao</a:t>
                </a:r>
                <a:r>
                  <a:rPr lang="en-US" sz="1200" i="0" dirty="0"/>
                  <a:t>.</a:t>
                </a:r>
                <a:endParaRPr i="0" dirty="0"/>
              </a:p>
            </p:txBody>
          </p:sp>
        </mc:Fallback>
      </mc:AlternateContent>
      <p:sp>
        <p:nvSpPr>
          <p:cNvPr id="371" name="Google Shape;371;p5:notes">
            <a:extLst>
              <a:ext uri="{FF2B5EF4-FFF2-40B4-BE49-F238E27FC236}">
                <a16:creationId xmlns:a16="http://schemas.microsoft.com/office/drawing/2014/main" id="{94DBD3D3-9075-1537-D725-BF01BAC95F6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49325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AD0E6514-8763-AB34-8B22-5AAFE5566A0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0" name="Google Shape;370;p5:notes">
                <a:extLst>
                  <a:ext uri="{FF2B5EF4-FFF2-40B4-BE49-F238E27FC236}">
                    <a16:creationId xmlns:a16="http://schemas.microsoft.com/office/drawing/2014/main" id="{B77B0DFE-B8E2-BC03-83B2-38D722A08D2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520700" indent="-342900">
                  <a:spcBef>
                    <a:spcPts val="0"/>
                  </a:spcBef>
                </a:pPr>
                <a:endParaRPr lang="en-US" sz="1200"/>
              </a:p>
            </p:txBody>
          </p:sp>
        </mc:Choice>
        <mc:Fallback xmlns="">
          <p:sp>
            <p:nvSpPr>
              <p:cNvPr id="370" name="Google Shape;370;p5:notes">
                <a:extLst>
                  <a:ext uri="{FF2B5EF4-FFF2-40B4-BE49-F238E27FC236}">
                    <a16:creationId xmlns:a16="http://schemas.microsoft.com/office/drawing/2014/main" id="{F1C8A797-119D-A074-7401-A989CC1DC56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i="0" dirty="0"/>
                  <a:t>Ta </a:t>
                </a:r>
                <a:r>
                  <a:rPr lang="en-US" i="0" dirty="0" err="1"/>
                  <a:t>xét</a:t>
                </a:r>
                <a:r>
                  <a:rPr lang="en-US" i="0" dirty="0"/>
                  <a:t> </a:t>
                </a:r>
                <a:r>
                  <a:rPr lang="en-US" i="0" dirty="0" err="1"/>
                  <a:t>ví</a:t>
                </a:r>
                <a:r>
                  <a:rPr lang="en-US" i="0" dirty="0"/>
                  <a:t> </a:t>
                </a:r>
                <a:r>
                  <a:rPr lang="en-US" i="0" dirty="0" err="1"/>
                  <a:t>dụ</a:t>
                </a:r>
                <a:r>
                  <a:rPr lang="en-US" i="0" dirty="0"/>
                  <a:t> 3.</a:t>
                </a:r>
              </a:p>
              <a:p>
                <a:pPr marL="0" lvl="0" indent="0" algn="l" rtl="0">
                  <a:spcBef>
                    <a:spcPts val="0"/>
                  </a:spcBef>
                  <a:spcAft>
                    <a:spcPts val="0"/>
                  </a:spcAft>
                  <a:buNone/>
                </a:pPr>
                <a:endParaRPr lang="en-US" i="0" dirty="0"/>
              </a:p>
              <a:p>
                <a:pPr marL="0" lvl="0" indent="0" algn="l" rtl="0">
                  <a:spcBef>
                    <a:spcPts val="0"/>
                  </a:spcBef>
                  <a:spcAft>
                    <a:spcPts val="0"/>
                  </a:spcAft>
                  <a:buNone/>
                </a:pPr>
                <a:r>
                  <a:rPr lang="en-US" i="0" dirty="0"/>
                  <a:t>Ta </a:t>
                </a:r>
                <a:r>
                  <a:rPr lang="en-US" i="0" dirty="0" err="1"/>
                  <a:t>cũng</a:t>
                </a:r>
                <a:r>
                  <a:rPr lang="en-US" i="0" dirty="0"/>
                  <a:t> </a:t>
                </a:r>
                <a:r>
                  <a:rPr lang="en-US" i="0" dirty="0" err="1"/>
                  <a:t>phát</a:t>
                </a:r>
                <a:r>
                  <a:rPr lang="en-US" i="0" dirty="0"/>
                  <a:t> </a:t>
                </a:r>
                <a:r>
                  <a:rPr lang="en-US" i="0" dirty="0" err="1"/>
                  <a:t>sinh</a:t>
                </a:r>
                <a:r>
                  <a:rPr lang="en-US" i="0" dirty="0"/>
                  <a:t> </a:t>
                </a:r>
                <a:r>
                  <a:rPr lang="en-US" i="0" dirty="0" err="1"/>
                  <a:t>một</a:t>
                </a:r>
                <a:r>
                  <a:rPr lang="en-US" i="0" dirty="0"/>
                  <a:t> </a:t>
                </a:r>
                <a:r>
                  <a:rPr lang="en-US" i="0" dirty="0" err="1"/>
                  <a:t>tập</a:t>
                </a:r>
                <a:r>
                  <a:rPr lang="en-US" i="0" dirty="0"/>
                  <a:t> </a:t>
                </a:r>
                <a:r>
                  <a:rPr lang="en-US" i="0" dirty="0" err="1"/>
                  <a:t>dữ</a:t>
                </a:r>
                <a:r>
                  <a:rPr lang="en-US" i="0" dirty="0"/>
                  <a:t> </a:t>
                </a:r>
                <a:r>
                  <a:rPr lang="en-US" i="0" dirty="0" err="1"/>
                  <a:t>liệu</a:t>
                </a:r>
                <a:r>
                  <a:rPr lang="en-US" i="0" dirty="0"/>
                  <a:t> </a:t>
                </a:r>
                <a:r>
                  <a:rPr lang="en-US" i="0" dirty="0" err="1"/>
                  <a:t>gồm</a:t>
                </a:r>
                <a:r>
                  <a:rPr lang="en-US" i="0" dirty="0"/>
                  <a:t> N </a:t>
                </a:r>
                <a:r>
                  <a:rPr lang="en-US" i="0" dirty="0" err="1"/>
                  <a:t>điểm</a:t>
                </a:r>
                <a:r>
                  <a:rPr lang="en-US" i="0" dirty="0"/>
                  <a:t> </a:t>
                </a:r>
                <a:r>
                  <a:rPr lang="en-US" i="0" dirty="0" err="1"/>
                  <a:t>dữ</a:t>
                </a:r>
                <a:r>
                  <a:rPr lang="en-US" i="0" dirty="0"/>
                  <a:t> </a:t>
                </a:r>
                <a:r>
                  <a:rPr lang="en-US" i="0" dirty="0" err="1"/>
                  <a:t>liệu</a:t>
                </a:r>
                <a:r>
                  <a:rPr lang="en-US" i="0" dirty="0"/>
                  <a:t>. </a:t>
                </a:r>
                <a:r>
                  <a:rPr lang="en-US" i="0" dirty="0" err="1"/>
                  <a:t>Mỗi</a:t>
                </a:r>
                <a:r>
                  <a:rPr lang="en-US" i="0" dirty="0"/>
                  <a:t> </a:t>
                </a:r>
                <a:r>
                  <a:rPr lang="en-US" i="0" dirty="0" err="1"/>
                  <a:t>điểm</a:t>
                </a:r>
                <a:r>
                  <a:rPr lang="en-US" i="0" dirty="0"/>
                  <a:t> </a:t>
                </a:r>
                <a:r>
                  <a:rPr lang="en-US" i="0" dirty="0" err="1"/>
                  <a:t>dữ</a:t>
                </a:r>
                <a:r>
                  <a:rPr lang="en-US" i="0" dirty="0"/>
                  <a:t> </a:t>
                </a:r>
                <a:r>
                  <a:rPr lang="en-US" i="0" dirty="0" err="1"/>
                  <a:t>liệu</a:t>
                </a:r>
                <a:r>
                  <a:rPr lang="en-US" i="0" dirty="0"/>
                  <a:t> </a:t>
                </a:r>
                <a:r>
                  <a:rPr lang="en-US" i="0" dirty="0" err="1"/>
                  <a:t>có</a:t>
                </a:r>
                <a:r>
                  <a:rPr lang="en-US" i="0" dirty="0"/>
                  <a:t> 1 </a:t>
                </a:r>
                <a:r>
                  <a:rPr lang="en-US" i="0" dirty="0" err="1"/>
                  <a:t>giá</a:t>
                </a:r>
                <a:r>
                  <a:rPr lang="en-US" i="0" dirty="0"/>
                  <a:t> </a:t>
                </a:r>
                <a:r>
                  <a:rPr lang="en-US" i="0" dirty="0" err="1"/>
                  <a:t>trị</a:t>
                </a:r>
                <a:r>
                  <a:rPr lang="en-US" i="0" dirty="0"/>
                  <a:t> </a:t>
                </a:r>
                <a:r>
                  <a:rPr lang="en-US" i="0" dirty="0" err="1"/>
                  <a:t>đặc</a:t>
                </a:r>
                <a:r>
                  <a:rPr lang="en-US" i="0" dirty="0"/>
                  <a:t> </a:t>
                </a:r>
                <a:r>
                  <a:rPr lang="en-US" i="0" dirty="0" err="1"/>
                  <a:t>trưng</a:t>
                </a:r>
                <a:r>
                  <a:rPr lang="en-US" i="0" dirty="0"/>
                  <a:t> </a:t>
                </a:r>
                <a:r>
                  <a:rPr lang="en-US" i="0" dirty="0" err="1"/>
                  <a:t>x_i</a:t>
                </a:r>
                <a:r>
                  <a:rPr lang="en-US" i="0" dirty="0"/>
                  <a:t>, </a:t>
                </a:r>
                <a:r>
                  <a:rPr lang="en-US" i="0" dirty="0" err="1"/>
                  <a:t>và</a:t>
                </a:r>
                <a:r>
                  <a:rPr lang="en-US" i="0" dirty="0"/>
                  <a:t> </a:t>
                </a:r>
                <a:r>
                  <a:rPr lang="en-US" i="0" dirty="0" err="1"/>
                  <a:t>một</a:t>
                </a:r>
                <a:r>
                  <a:rPr lang="en-US" i="0" dirty="0"/>
                  <a:t> </a:t>
                </a:r>
                <a:r>
                  <a:rPr lang="en-US" i="0" dirty="0" err="1"/>
                  <a:t>giá</a:t>
                </a:r>
                <a:r>
                  <a:rPr lang="en-US" i="0" dirty="0"/>
                  <a:t> </a:t>
                </a:r>
                <a:r>
                  <a:rPr lang="en-US" i="0" dirty="0" err="1"/>
                  <a:t>trị</a:t>
                </a:r>
                <a:r>
                  <a:rPr lang="en-US" i="0" dirty="0"/>
                  <a:t> </a:t>
                </a:r>
                <a:r>
                  <a:rPr lang="en-US" i="0" dirty="0" err="1"/>
                  <a:t>đích</a:t>
                </a:r>
                <a:r>
                  <a:rPr lang="en-US" i="0" dirty="0"/>
                  <a:t> </a:t>
                </a:r>
                <a:r>
                  <a:rPr lang="en-US" i="0" dirty="0" err="1"/>
                  <a:t>t_i</a:t>
                </a:r>
                <a:r>
                  <a:rPr lang="en-US" i="0" dirty="0"/>
                  <a:t>, </a:t>
                </a:r>
                <a:r>
                  <a:rPr lang="en-US" i="0" dirty="0" err="1"/>
                  <a:t>trong</a:t>
                </a:r>
                <a:r>
                  <a:rPr lang="en-US" i="0" dirty="0"/>
                  <a:t> </a:t>
                </a:r>
                <a:r>
                  <a:rPr lang="en-US" i="0" dirty="0" err="1"/>
                  <a:t>đó</a:t>
                </a:r>
                <a:r>
                  <a:rPr lang="en-US" i="0" dirty="0"/>
                  <a:t> </a:t>
                </a:r>
                <a:r>
                  <a:rPr lang="en-US" i="0" dirty="0" err="1"/>
                  <a:t>giá</a:t>
                </a:r>
                <a:r>
                  <a:rPr lang="en-US" i="0" dirty="0"/>
                  <a:t> </a:t>
                </a:r>
                <a:r>
                  <a:rPr lang="en-US" i="0" dirty="0" err="1"/>
                  <a:t>trị</a:t>
                </a:r>
                <a:r>
                  <a:rPr lang="en-US" i="0" dirty="0"/>
                  <a:t> </a:t>
                </a:r>
                <a:r>
                  <a:rPr lang="en-US" i="0" dirty="0" err="1"/>
                  <a:t>đích</a:t>
                </a:r>
                <a:r>
                  <a:rPr lang="en-US" i="0" dirty="0"/>
                  <a:t> </a:t>
                </a:r>
                <a:r>
                  <a:rPr lang="en-US" i="0" dirty="0" err="1"/>
                  <a:t>được</a:t>
                </a:r>
                <a:r>
                  <a:rPr lang="en-US" i="0" dirty="0"/>
                  <a:t> </a:t>
                </a:r>
                <a:r>
                  <a:rPr lang="en-US" i="0" dirty="0" err="1"/>
                  <a:t>phát</a:t>
                </a:r>
                <a:r>
                  <a:rPr lang="en-US" i="0" dirty="0"/>
                  <a:t> </a:t>
                </a:r>
                <a:r>
                  <a:rPr lang="en-US" i="0" dirty="0" err="1"/>
                  <a:t>sinh</a:t>
                </a:r>
                <a:r>
                  <a:rPr lang="en-US" i="0" dirty="0"/>
                  <a:t> </a:t>
                </a:r>
                <a:r>
                  <a:rPr lang="en-US" i="0" dirty="0" err="1"/>
                  <a:t>tuân</a:t>
                </a:r>
                <a:r>
                  <a:rPr lang="en-US" i="0" dirty="0"/>
                  <a:t> </a:t>
                </a:r>
                <a:r>
                  <a:rPr lang="en-US" i="0" dirty="0" err="1"/>
                  <a:t>theo</a:t>
                </a:r>
                <a:r>
                  <a:rPr lang="en-US" i="0" dirty="0"/>
                  <a:t> </a:t>
                </a:r>
                <a:r>
                  <a:rPr lang="en-US" i="0" dirty="0" err="1"/>
                  <a:t>hàm</a:t>
                </a:r>
                <a:r>
                  <a:rPr lang="en-US" i="0" dirty="0"/>
                  <a:t> </a:t>
                </a:r>
                <a:r>
                  <a:rPr lang="en-US" i="0" dirty="0" err="1"/>
                  <a:t>đích</a:t>
                </a:r>
                <a:r>
                  <a:rPr lang="en-US" i="0" dirty="0"/>
                  <a:t> (target function) f(x)= 3x+2. </a:t>
                </a:r>
                <a:r>
                  <a:rPr lang="en-US" i="0" dirty="0" err="1"/>
                  <a:t>Mỗi</a:t>
                </a:r>
                <a:r>
                  <a:rPr lang="en-US" i="0" dirty="0"/>
                  <a:t> </a:t>
                </a:r>
                <a:r>
                  <a:rPr lang="en-US" i="0" dirty="0" err="1"/>
                  <a:t>điểm</a:t>
                </a:r>
                <a:r>
                  <a:rPr lang="en-US" i="0" dirty="0"/>
                  <a:t> </a:t>
                </a:r>
                <a:r>
                  <a:rPr lang="en-US" i="0" dirty="0" err="1"/>
                  <a:t>dữ</a:t>
                </a:r>
                <a:r>
                  <a:rPr lang="en-US" i="0" dirty="0"/>
                  <a:t> </a:t>
                </a:r>
                <a:r>
                  <a:rPr lang="en-US" i="0" dirty="0" err="1"/>
                  <a:t>liệu</a:t>
                </a:r>
                <a:r>
                  <a:rPr lang="en-US" i="0" dirty="0"/>
                  <a:t>, ta </a:t>
                </a:r>
                <a:r>
                  <a:rPr lang="en-US" i="0" dirty="0" err="1"/>
                  <a:t>cũng</a:t>
                </a:r>
                <a:r>
                  <a:rPr lang="en-US" i="0" dirty="0"/>
                  <a:t> </a:t>
                </a:r>
                <a:r>
                  <a:rPr lang="en-US" i="0" dirty="0" err="1"/>
                  <a:t>cộng</a:t>
                </a:r>
                <a:r>
                  <a:rPr lang="en-US" i="0" dirty="0"/>
                  <a:t> </a:t>
                </a:r>
                <a:r>
                  <a:rPr lang="en-US" i="0" dirty="0" err="1"/>
                  <a:t>vào</a:t>
                </a:r>
                <a:r>
                  <a:rPr lang="en-US" i="0" dirty="0"/>
                  <a:t> </a:t>
                </a:r>
                <a:r>
                  <a:rPr lang="en-US" i="0" dirty="0" err="1"/>
                  <a:t>một</a:t>
                </a:r>
                <a:r>
                  <a:rPr lang="en-US" i="0" dirty="0"/>
                  <a:t> </a:t>
                </a:r>
                <a:r>
                  <a:rPr lang="en-US" i="0" dirty="0" err="1"/>
                  <a:t>lượng</a:t>
                </a:r>
                <a:r>
                  <a:rPr lang="en-US" i="0" dirty="0"/>
                  <a:t> </a:t>
                </a:r>
                <a:r>
                  <a:rPr lang="en-US" i="0" dirty="0" err="1"/>
                  <a:t>nhiễu</a:t>
                </a:r>
                <a:r>
                  <a:rPr lang="en-US" i="0" dirty="0"/>
                  <a:t> epsilon </a:t>
                </a:r>
                <a:r>
                  <a:rPr lang="en-US" i="0" dirty="0" err="1"/>
                  <a:t>giống</a:t>
                </a:r>
                <a:r>
                  <a:rPr lang="en-US" i="0" dirty="0"/>
                  <a:t> </a:t>
                </a:r>
                <a:r>
                  <a:rPr lang="en-US" i="0" dirty="0" err="1"/>
                  <a:t>ví</a:t>
                </a:r>
                <a:r>
                  <a:rPr lang="en-US" i="0" dirty="0"/>
                  <a:t> </a:t>
                </a:r>
                <a:r>
                  <a:rPr lang="en-US" i="0" dirty="0" err="1"/>
                  <a:t>dụ</a:t>
                </a:r>
                <a:r>
                  <a:rPr lang="en-US" i="0" dirty="0"/>
                  <a:t> </a:t>
                </a:r>
                <a:r>
                  <a:rPr lang="en-US" i="0" dirty="0" err="1"/>
                  <a:t>trước</a:t>
                </a:r>
                <a:r>
                  <a:rPr lang="en-US" i="0" dirty="0"/>
                  <a:t>. Ta </a:t>
                </a:r>
                <a:r>
                  <a:rPr lang="en-US" i="0" dirty="0" err="1"/>
                  <a:t>nhắc</a:t>
                </a:r>
                <a:r>
                  <a:rPr lang="en-US" i="0" dirty="0"/>
                  <a:t> </a:t>
                </a:r>
                <a:r>
                  <a:rPr lang="en-US" i="0" dirty="0" err="1"/>
                  <a:t>lại</a:t>
                </a:r>
                <a:r>
                  <a:rPr lang="en-US" i="0" dirty="0"/>
                  <a:t> </a:t>
                </a:r>
                <a:r>
                  <a:rPr lang="en-US" i="0" dirty="0" err="1"/>
                  <a:t>lưu</a:t>
                </a:r>
                <a:r>
                  <a:rPr lang="en-US" i="0" dirty="0"/>
                  <a:t> ý, </a:t>
                </a:r>
                <a:r>
                  <a:rPr lang="en-US" i="0" dirty="0" err="1"/>
                  <a:t>t</a:t>
                </a:r>
                <a:r>
                  <a:rPr lang="en-US" sz="1200" i="0" dirty="0" err="1"/>
                  <a:t>rong</a:t>
                </a:r>
                <a:r>
                  <a:rPr lang="en-US" sz="1200" i="0" dirty="0"/>
                  <a:t> </a:t>
                </a:r>
                <a:r>
                  <a:rPr lang="en-US" sz="1200" i="0" dirty="0" err="1"/>
                  <a:t>ví</a:t>
                </a:r>
                <a:r>
                  <a:rPr lang="en-US" sz="1200" i="0" dirty="0"/>
                  <a:t> </a:t>
                </a:r>
                <a:r>
                  <a:rPr lang="en-US" sz="1200" i="0" dirty="0" err="1"/>
                  <a:t>dụ</a:t>
                </a:r>
                <a:r>
                  <a:rPr lang="en-US" sz="1200" i="0" dirty="0"/>
                  <a:t> </a:t>
                </a:r>
                <a:r>
                  <a:rPr lang="en-US" sz="1200" i="0" dirty="0" err="1"/>
                  <a:t>này</a:t>
                </a:r>
                <a:r>
                  <a:rPr lang="en-US" sz="1200" i="0" dirty="0"/>
                  <a:t>, ta </a:t>
                </a:r>
                <a:r>
                  <a:rPr lang="en-US" sz="1200" i="0" dirty="0" err="1"/>
                  <a:t>sử</a:t>
                </a:r>
                <a:r>
                  <a:rPr lang="en-US" sz="1200" i="0" dirty="0"/>
                  <a:t> </a:t>
                </a:r>
                <a:r>
                  <a:rPr lang="en-US" sz="1200" i="0" dirty="0" err="1"/>
                  <a:t>dụng</a:t>
                </a:r>
                <a:r>
                  <a:rPr lang="en-US" sz="1200" i="0" dirty="0"/>
                  <a:t> </a:t>
                </a:r>
                <a:r>
                  <a:rPr lang="en-US" sz="1200" i="0" dirty="0" err="1"/>
                  <a:t>hàm</a:t>
                </a:r>
                <a:r>
                  <a:rPr lang="en-US" sz="1200" i="0" dirty="0"/>
                  <a:t> </a:t>
                </a:r>
                <a:r>
                  <a:rPr lang="en-US" sz="1200" i="0">
                    <a:latin typeface="Cambria Math" panose="02040503050406030204" pitchFamily="18" charset="0"/>
                    <a:ea typeface="Cambria Math" panose="02040503050406030204" pitchFamily="18" charset="0"/>
                  </a:rPr>
                  <a:t>f</a:t>
                </a:r>
                <a:r>
                  <a:rPr lang="en-US" sz="1200" i="0" dirty="0"/>
                  <a:t> </a:t>
                </a:r>
                <a:r>
                  <a:rPr lang="en-US" sz="1200" i="0" dirty="0" err="1"/>
                  <a:t>và</a:t>
                </a:r>
                <a:r>
                  <a:rPr lang="en-US" sz="1200" i="0" dirty="0"/>
                  <a:t> </a:t>
                </a:r>
                <a:r>
                  <a:rPr lang="en-US" sz="1200" i="0" dirty="0" err="1"/>
                  <a:t>tự</a:t>
                </a:r>
                <a:r>
                  <a:rPr lang="en-US" sz="1200" i="0" dirty="0"/>
                  <a:t> </a:t>
                </a:r>
                <a:r>
                  <a:rPr lang="en-US" sz="1200" i="0" dirty="0" err="1"/>
                  <a:t>phát</a:t>
                </a:r>
                <a:r>
                  <a:rPr lang="en-US" sz="1200" i="0" dirty="0"/>
                  <a:t> </a:t>
                </a:r>
                <a:r>
                  <a:rPr lang="en-US" sz="1200" i="0" dirty="0" err="1"/>
                  <a:t>sinh</a:t>
                </a:r>
                <a:r>
                  <a:rPr lang="en-US" sz="1200" i="0" dirty="0"/>
                  <a:t> </a:t>
                </a:r>
                <a:r>
                  <a:rPr lang="en-US" sz="1200" i="0" dirty="0" err="1"/>
                  <a:t>nhiễu</a:t>
                </a:r>
                <a:r>
                  <a:rPr lang="en-US" sz="1200" i="0" dirty="0"/>
                  <a:t> </a:t>
                </a:r>
                <a:r>
                  <a:rPr lang="en-US" sz="1200" i="0">
                    <a:latin typeface="Cambria Math" panose="02040503050406030204" pitchFamily="18" charset="0"/>
                    <a:ea typeface="Cambria Math" panose="02040503050406030204" pitchFamily="18" charset="0"/>
                  </a:rPr>
                  <a:t>ε</a:t>
                </a:r>
                <a:r>
                  <a:rPr lang="en-US" sz="1200" i="0" dirty="0"/>
                  <a:t> để </a:t>
                </a:r>
                <a:r>
                  <a:rPr lang="en-US" sz="1200" i="0" dirty="0" err="1"/>
                  <a:t>xây</a:t>
                </a:r>
                <a:r>
                  <a:rPr lang="en-US" sz="1200" i="0" dirty="0"/>
                  <a:t> </a:t>
                </a:r>
                <a:r>
                  <a:rPr lang="en-US" sz="1200" i="0" dirty="0" err="1"/>
                  <a:t>dựng</a:t>
                </a:r>
                <a:r>
                  <a:rPr lang="en-US" sz="1200" i="0" dirty="0"/>
                  <a:t> </a:t>
                </a:r>
                <a:r>
                  <a:rPr lang="en-US" sz="1200" i="0" dirty="0" err="1"/>
                  <a:t>tập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minh</a:t>
                </a:r>
                <a:r>
                  <a:rPr lang="en-US" sz="1200" i="0" dirty="0"/>
                  <a:t> </a:t>
                </a:r>
                <a:r>
                  <a:rPr lang="en-US" sz="1200" i="0" dirty="0" err="1"/>
                  <a:t>họa</a:t>
                </a:r>
                <a:r>
                  <a:rPr lang="en-US" sz="1200" i="0" dirty="0"/>
                  <a:t>. Trong </a:t>
                </a:r>
                <a:r>
                  <a:rPr lang="en-US" sz="1200" i="0" dirty="0" err="1"/>
                  <a:t>thực</a:t>
                </a:r>
                <a:r>
                  <a:rPr lang="en-US" sz="1200" i="0" dirty="0"/>
                  <a:t> </a:t>
                </a:r>
                <a:r>
                  <a:rPr lang="en-US" sz="1200" i="0" dirty="0" err="1"/>
                  <a:t>tế</a:t>
                </a:r>
                <a:r>
                  <a:rPr lang="en-US" sz="1200" i="0" dirty="0"/>
                  <a:t>, </a:t>
                </a:r>
                <a:r>
                  <a:rPr lang="en-US" sz="1200" i="0" dirty="0" err="1"/>
                  <a:t>khi</a:t>
                </a:r>
                <a:r>
                  <a:rPr lang="en-US" sz="1200" i="0" dirty="0"/>
                  <a:t> </a:t>
                </a:r>
                <a:r>
                  <a:rPr lang="en-US" sz="1200" i="0" dirty="0" err="1"/>
                  <a:t>thu</a:t>
                </a:r>
                <a:r>
                  <a:rPr lang="en-US" sz="1200" i="0" dirty="0"/>
                  <a:t> </a:t>
                </a:r>
                <a:r>
                  <a:rPr lang="en-US" sz="1200" i="0" dirty="0" err="1"/>
                  <a:t>thập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cho</a:t>
                </a:r>
                <a:r>
                  <a:rPr lang="en-US" sz="1200" i="0" dirty="0"/>
                  <a:t> </a:t>
                </a:r>
                <a:r>
                  <a:rPr lang="en-US" sz="1200" i="0" dirty="0" err="1"/>
                  <a:t>bài</a:t>
                </a:r>
                <a:r>
                  <a:rPr lang="en-US" sz="1200" i="0" dirty="0"/>
                  <a:t> </a:t>
                </a:r>
                <a:r>
                  <a:rPr lang="en-US" sz="1200" i="0" dirty="0" err="1"/>
                  <a:t>toán</a:t>
                </a:r>
                <a:r>
                  <a:rPr lang="en-US" sz="1200" i="0" dirty="0"/>
                  <a:t> </a:t>
                </a:r>
                <a:r>
                  <a:rPr lang="en-US" sz="1200" i="0" dirty="0" err="1"/>
                  <a:t>cần</a:t>
                </a:r>
                <a:r>
                  <a:rPr lang="en-US" sz="1200" i="0" dirty="0"/>
                  <a:t> </a:t>
                </a:r>
                <a:r>
                  <a:rPr lang="en-US" sz="1200" i="0" dirty="0" err="1"/>
                  <a:t>giải</a:t>
                </a:r>
                <a:r>
                  <a:rPr lang="en-US" sz="1200" i="0" dirty="0"/>
                  <a:t> </a:t>
                </a:r>
                <a:r>
                  <a:rPr lang="en-US" sz="1200" i="0" dirty="0" err="1"/>
                  <a:t>quyết</a:t>
                </a:r>
                <a:r>
                  <a:rPr lang="en-US" sz="1200" i="0" dirty="0"/>
                  <a:t>, ta </a:t>
                </a:r>
                <a:r>
                  <a:rPr lang="en-US" sz="1200" i="0" dirty="0" err="1"/>
                  <a:t>chỉ</a:t>
                </a:r>
                <a:r>
                  <a:rPr lang="en-US" sz="1200" i="0" dirty="0"/>
                  <a:t> </a:t>
                </a:r>
                <a:r>
                  <a:rPr lang="en-US" sz="1200" i="0" dirty="0" err="1"/>
                  <a:t>quan</a:t>
                </a:r>
                <a:r>
                  <a:rPr lang="en-US" sz="1200" i="0" dirty="0"/>
                  <a:t> </a:t>
                </a:r>
                <a:r>
                  <a:rPr lang="en-US" sz="1200" i="0" dirty="0" err="1"/>
                  <a:t>sát</a:t>
                </a:r>
                <a:r>
                  <a:rPr lang="en-US" sz="1200" i="0" dirty="0"/>
                  <a:t> </a:t>
                </a:r>
                <a:r>
                  <a:rPr lang="en-US" sz="1200" i="0" dirty="0" err="1"/>
                  <a:t>được</a:t>
                </a:r>
                <a:r>
                  <a:rPr lang="en-US" sz="1200" i="0" dirty="0"/>
                  <a:t> </a:t>
                </a:r>
                <a:r>
                  <a:rPr lang="en-US" sz="1200" i="0" dirty="0" err="1"/>
                  <a:t>giá</a:t>
                </a:r>
                <a:r>
                  <a:rPr lang="en-US" sz="1200" i="0" dirty="0"/>
                  <a:t> </a:t>
                </a:r>
                <a:r>
                  <a:rPr lang="en-US" sz="1200" i="0" dirty="0" err="1"/>
                  <a:t>trị</a:t>
                </a:r>
                <a:r>
                  <a:rPr lang="en-US" sz="1200" i="0" dirty="0"/>
                  <a:t> </a:t>
                </a:r>
                <a:r>
                  <a:rPr lang="en-US" sz="1200" i="0" dirty="0" err="1"/>
                  <a:t>đích</a:t>
                </a:r>
                <a:r>
                  <a:rPr lang="en-US" sz="1200" i="0" dirty="0"/>
                  <a:t> </a:t>
                </a:r>
                <a:r>
                  <a:rPr lang="en-US" sz="1200" i="0">
                    <a:latin typeface="Cambria Math" panose="02040503050406030204" pitchFamily="18" charset="0"/>
                  </a:rPr>
                  <a:t>t</a:t>
                </a:r>
                <a:r>
                  <a:rPr lang="ar-BH" sz="1200" i="0">
                    <a:latin typeface="Cambria Math" panose="02040503050406030204" pitchFamily="18" charset="0"/>
                  </a:rPr>
                  <a:t>^((i))</a:t>
                </a:r>
                <a:r>
                  <a:rPr lang="en-US" sz="1200" i="0" dirty="0"/>
                  <a:t> </a:t>
                </a:r>
                <a:r>
                  <a:rPr lang="en-US" sz="1200" i="0" dirty="0" err="1"/>
                  <a:t>của</a:t>
                </a:r>
                <a:r>
                  <a:rPr lang="en-US" sz="1200" i="0" dirty="0"/>
                  <a:t> </a:t>
                </a:r>
                <a:r>
                  <a:rPr lang="en-US" sz="1200" i="0" dirty="0" err="1"/>
                  <a:t>mỗi</a:t>
                </a:r>
                <a:r>
                  <a:rPr lang="en-US" sz="1200" i="0" dirty="0"/>
                  <a:t>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với</a:t>
                </a:r>
                <a:r>
                  <a:rPr lang="en-US" sz="1200" i="0" dirty="0"/>
                  <a:t> </a:t>
                </a:r>
                <a:r>
                  <a:rPr lang="en-US" sz="1200" i="0" dirty="0" err="1"/>
                  <a:t>đặc</a:t>
                </a:r>
                <a:r>
                  <a:rPr lang="en-US" sz="1200" i="0" dirty="0"/>
                  <a:t> </a:t>
                </a:r>
                <a:r>
                  <a:rPr lang="en-US" sz="1200" i="0" dirty="0" err="1"/>
                  <a:t>trưng</a:t>
                </a:r>
                <a:r>
                  <a:rPr lang="en-US" sz="1200" i="0" dirty="0"/>
                  <a:t> </a:t>
                </a:r>
                <a:r>
                  <a:rPr lang="en-US" sz="1200" i="0">
                    <a:latin typeface="Cambria Math" panose="02040503050406030204" pitchFamily="18" charset="0"/>
                  </a:rPr>
                  <a:t>x^((i))</a:t>
                </a:r>
                <a:r>
                  <a:rPr lang="en-US" sz="1200" i="0" dirty="0"/>
                  <a:t> </a:t>
                </a:r>
                <a:r>
                  <a:rPr lang="en-US" sz="1200" i="0" dirty="0" err="1"/>
                  <a:t>chứ</a:t>
                </a:r>
                <a:r>
                  <a:rPr lang="en-US" sz="1200" i="0" dirty="0"/>
                  <a:t> </a:t>
                </a:r>
                <a:r>
                  <a:rPr lang="en-US" sz="1200" i="0" dirty="0" err="1"/>
                  <a:t>không</a:t>
                </a:r>
                <a:r>
                  <a:rPr lang="en-US" sz="1200" i="0" dirty="0"/>
                  <a:t> </a:t>
                </a:r>
                <a:r>
                  <a:rPr lang="en-US" sz="1200" i="0" dirty="0" err="1"/>
                  <a:t>thể</a:t>
                </a:r>
                <a:r>
                  <a:rPr lang="en-US" sz="1200" i="0" dirty="0"/>
                  <a:t> </a:t>
                </a:r>
                <a:r>
                  <a:rPr lang="en-US" sz="1200" i="0" dirty="0" err="1"/>
                  <a:t>tính</a:t>
                </a:r>
                <a:r>
                  <a:rPr lang="en-US" sz="1200" i="0" dirty="0"/>
                  <a:t> </a:t>
                </a:r>
                <a:r>
                  <a:rPr lang="en-US" sz="1200" i="0" dirty="0" err="1"/>
                  <a:t>được</a:t>
                </a:r>
                <a:r>
                  <a:rPr lang="en-US" sz="1200" i="0" dirty="0"/>
                  <a:t> </a:t>
                </a:r>
                <a:r>
                  <a:rPr lang="en-US" sz="1200" i="0">
                    <a:latin typeface="Cambria Math" panose="02040503050406030204" pitchFamily="18" charset="0"/>
                    <a:ea typeface="Cambria Math" panose="02040503050406030204" pitchFamily="18" charset="0"/>
                  </a:rPr>
                  <a:t>f(</a:t>
                </a:r>
                <a:r>
                  <a:rPr lang="en-US" sz="1200" i="0">
                    <a:latin typeface="Cambria Math" panose="02040503050406030204" pitchFamily="18" charset="0"/>
                  </a:rPr>
                  <a:t>x^((i)) )</a:t>
                </a:r>
                <a:r>
                  <a:rPr lang="en-US" sz="1200" i="0" dirty="0"/>
                  <a:t> </a:t>
                </a:r>
                <a:r>
                  <a:rPr lang="en-US" sz="1200" i="0" dirty="0" err="1"/>
                  <a:t>và</a:t>
                </a:r>
                <a:r>
                  <a:rPr lang="en-US" sz="1200" i="0" dirty="0"/>
                  <a:t> </a:t>
                </a:r>
                <a:r>
                  <a:rPr lang="en-US" sz="1200" i="0" dirty="0" err="1"/>
                  <a:t>cũng</a:t>
                </a:r>
                <a:r>
                  <a:rPr lang="en-US" sz="1200" i="0" dirty="0"/>
                  <a:t> </a:t>
                </a:r>
                <a:r>
                  <a:rPr lang="en-US" sz="1200" i="0" dirty="0" err="1"/>
                  <a:t>không</a:t>
                </a:r>
                <a:r>
                  <a:rPr lang="en-US" sz="1200" i="0" dirty="0"/>
                  <a:t> </a:t>
                </a:r>
                <a:r>
                  <a:rPr lang="en-US" sz="1200" i="0" dirty="0" err="1"/>
                  <a:t>biết</a:t>
                </a:r>
                <a:r>
                  <a:rPr lang="en-US" sz="1200" i="0" dirty="0"/>
                  <a:t> </a:t>
                </a:r>
                <a:r>
                  <a:rPr lang="en-US" sz="1200" i="0" dirty="0" err="1"/>
                  <a:t>được</a:t>
                </a:r>
                <a:r>
                  <a:rPr lang="en-US" sz="1200" i="0" dirty="0"/>
                  <a:t>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thu</a:t>
                </a:r>
                <a:r>
                  <a:rPr lang="en-US" sz="1200" i="0" dirty="0"/>
                  <a:t> </a:t>
                </a:r>
                <a:r>
                  <a:rPr lang="en-US" sz="1200" i="0" dirty="0" err="1"/>
                  <a:t>thập</a:t>
                </a:r>
                <a:r>
                  <a:rPr lang="en-US" sz="1200" i="0" dirty="0"/>
                  <a:t> </a:t>
                </a:r>
                <a:r>
                  <a:rPr lang="en-US" sz="1200" i="0" dirty="0" err="1"/>
                  <a:t>có</a:t>
                </a:r>
                <a:r>
                  <a:rPr lang="en-US" sz="1200" i="0" dirty="0"/>
                  <a:t> </a:t>
                </a:r>
                <a:r>
                  <a:rPr lang="en-US" sz="1200" i="0" dirty="0" err="1"/>
                  <a:t>chứa</a:t>
                </a:r>
                <a:r>
                  <a:rPr lang="en-US" sz="1200" i="0" dirty="0"/>
                  <a:t> </a:t>
                </a:r>
                <a:r>
                  <a:rPr lang="en-US" sz="1200" i="0" dirty="0" err="1"/>
                  <a:t>lượng</a:t>
                </a:r>
                <a:r>
                  <a:rPr lang="en-US" sz="1200" i="0" dirty="0"/>
                  <a:t> </a:t>
                </a:r>
                <a:r>
                  <a:rPr lang="en-US" sz="1200" i="0" dirty="0" err="1"/>
                  <a:t>nhiễu</a:t>
                </a:r>
                <a:r>
                  <a:rPr lang="en-US" sz="1200" i="0" dirty="0"/>
                  <a:t> </a:t>
                </a:r>
                <a:r>
                  <a:rPr lang="en-US" sz="1200" i="0">
                    <a:latin typeface="Cambria Math" panose="02040503050406030204" pitchFamily="18" charset="0"/>
                    <a:ea typeface="Cambria Math" panose="02040503050406030204" pitchFamily="18" charset="0"/>
                  </a:rPr>
                  <a:t>ε</a:t>
                </a:r>
                <a:r>
                  <a:rPr lang="ar-BH" sz="1200" i="0">
                    <a:latin typeface="Cambria Math" panose="02040503050406030204" pitchFamily="18" charset="0"/>
                    <a:ea typeface="Cambria Math" panose="02040503050406030204" pitchFamily="18" charset="0"/>
                  </a:rPr>
                  <a:t>^(</a:t>
                </a:r>
                <a:r>
                  <a:rPr lang="ar-BH" sz="1200" i="0">
                    <a:latin typeface="Cambria Math" panose="02040503050406030204" pitchFamily="18" charset="0"/>
                  </a:rPr>
                  <a:t>(i))</a:t>
                </a:r>
                <a:r>
                  <a:rPr lang="en-US" sz="1200" i="0" dirty="0"/>
                  <a:t> </a:t>
                </a:r>
                <a:r>
                  <a:rPr lang="en-US" sz="1200" i="0" dirty="0" err="1"/>
                  <a:t>tuân</a:t>
                </a:r>
                <a:r>
                  <a:rPr lang="en-US" sz="1200" i="0" dirty="0"/>
                  <a:t> </a:t>
                </a:r>
                <a:r>
                  <a:rPr lang="en-US" sz="1200" i="0" dirty="0" err="1"/>
                  <a:t>theo</a:t>
                </a:r>
                <a:r>
                  <a:rPr lang="en-US" sz="1200" i="0" dirty="0"/>
                  <a:t> </a:t>
                </a:r>
                <a:r>
                  <a:rPr lang="en-US" sz="1200" i="0" dirty="0" err="1"/>
                  <a:t>phân</a:t>
                </a:r>
                <a:r>
                  <a:rPr lang="en-US" sz="1200" i="0" dirty="0"/>
                  <a:t> </a:t>
                </a:r>
                <a:r>
                  <a:rPr lang="en-US" sz="1200" i="0" dirty="0" err="1"/>
                  <a:t>phối</a:t>
                </a:r>
                <a:r>
                  <a:rPr lang="en-US" sz="1200" i="0" dirty="0"/>
                  <a:t> </a:t>
                </a:r>
                <a:r>
                  <a:rPr lang="en-US" sz="1200" i="0" dirty="0" err="1"/>
                  <a:t>nào</a:t>
                </a:r>
                <a:r>
                  <a:rPr lang="en-US" sz="1200" i="0" dirty="0"/>
                  <a:t>.</a:t>
                </a:r>
              </a:p>
              <a:p>
                <a:pPr marL="0" lvl="0" indent="0" algn="l" rtl="0">
                  <a:spcBef>
                    <a:spcPts val="0"/>
                  </a:spcBef>
                  <a:spcAft>
                    <a:spcPts val="0"/>
                  </a:spcAft>
                  <a:buNone/>
                </a:pPr>
                <a:endParaRPr lang="en-US" sz="1200" i="0" dirty="0"/>
              </a:p>
              <a:p>
                <a:pPr marL="0" lvl="0" indent="0" algn="l" rtl="0">
                  <a:spcBef>
                    <a:spcPts val="0"/>
                  </a:spcBef>
                  <a:spcAft>
                    <a:spcPts val="0"/>
                  </a:spcAft>
                  <a:buNone/>
                </a:pPr>
                <a:r>
                  <a:rPr lang="en-US" sz="1200" i="0" dirty="0" err="1"/>
                  <a:t>Tập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gồm</a:t>
                </a:r>
                <a:r>
                  <a:rPr lang="en-US" sz="1200" i="0" dirty="0"/>
                  <a:t> 50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được</a:t>
                </a:r>
                <a:r>
                  <a:rPr lang="en-US" sz="1200" i="0" dirty="0"/>
                  <a:t> </a:t>
                </a:r>
                <a:r>
                  <a:rPr lang="en-US" sz="1200" i="0" dirty="0" err="1"/>
                  <a:t>phát</a:t>
                </a:r>
                <a:r>
                  <a:rPr lang="en-US" sz="1200" i="0" dirty="0"/>
                  <a:t> </a:t>
                </a:r>
                <a:r>
                  <a:rPr lang="en-US" sz="1200" i="0" dirty="0" err="1"/>
                  <a:t>sinh</a:t>
                </a:r>
                <a:r>
                  <a:rPr lang="en-US" sz="1200" i="0" dirty="0"/>
                  <a:t> </a:t>
                </a:r>
                <a:r>
                  <a:rPr lang="en-US" sz="1200" i="0" dirty="0" err="1"/>
                  <a:t>ra</a:t>
                </a:r>
                <a:r>
                  <a:rPr lang="en-US" sz="1200" i="0" dirty="0"/>
                  <a:t> </a:t>
                </a:r>
                <a:r>
                  <a:rPr lang="en-US" sz="1200" i="0" dirty="0" err="1"/>
                  <a:t>như</a:t>
                </a:r>
                <a:r>
                  <a:rPr lang="en-US" sz="1200" i="0" dirty="0"/>
                  <a:t> </a:t>
                </a:r>
                <a:r>
                  <a:rPr lang="en-US" sz="1200" i="0" dirty="0" err="1"/>
                  <a:t>sau</a:t>
                </a:r>
                <a:r>
                  <a:rPr lang="en-US" sz="1200" i="0" dirty="0"/>
                  <a:t>. Trong </a:t>
                </a:r>
                <a:r>
                  <a:rPr lang="en-US" sz="1200" i="0" dirty="0" err="1"/>
                  <a:t>thực</a:t>
                </a:r>
                <a:r>
                  <a:rPr lang="en-US" sz="1200" i="0" dirty="0"/>
                  <a:t> </a:t>
                </a:r>
                <a:r>
                  <a:rPr lang="en-US" sz="1200" i="0" dirty="0" err="1"/>
                  <a:t>tế</a:t>
                </a:r>
                <a:r>
                  <a:rPr lang="en-US" sz="1200" i="0" dirty="0"/>
                  <a:t>, ta </a:t>
                </a:r>
                <a:r>
                  <a:rPr lang="en-US" sz="1200" i="0" dirty="0" err="1"/>
                  <a:t>sẽ</a:t>
                </a:r>
                <a:r>
                  <a:rPr lang="en-US" sz="1200" i="0" dirty="0"/>
                  <a:t> </a:t>
                </a:r>
                <a:r>
                  <a:rPr lang="en-US" sz="1200" i="0" dirty="0" err="1"/>
                  <a:t>chỉ</a:t>
                </a:r>
                <a:r>
                  <a:rPr lang="en-US" sz="1200" i="0" dirty="0"/>
                  <a:t> </a:t>
                </a:r>
                <a:r>
                  <a:rPr lang="en-US" sz="1200" i="0" dirty="0" err="1"/>
                  <a:t>quan</a:t>
                </a:r>
                <a:r>
                  <a:rPr lang="en-US" sz="1200" i="0" dirty="0"/>
                  <a:t> </a:t>
                </a:r>
                <a:r>
                  <a:rPr lang="en-US" sz="1200" i="0" dirty="0" err="1"/>
                  <a:t>sát</a:t>
                </a:r>
                <a:r>
                  <a:rPr lang="en-US" sz="1200" i="0" dirty="0"/>
                  <a:t> </a:t>
                </a:r>
                <a:r>
                  <a:rPr lang="en-US" sz="1200" i="0" dirty="0" err="1"/>
                  <a:t>được</a:t>
                </a:r>
                <a:r>
                  <a:rPr lang="en-US" sz="1200" i="0" dirty="0"/>
                  <a:t> </a:t>
                </a:r>
                <a:r>
                  <a:rPr lang="en-US" sz="1200" i="0" dirty="0" err="1"/>
                  <a:t>các</a:t>
                </a:r>
                <a:r>
                  <a:rPr lang="en-US" sz="1200" i="0" dirty="0"/>
                  <a:t> </a:t>
                </a:r>
                <a:r>
                  <a:rPr lang="en-US" sz="1200" i="0" dirty="0" err="1"/>
                  <a:t>cặp</a:t>
                </a:r>
                <a:r>
                  <a:rPr lang="en-US" sz="1200" i="0" dirty="0"/>
                  <a:t> </a:t>
                </a:r>
                <a:r>
                  <a:rPr lang="en-US" sz="1200" i="0" dirty="0" err="1"/>
                  <a:t>giá</a:t>
                </a:r>
                <a:r>
                  <a:rPr lang="en-US" sz="1200" i="0" dirty="0"/>
                  <a:t> </a:t>
                </a:r>
                <a:r>
                  <a:rPr lang="en-US" sz="1200" i="0" dirty="0" err="1"/>
                  <a:t>trị</a:t>
                </a:r>
                <a:r>
                  <a:rPr lang="en-US" sz="1200" i="0" dirty="0"/>
                  <a:t> </a:t>
                </a:r>
                <a:r>
                  <a:rPr lang="en-US" sz="1200" i="0" dirty="0" err="1"/>
                  <a:t>x_i</a:t>
                </a:r>
                <a:r>
                  <a:rPr lang="en-US" sz="1200" i="0" dirty="0"/>
                  <a:t>, </a:t>
                </a:r>
                <a:r>
                  <a:rPr lang="en-US" sz="1200" i="0" dirty="0" err="1"/>
                  <a:t>t_i</a:t>
                </a:r>
                <a:r>
                  <a:rPr lang="en-US" sz="1200" i="0" dirty="0"/>
                  <a:t> </a:t>
                </a:r>
                <a:r>
                  <a:rPr lang="en-US" sz="1200" i="0" dirty="0" err="1"/>
                  <a:t>như</a:t>
                </a:r>
                <a:r>
                  <a:rPr lang="en-US" sz="1200" i="0" dirty="0"/>
                  <a:t> </a:t>
                </a:r>
                <a:r>
                  <a:rPr lang="en-US" sz="1200" i="0" dirty="0" err="1"/>
                  <a:t>thế</a:t>
                </a:r>
                <a:r>
                  <a:rPr lang="en-US" sz="1200" i="0" dirty="0"/>
                  <a:t> </a:t>
                </a:r>
                <a:r>
                  <a:rPr lang="en-US" sz="1200" i="0" dirty="0" err="1"/>
                  <a:t>này</a:t>
                </a:r>
                <a:r>
                  <a:rPr lang="en-US" sz="1200" i="0" dirty="0"/>
                  <a:t> </a:t>
                </a:r>
                <a:r>
                  <a:rPr lang="en-US" sz="1200" i="0" dirty="0" err="1"/>
                  <a:t>chức</a:t>
                </a:r>
                <a:r>
                  <a:rPr lang="en-US" sz="1200" i="0" dirty="0"/>
                  <a:t> </a:t>
                </a:r>
                <a:r>
                  <a:rPr lang="en-US" sz="1200" i="0" dirty="0" err="1"/>
                  <a:t>không</a:t>
                </a:r>
                <a:r>
                  <a:rPr lang="en-US" sz="1200" i="0" dirty="0"/>
                  <a:t> </a:t>
                </a:r>
                <a:r>
                  <a:rPr lang="en-US" sz="1200" i="0" dirty="0" err="1"/>
                  <a:t>thể</a:t>
                </a:r>
                <a:r>
                  <a:rPr lang="en-US" sz="1200" i="0" dirty="0"/>
                  <a:t> </a:t>
                </a:r>
                <a:r>
                  <a:rPr lang="en-US" sz="1200" i="0" dirty="0" err="1"/>
                  <a:t>biết</a:t>
                </a:r>
                <a:r>
                  <a:rPr lang="en-US" sz="1200" i="0" dirty="0"/>
                  <a:t> </a:t>
                </a:r>
                <a:r>
                  <a:rPr lang="en-US" sz="1200" i="0" dirty="0" err="1"/>
                  <a:t>được</a:t>
                </a:r>
                <a:r>
                  <a:rPr lang="en-US" sz="1200" i="0" dirty="0"/>
                  <a:t> </a:t>
                </a:r>
                <a:r>
                  <a:rPr lang="en-US" sz="1200" i="0" dirty="0" err="1"/>
                  <a:t>hàm</a:t>
                </a:r>
                <a:r>
                  <a:rPr lang="en-US" sz="1200" i="0" dirty="0"/>
                  <a:t> </a:t>
                </a:r>
                <a:r>
                  <a:rPr lang="en-US" sz="1200" i="0" dirty="0" err="1"/>
                  <a:t>đích</a:t>
                </a:r>
                <a:r>
                  <a:rPr lang="en-US" sz="1200" i="0" dirty="0"/>
                  <a:t> </a:t>
                </a:r>
                <a:r>
                  <a:rPr lang="en-US" sz="1200" i="0" dirty="0" err="1"/>
                  <a:t>trông</a:t>
                </a:r>
                <a:r>
                  <a:rPr lang="en-US" sz="1200" i="0" dirty="0"/>
                  <a:t> </a:t>
                </a:r>
                <a:r>
                  <a:rPr lang="en-US" sz="1200" i="0" dirty="0" err="1"/>
                  <a:t>như</a:t>
                </a:r>
                <a:r>
                  <a:rPr lang="en-US" sz="1200" i="0" dirty="0"/>
                  <a:t> </a:t>
                </a:r>
                <a:r>
                  <a:rPr lang="en-US" sz="1200" i="0" dirty="0" err="1"/>
                  <a:t>thế</a:t>
                </a:r>
                <a:r>
                  <a:rPr lang="en-US" sz="1200" i="0" dirty="0"/>
                  <a:t> </a:t>
                </a:r>
                <a:r>
                  <a:rPr lang="en-US" sz="1200" i="0" dirty="0" err="1"/>
                  <a:t>nào</a:t>
                </a:r>
                <a:r>
                  <a:rPr lang="en-US" sz="1200" i="0" dirty="0"/>
                  <a:t>, </a:t>
                </a:r>
                <a:r>
                  <a:rPr lang="en-US" sz="1200" i="0" dirty="0" err="1"/>
                  <a:t>cũng</a:t>
                </a:r>
                <a:r>
                  <a:rPr lang="en-US" sz="1200" i="0" dirty="0"/>
                  <a:t> </a:t>
                </a:r>
                <a:r>
                  <a:rPr lang="en-US" sz="1200" i="0" dirty="0" err="1"/>
                  <a:t>như</a:t>
                </a:r>
                <a:r>
                  <a:rPr lang="en-US" sz="1200" i="0" dirty="0"/>
                  <a:t> </a:t>
                </a:r>
                <a:r>
                  <a:rPr lang="en-US" sz="1200" i="0" dirty="0" err="1"/>
                  <a:t>phân</a:t>
                </a:r>
                <a:r>
                  <a:rPr lang="en-US" sz="1200" i="0" dirty="0"/>
                  <a:t> </a:t>
                </a:r>
                <a:r>
                  <a:rPr lang="en-US" sz="1200" i="0" dirty="0" err="1"/>
                  <a:t>phối</a:t>
                </a:r>
                <a:r>
                  <a:rPr lang="en-US" sz="1200" i="0" dirty="0"/>
                  <a:t> </a:t>
                </a:r>
                <a:r>
                  <a:rPr lang="en-US" sz="1200" i="0" dirty="0" err="1"/>
                  <a:t>của</a:t>
                </a:r>
                <a:r>
                  <a:rPr lang="en-US" sz="1200" i="0" dirty="0"/>
                  <a:t> </a:t>
                </a:r>
                <a:r>
                  <a:rPr lang="en-US" sz="1200" i="0" dirty="0" err="1"/>
                  <a:t>nhiễu</a:t>
                </a:r>
                <a:r>
                  <a:rPr lang="en-US" sz="1200" i="0" dirty="0"/>
                  <a:t> </a:t>
                </a:r>
                <a:r>
                  <a:rPr lang="en-US" sz="1200" i="0" dirty="0" err="1"/>
                  <a:t>ra</a:t>
                </a:r>
                <a:r>
                  <a:rPr lang="en-US" sz="1200" i="0" dirty="0"/>
                  <a:t> </a:t>
                </a:r>
                <a:r>
                  <a:rPr lang="en-US" sz="1200" i="0" dirty="0" err="1"/>
                  <a:t>sao</a:t>
                </a:r>
                <a:r>
                  <a:rPr lang="en-US" sz="1200" i="0" dirty="0"/>
                  <a:t>.</a:t>
                </a:r>
                <a:endParaRPr i="0" dirty="0"/>
              </a:p>
            </p:txBody>
          </p:sp>
        </mc:Fallback>
      </mc:AlternateContent>
      <p:sp>
        <p:nvSpPr>
          <p:cNvPr id="371" name="Google Shape;371;p5:notes">
            <a:extLst>
              <a:ext uri="{FF2B5EF4-FFF2-40B4-BE49-F238E27FC236}">
                <a16:creationId xmlns:a16="http://schemas.microsoft.com/office/drawing/2014/main" id="{203D4FD8-D832-63A2-188F-3504E54CD94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0734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a:p>
        </p:txBody>
      </p:sp>
      <p:sp>
        <p:nvSpPr>
          <p:cNvPr id="371" name="Google Shape;3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a:p>
        </p:txBody>
      </p:sp>
      <p:sp>
        <p:nvSpPr>
          <p:cNvPr id="371" name="Google Shape;3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2754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1" name="Google Shape;3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3583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0"/>
          </a:p>
        </p:txBody>
      </p:sp>
      <p:sp>
        <p:nvSpPr>
          <p:cNvPr id="371" name="Google Shape;3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765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0" name="Google Shape;3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mc:Choice>
        <mc:Fallback xmlns="">
          <p:sp>
            <p:nvSpPr>
              <p:cNvPr id="370" name="Google Shape;3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Ta cũng thực nghiệm với một mô hình đơn giản có dạng một hàm tuyến tính f_w(x)=w_0 * x với w_0 là tham số duy nhất của mô hình. </a:t>
                </a:r>
              </a:p>
              <a:p>
                <a:pPr marL="0" lvl="0" indent="0" algn="l" rtl="0">
                  <a:spcBef>
                    <a:spcPts val="0"/>
                  </a:spcBef>
                  <a:spcAft>
                    <a:spcPts val="0"/>
                  </a:spcAft>
                  <a:buNone/>
                </a:pPr>
                <a:endParaRPr lang="en-US"/>
              </a:p>
              <a:p>
                <a:pPr marL="228600" indent="-50800">
                  <a:spcBef>
                    <a:spcPts val="0"/>
                  </a:spcBef>
                  <a:buNone/>
                </a:pPr>
                <a:r>
                  <a:rPr lang="en-US" sz="1200" dirty="0"/>
                  <a:t>Với </a:t>
                </a:r>
                <a:r>
                  <a:rPr lang="en-US" sz="1200" dirty="0" err="1"/>
                  <a:t>tập</a:t>
                </a:r>
                <a:r>
                  <a:rPr lang="en-US" sz="1200" dirty="0"/>
                  <a:t> </a:t>
                </a:r>
                <a:r>
                  <a:rPr lang="en-US" sz="1200" dirty="0" err="1"/>
                  <a:t>dữ</a:t>
                </a:r>
                <a:r>
                  <a:rPr lang="en-US" sz="1200" dirty="0"/>
                  <a:t> </a:t>
                </a:r>
                <a:r>
                  <a:rPr lang="en-US" sz="1200" dirty="0" err="1"/>
                  <a:t>liệu</a:t>
                </a:r>
                <a:r>
                  <a:rPr lang="en-US" sz="1200" dirty="0"/>
                  <a:t> </a:t>
                </a:r>
                <a:r>
                  <a:rPr lang="en-US" sz="1200" dirty="0" err="1"/>
                  <a:t>mới</a:t>
                </a:r>
                <a:r>
                  <a:rPr lang="en-US" sz="1200" dirty="0"/>
                  <a:t> </a:t>
                </a:r>
                <a:r>
                  <a:rPr lang="en-US" sz="1200" dirty="0" err="1"/>
                  <a:t>này</a:t>
                </a:r>
                <a:r>
                  <a:rPr lang="en-US" sz="1200" dirty="0"/>
                  <a:t>, ta </a:t>
                </a:r>
                <a:r>
                  <a:rPr lang="en-US" sz="1200" dirty="0" err="1"/>
                  <a:t>không</a:t>
                </a:r>
                <a:r>
                  <a:rPr lang="en-US" sz="1200" dirty="0"/>
                  <a:t> </a:t>
                </a:r>
                <a:r>
                  <a:rPr lang="en-US" sz="1200" dirty="0" err="1"/>
                  <a:t>thể</a:t>
                </a:r>
                <a:r>
                  <a:rPr lang="en-US" sz="1200" dirty="0"/>
                  <a:t> </a:t>
                </a:r>
                <a:r>
                  <a:rPr lang="en-US" sz="1200" dirty="0" err="1"/>
                  <a:t>tính</a:t>
                </a:r>
                <a:r>
                  <a:rPr lang="en-US" sz="1200" dirty="0"/>
                  <a:t> </a:t>
                </a:r>
                <a:r>
                  <a:rPr lang="en-US" sz="1200" dirty="0" err="1"/>
                  <a:t>giá</a:t>
                </a:r>
                <a:r>
                  <a:rPr lang="en-US" sz="1200" dirty="0"/>
                  <a:t> </a:t>
                </a:r>
                <a:r>
                  <a:rPr lang="en-US" sz="1200" dirty="0" err="1"/>
                  <a:t>trị</a:t>
                </a:r>
                <a:r>
                  <a:rPr lang="en-US" sz="1200" dirty="0"/>
                  <a:t> </a:t>
                </a:r>
                <a:r>
                  <a:rPr lang="en-US" sz="1200" dirty="0" err="1"/>
                  <a:t>của</a:t>
                </a:r>
                <a:r>
                  <a:rPr lang="en-US" sz="1200" dirty="0"/>
                  <a:t> </a:t>
                </a:r>
                <a:r>
                  <a:rPr lang="en-US" sz="1200" i="0">
                    <a:latin typeface="Cambria Math" panose="02040503050406030204" pitchFamily="18" charset="0"/>
                  </a:rPr>
                  <a:t>𝑤_0</a:t>
                </a:r>
                <a:r>
                  <a:rPr lang="en-US" sz="1200" dirty="0"/>
                  <a:t> </a:t>
                </a:r>
                <a:r>
                  <a:rPr lang="en-US" sz="1200" dirty="0" err="1"/>
                  <a:t>như</a:t>
                </a:r>
                <a:r>
                  <a:rPr lang="en-US" sz="1200" dirty="0"/>
                  <a:t> </a:t>
                </a:r>
                <a:r>
                  <a:rPr lang="en-US" sz="1200" dirty="0" err="1"/>
                  <a:t>trong</a:t>
                </a:r>
                <a:r>
                  <a:rPr lang="en-US" sz="1200" dirty="0"/>
                  <a:t> </a:t>
                </a:r>
                <a:r>
                  <a:rPr lang="en-US" sz="1200" dirty="0" err="1"/>
                  <a:t>Ví</a:t>
                </a:r>
                <a:r>
                  <a:rPr lang="en-US" sz="1200" dirty="0"/>
                  <a:t> </a:t>
                </a:r>
                <a:r>
                  <a:rPr lang="en-US" sz="1200" err="1"/>
                  <a:t>dụ</a:t>
                </a:r>
                <a:r>
                  <a:rPr lang="en-US" sz="1200"/>
                  <a:t> 1</a:t>
                </a:r>
                <a:r>
                  <a:rPr lang="en-US" sz="1200" baseline="0"/>
                  <a:t> nữa do các điểm dữ liệu không còn nằm trên cùng một đường thẳng.</a:t>
                </a:r>
                <a:endParaRPr lang="en-US" sz="1200" dirty="0"/>
              </a:p>
              <a:p>
                <a:pPr marL="228600" indent="-50800">
                  <a:spcBef>
                    <a:spcPts val="0"/>
                  </a:spcBef>
                  <a:buNone/>
                </a:pPr>
                <a:r>
                  <a:rPr lang="en-US" sz="1200" dirty="0"/>
                  <a:t>Ta </a:t>
                </a:r>
                <a:r>
                  <a:rPr lang="en-US" sz="1200" dirty="0" err="1"/>
                  <a:t>có</a:t>
                </a:r>
                <a:r>
                  <a:rPr lang="en-US" sz="1200" dirty="0"/>
                  <a:t> </a:t>
                </a:r>
                <a:r>
                  <a:rPr lang="en-US" sz="1200" dirty="0" err="1"/>
                  <a:t>thể</a:t>
                </a:r>
                <a:r>
                  <a:rPr lang="en-US" sz="1200" dirty="0"/>
                  <a:t> </a:t>
                </a:r>
                <a:r>
                  <a:rPr lang="en-US" sz="1200" dirty="0" err="1"/>
                  <a:t>thử</a:t>
                </a:r>
                <a:r>
                  <a:rPr lang="en-US" sz="1200" dirty="0"/>
                  <a:t> </a:t>
                </a:r>
                <a:r>
                  <a:rPr lang="en-US" sz="1200" dirty="0" err="1"/>
                  <a:t>nhiều</a:t>
                </a:r>
                <a:r>
                  <a:rPr lang="en-US" sz="1200" dirty="0"/>
                  <a:t> </a:t>
                </a:r>
                <a:r>
                  <a:rPr lang="en-US" sz="1200" dirty="0" err="1"/>
                  <a:t>giá</a:t>
                </a:r>
                <a:r>
                  <a:rPr lang="en-US" sz="1200" dirty="0"/>
                  <a:t> </a:t>
                </a:r>
                <a:r>
                  <a:rPr lang="en-US" sz="1200" dirty="0" err="1"/>
                  <a:t>trị</a:t>
                </a:r>
                <a:r>
                  <a:rPr lang="en-US" sz="1200" dirty="0"/>
                  <a:t> </a:t>
                </a:r>
                <a:r>
                  <a:rPr lang="en-US" sz="1200" dirty="0" err="1"/>
                  <a:t>khác</a:t>
                </a:r>
                <a:r>
                  <a:rPr lang="en-US" sz="1200" dirty="0"/>
                  <a:t> </a:t>
                </a:r>
                <a:r>
                  <a:rPr lang="en-US" sz="1200" dirty="0" err="1"/>
                  <a:t>nhau</a:t>
                </a:r>
                <a:r>
                  <a:rPr lang="en-US" sz="1200" dirty="0"/>
                  <a:t> </a:t>
                </a:r>
                <a:r>
                  <a:rPr lang="en-US" sz="1200" dirty="0" err="1"/>
                  <a:t>cho</a:t>
                </a:r>
                <a:r>
                  <a:rPr lang="en-US" sz="1200" dirty="0"/>
                  <a:t> </a:t>
                </a:r>
                <a:r>
                  <a:rPr lang="en-US" sz="1200" i="0">
                    <a:latin typeface="Cambria Math" panose="02040503050406030204" pitchFamily="18" charset="0"/>
                  </a:rPr>
                  <a:t>𝑤_0</a:t>
                </a:r>
                <a:r>
                  <a:rPr lang="en-US" sz="1200" dirty="0"/>
                  <a:t> </a:t>
                </a:r>
                <a:r>
                  <a:rPr lang="en-US" sz="1200" dirty="0" err="1"/>
                  <a:t>như</a:t>
                </a:r>
                <a:r>
                  <a:rPr lang="en-US" sz="1200" dirty="0"/>
                  <a:t> </a:t>
                </a:r>
                <a:r>
                  <a:rPr lang="en-US" sz="1200" dirty="0" err="1"/>
                  <a:t>sau</a:t>
                </a:r>
                <a:r>
                  <a:rPr lang="en-US" sz="1200" dirty="0"/>
                  <a:t>:</a:t>
                </a:r>
              </a:p>
              <a:p>
                <a:pPr marL="863600" indent="-685800">
                  <a:spcBef>
                    <a:spcPts val="0"/>
                  </a:spcBef>
                </a:pPr>
                <a:r>
                  <a:rPr lang="en-US" sz="1200" i="0">
                    <a:latin typeface="Cambria Math" panose="02040503050406030204" pitchFamily="18" charset="0"/>
                  </a:rPr>
                  <a:t>𝑤_0</a:t>
                </a:r>
                <a:r>
                  <a:rPr lang="en-US" sz="1200" b="0" i="0">
                    <a:latin typeface="Cambria Math" panose="02040503050406030204" pitchFamily="18" charset="0"/>
                  </a:rPr>
                  <a:t>=4.0</a:t>
                </a:r>
                <a:r>
                  <a:rPr lang="en-US" sz="1200" b="0" dirty="0"/>
                  <a:t>. </a:t>
                </a:r>
                <a:r>
                  <a:rPr lang="en-US" sz="1200" b="0" dirty="0" err="1"/>
                  <a:t>Giá</a:t>
                </a:r>
                <a:r>
                  <a:rPr lang="en-US" sz="1200" b="0" dirty="0"/>
                  <a:t> </a:t>
                </a:r>
                <a:r>
                  <a:rPr lang="en-US" sz="1200" b="0" dirty="0" err="1"/>
                  <a:t>trị</a:t>
                </a:r>
                <a:r>
                  <a:rPr lang="en-US" sz="1200" b="0" dirty="0"/>
                  <a:t> </a:t>
                </a:r>
                <a:r>
                  <a:rPr lang="en-US" sz="1200" i="0">
                    <a:latin typeface="Cambria Math" panose="02040503050406030204" pitchFamily="18" charset="0"/>
                  </a:rPr>
                  <a:t>𝑤_0</a:t>
                </a:r>
                <a:r>
                  <a:rPr lang="en-US" sz="1200" b="0" i="0">
                    <a:latin typeface="Cambria Math" panose="02040503050406030204" pitchFamily="18" charset="0"/>
                  </a:rPr>
                  <a:t>=4.0</a:t>
                </a:r>
                <a:r>
                  <a:rPr lang="en-US" sz="1200" b="0" dirty="0"/>
                  <a:t> </a:t>
                </a:r>
                <a:r>
                  <a:rPr lang="en-US" sz="1200" b="0"/>
                  <a:t>có</a:t>
                </a:r>
                <a:r>
                  <a:rPr lang="en-US" sz="1200" b="0" baseline="0"/>
                  <a:t> vẻ </a:t>
                </a:r>
                <a:r>
                  <a:rPr lang="en-US" sz="1200" b="0"/>
                  <a:t>quá lớn</a:t>
                </a:r>
                <a:r>
                  <a:rPr lang="en-US" sz="1200" b="0" baseline="0"/>
                  <a:t>, nên giá trị dự đoán lớn hơn các giá trị đích của các điểm dữ liệu. Ta thử giảm w_0 thành 3.0</a:t>
                </a:r>
                <a:endParaRPr lang="en-US" sz="1200" b="0" dirty="0"/>
              </a:p>
              <a:p>
                <a:pPr marL="863600" indent="-685800">
                  <a:spcBef>
                    <a:spcPts val="0"/>
                  </a:spcBef>
                </a:pPr>
                <a:r>
                  <a:rPr lang="en-US" sz="1200" i="0">
                    <a:latin typeface="Cambria Math" panose="02040503050406030204" pitchFamily="18" charset="0"/>
                  </a:rPr>
                  <a:t>𝑤_0=</a:t>
                </a:r>
                <a:r>
                  <a:rPr lang="en-US" sz="1200" b="0" i="0">
                    <a:latin typeface="Cambria Math" panose="02040503050406030204" pitchFamily="18" charset="0"/>
                  </a:rPr>
                  <a:t>3.0</a:t>
                </a:r>
                <a:r>
                  <a:rPr lang="en-US" sz="1200" dirty="0"/>
                  <a:t>. Giá </a:t>
                </a:r>
                <a:r>
                  <a:rPr lang="en-US" sz="1200" dirty="0" err="1"/>
                  <a:t>trị</a:t>
                </a:r>
                <a:r>
                  <a:rPr lang="en-US" sz="1200" dirty="0"/>
                  <a:t> </a:t>
                </a:r>
                <a:r>
                  <a:rPr lang="en-US" sz="1200" i="0">
                    <a:latin typeface="Cambria Math" panose="02040503050406030204" pitchFamily="18" charset="0"/>
                  </a:rPr>
                  <a:t>𝑤_0=</a:t>
                </a:r>
                <a:r>
                  <a:rPr lang="en-US" sz="1200" b="0" i="0">
                    <a:latin typeface="Cambria Math" panose="02040503050406030204" pitchFamily="18" charset="0"/>
                  </a:rPr>
                  <a:t>3</a:t>
                </a:r>
                <a:r>
                  <a:rPr lang="en-US" sz="1200" i="0">
                    <a:latin typeface="Cambria Math" panose="02040503050406030204" pitchFamily="18" charset="0"/>
                  </a:rPr>
                  <a:t>.0</a:t>
                </a:r>
                <a:r>
                  <a:rPr lang="en-US" sz="1200" dirty="0"/>
                  <a:t> </a:t>
                </a:r>
                <a:r>
                  <a:rPr lang="en-US" sz="1200" dirty="0" err="1"/>
                  <a:t>vẫn</a:t>
                </a:r>
                <a:r>
                  <a:rPr lang="en-US" sz="1200" dirty="0"/>
                  <a:t> </a:t>
                </a:r>
                <a:r>
                  <a:rPr lang="en-US" sz="1200" dirty="0" err="1"/>
                  <a:t>tương</a:t>
                </a:r>
                <a:r>
                  <a:rPr lang="en-US" sz="1200" dirty="0"/>
                  <a:t> </a:t>
                </a:r>
                <a:r>
                  <a:rPr lang="en-US" sz="1200" dirty="0" err="1"/>
                  <a:t>đối</a:t>
                </a:r>
                <a:r>
                  <a:rPr lang="en-US" sz="1200" dirty="0"/>
                  <a:t> </a:t>
                </a:r>
                <a:r>
                  <a:rPr lang="en-US" sz="1200" err="1"/>
                  <a:t>lớn</a:t>
                </a:r>
                <a:r>
                  <a:rPr lang="en-US" sz="1200"/>
                  <a:t>. Ta thử</a:t>
                </a:r>
                <a:r>
                  <a:rPr lang="en-US" sz="1200" baseline="0"/>
                  <a:t> giảm w_0 thành 0.75</a:t>
                </a:r>
                <a:endParaRPr lang="en-US" sz="1200" dirty="0"/>
              </a:p>
              <a:p>
                <a:pPr marL="863600" indent="-685800">
                  <a:spcBef>
                    <a:spcPts val="0"/>
                  </a:spcBef>
                </a:pPr>
                <a:r>
                  <a:rPr lang="en-US" sz="1200" i="0">
                    <a:latin typeface="Cambria Math" panose="02040503050406030204" pitchFamily="18" charset="0"/>
                  </a:rPr>
                  <a:t>𝑤_0=</a:t>
                </a:r>
                <a:r>
                  <a:rPr lang="en-US" sz="1200" b="0" i="0">
                    <a:latin typeface="Cambria Math" panose="02040503050406030204" pitchFamily="18" charset="0"/>
                  </a:rPr>
                  <a:t>0.75</a:t>
                </a:r>
                <a:r>
                  <a:rPr lang="en-US" sz="1200" dirty="0"/>
                  <a:t>. Giá </a:t>
                </a:r>
                <a:r>
                  <a:rPr lang="en-US" sz="1200" dirty="0" err="1"/>
                  <a:t>trị</a:t>
                </a:r>
                <a:r>
                  <a:rPr lang="en-US" sz="1200" dirty="0"/>
                  <a:t> </a:t>
                </a:r>
                <a:r>
                  <a:rPr lang="en-US" sz="1200" i="0">
                    <a:latin typeface="Cambria Math" panose="02040503050406030204" pitchFamily="18" charset="0"/>
                  </a:rPr>
                  <a:t>𝑤_0=</a:t>
                </a:r>
                <a:r>
                  <a:rPr lang="en-US" sz="1200" b="0" i="0">
                    <a:latin typeface="Cambria Math" panose="02040503050406030204" pitchFamily="18" charset="0"/>
                  </a:rPr>
                  <a:t>0.75</a:t>
                </a:r>
                <a:r>
                  <a:rPr lang="en-US" sz="1200" dirty="0"/>
                  <a:t> </a:t>
                </a:r>
                <a:r>
                  <a:rPr lang="en-US" sz="1200" err="1"/>
                  <a:t>quá</a:t>
                </a:r>
                <a:r>
                  <a:rPr lang="en-US" sz="1200"/>
                  <a:t> nhỏ,</a:t>
                </a:r>
                <a:r>
                  <a:rPr lang="en-US" sz="1200" baseline="0"/>
                  <a:t> nên giá trị dự đoán nhỏ hơn các giá trị đích của các điểm dữ liệu.  Ta thử tăng w_0 thành 1.25.</a:t>
                </a:r>
                <a:endParaRPr lang="en-US" sz="1200" dirty="0"/>
              </a:p>
              <a:p>
                <a:pPr marL="863600" indent="-685800">
                  <a:spcBef>
                    <a:spcPts val="0"/>
                  </a:spcBef>
                </a:pPr>
                <a:r>
                  <a:rPr lang="en-US" sz="1200" i="0">
                    <a:latin typeface="Cambria Math" panose="02040503050406030204" pitchFamily="18" charset="0"/>
                  </a:rPr>
                  <a:t>𝑤_0=</a:t>
                </a:r>
                <a:r>
                  <a:rPr lang="en-US" sz="1200" b="0" i="0">
                    <a:latin typeface="Cambria Math" panose="02040503050406030204" pitchFamily="18" charset="0"/>
                  </a:rPr>
                  <a:t>1.25</a:t>
                </a:r>
                <a:r>
                  <a:rPr lang="en-US" sz="1200" dirty="0"/>
                  <a:t>. Giá </a:t>
                </a:r>
                <a:r>
                  <a:rPr lang="en-US" sz="1200" dirty="0" err="1"/>
                  <a:t>trị</a:t>
                </a:r>
                <a:r>
                  <a:rPr lang="en-US" sz="1200" dirty="0"/>
                  <a:t> </a:t>
                </a:r>
                <a:r>
                  <a:rPr lang="en-US" sz="1200" i="0">
                    <a:latin typeface="Cambria Math" panose="02040503050406030204" pitchFamily="18" charset="0"/>
                  </a:rPr>
                  <a:t>𝑤_0=</a:t>
                </a:r>
                <a:r>
                  <a:rPr lang="en-US" sz="1200" b="0" i="0">
                    <a:latin typeface="Cambria Math" panose="02040503050406030204" pitchFamily="18" charset="0"/>
                  </a:rPr>
                  <a:t>1.25</a:t>
                </a:r>
                <a:r>
                  <a:rPr lang="en-US" sz="1200" dirty="0"/>
                  <a:t> </a:t>
                </a:r>
                <a:r>
                  <a:rPr lang="en-US" sz="1200" dirty="0" err="1"/>
                  <a:t>vẫn</a:t>
                </a:r>
                <a:r>
                  <a:rPr lang="en-US" sz="1200" dirty="0"/>
                  <a:t> </a:t>
                </a:r>
                <a:r>
                  <a:rPr lang="en-US" sz="1200" dirty="0" err="1"/>
                  <a:t>tương</a:t>
                </a:r>
                <a:r>
                  <a:rPr lang="en-US" sz="1200" dirty="0"/>
                  <a:t> </a:t>
                </a:r>
                <a:r>
                  <a:rPr lang="en-US" sz="1200" dirty="0" err="1"/>
                  <a:t>đối</a:t>
                </a:r>
                <a:r>
                  <a:rPr lang="en-US" sz="1200" dirty="0"/>
                  <a:t> </a:t>
                </a:r>
                <a:r>
                  <a:rPr lang="en-US" sz="1200" err="1"/>
                  <a:t>nhỏ</a:t>
                </a:r>
                <a:r>
                  <a:rPr lang="en-US" sz="1200"/>
                  <a:t>. Ta có</a:t>
                </a:r>
                <a:r>
                  <a:rPr lang="en-US" sz="1200" baseline="0"/>
                  <a:t> thể tiếp tục tăng w_0 thêm một chút.</a:t>
                </a:r>
              </a:p>
              <a:p>
                <a:pPr marL="863600" indent="-685800">
                  <a:spcBef>
                    <a:spcPts val="0"/>
                  </a:spcBef>
                </a:pPr>
                <a:endParaRPr lang="en-US" sz="1200" baseline="0"/>
              </a:p>
              <a:p>
                <a:pPr marL="863600" indent="-685800">
                  <a:spcBef>
                    <a:spcPts val="0"/>
                  </a:spcBef>
                </a:pPr>
                <a:r>
                  <a:rPr lang="en-US" sz="1200" baseline="0"/>
                  <a:t>Ta có thể tiếp tục quá trình thử-sai này để dò tìm giá trị w_0 phù hợp.</a:t>
                </a:r>
                <a:endParaRPr lang="en-US" sz="1200" dirty="0"/>
              </a:p>
              <a:p>
                <a:pPr marL="0" lvl="0" indent="0" algn="l" rtl="0">
                  <a:spcBef>
                    <a:spcPts val="0"/>
                  </a:spcBef>
                  <a:spcAft>
                    <a:spcPts val="0"/>
                  </a:spcAft>
                  <a:buNone/>
                </a:pPr>
                <a:endParaRPr/>
              </a:p>
            </p:txBody>
          </p:sp>
        </mc:Fallback>
      </mc:AlternateContent>
      <p:sp>
        <p:nvSpPr>
          <p:cNvPr id="371" name="Google Shape;3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0760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99425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êu đề">
  <p:cSld name="Tiêu đề">
    <p:spTree>
      <p:nvGrpSpPr>
        <p:cNvPr id="1" name="Shape 15"/>
        <p:cNvGrpSpPr/>
        <p:nvPr/>
      </p:nvGrpSpPr>
      <p:grpSpPr>
        <a:xfrm>
          <a:off x="0" y="0"/>
          <a:ext cx="0" cy="0"/>
          <a:chOff x="0" y="0"/>
          <a:chExt cx="0" cy="0"/>
        </a:xfrm>
      </p:grpSpPr>
      <p:sp>
        <p:nvSpPr>
          <p:cNvPr id="16" name="Google Shape;16;p13"/>
          <p:cNvSpPr txBox="1">
            <a:spLocks noGrp="1"/>
          </p:cNvSpPr>
          <p:nvPr>
            <p:ph type="ftr" idx="11"/>
          </p:nvPr>
        </p:nvSpPr>
        <p:spPr>
          <a:xfrm>
            <a:off x="2353680" y="6480629"/>
            <a:ext cx="4288103" cy="23677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3"/>
          <p:cNvSpPr/>
          <p:nvPr/>
        </p:nvSpPr>
        <p:spPr>
          <a:xfrm rot="10800000">
            <a:off x="-1" y="0"/>
            <a:ext cx="12192000" cy="6858000"/>
          </a:xfrm>
          <a:custGeom>
            <a:avLst/>
            <a:gdLst/>
            <a:ahLst/>
            <a:cxnLst/>
            <a:rect l="l" t="t" r="r" b="b"/>
            <a:pathLst>
              <a:path w="12192000" h="6858000" extrusionOk="0">
                <a:moveTo>
                  <a:pt x="12192000" y="304800"/>
                </a:moveTo>
                <a:lnTo>
                  <a:pt x="9909279" y="304800"/>
                </a:lnTo>
                <a:lnTo>
                  <a:pt x="9732789" y="152400"/>
                </a:lnTo>
                <a:lnTo>
                  <a:pt x="5617499" y="152400"/>
                </a:lnTo>
                <a:lnTo>
                  <a:pt x="5441009" y="0"/>
                </a:lnTo>
                <a:lnTo>
                  <a:pt x="12192000" y="0"/>
                </a:lnTo>
                <a:close/>
                <a:moveTo>
                  <a:pt x="0" y="616911"/>
                </a:moveTo>
                <a:lnTo>
                  <a:pt x="0" y="0"/>
                </a:lnTo>
                <a:lnTo>
                  <a:pt x="715617" y="0"/>
                </a:lnTo>
                <a:close/>
                <a:moveTo>
                  <a:pt x="12191999" y="6858000"/>
                </a:moveTo>
                <a:lnTo>
                  <a:pt x="11476382" y="6858000"/>
                </a:lnTo>
                <a:lnTo>
                  <a:pt x="12191999" y="6241089"/>
                </a:lnTo>
                <a:close/>
                <a:moveTo>
                  <a:pt x="6750991" y="6858000"/>
                </a:moveTo>
                <a:lnTo>
                  <a:pt x="0" y="6858000"/>
                </a:lnTo>
                <a:lnTo>
                  <a:pt x="0" y="6553200"/>
                </a:lnTo>
                <a:lnTo>
                  <a:pt x="2282721" y="6553200"/>
                </a:lnTo>
                <a:lnTo>
                  <a:pt x="2459211" y="6705600"/>
                </a:lnTo>
                <a:lnTo>
                  <a:pt x="6574500" y="6705600"/>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3"/>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9" name="Google Shape;19;p13"/>
          <p:cNvGrpSpPr/>
          <p:nvPr/>
        </p:nvGrpSpPr>
        <p:grpSpPr>
          <a:xfrm>
            <a:off x="58527" y="40944"/>
            <a:ext cx="2869771" cy="1563379"/>
            <a:chOff x="44879" y="27296"/>
            <a:chExt cx="2869771" cy="1563379"/>
          </a:xfrm>
        </p:grpSpPr>
        <p:cxnSp>
          <p:nvCxnSpPr>
            <p:cNvPr id="20" name="Google Shape;20;p13"/>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21" name="Google Shape;21;p13"/>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22" name="Google Shape;22;p13"/>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23" name="Google Shape;23;p13"/>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4" name="Google Shape;24;p13"/>
          <p:cNvGrpSpPr/>
          <p:nvPr/>
        </p:nvGrpSpPr>
        <p:grpSpPr>
          <a:xfrm rot="10800000">
            <a:off x="9263702" y="5253677"/>
            <a:ext cx="2869771" cy="1563379"/>
            <a:chOff x="44879" y="27296"/>
            <a:chExt cx="2869771" cy="1563379"/>
          </a:xfrm>
        </p:grpSpPr>
        <p:cxnSp>
          <p:nvCxnSpPr>
            <p:cNvPr id="25" name="Google Shape;25;p13"/>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26" name="Google Shape;26;p13"/>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27" name="Google Shape;27;p13"/>
            <p:cNvCxnSpPr/>
            <p:nvPr/>
          </p:nvCxnSpPr>
          <p:spPr>
            <a:xfrm rot="10800000">
              <a:off x="52214" y="654128"/>
              <a:ext cx="0" cy="936547"/>
            </a:xfrm>
            <a:prstGeom prst="straightConnector1">
              <a:avLst/>
            </a:prstGeom>
            <a:noFill/>
            <a:ln w="38100" cap="rnd" cmpd="sng">
              <a:solidFill>
                <a:srgbClr val="00C6FF"/>
              </a:solidFill>
              <a:prstDash val="solid"/>
              <a:round/>
              <a:headEnd type="none" w="sm" len="sm"/>
              <a:tailEnd type="none" w="sm" len="sm"/>
            </a:ln>
          </p:spPr>
        </p:cxnSp>
      </p:grpSp>
      <p:sp>
        <p:nvSpPr>
          <p:cNvPr id="28" name="Google Shape;28;p13"/>
          <p:cNvSpPr/>
          <p:nvPr/>
        </p:nvSpPr>
        <p:spPr>
          <a:xfrm flipH="1">
            <a:off x="5441009" y="0"/>
            <a:ext cx="6750991" cy="304800"/>
          </a:xfrm>
          <a:custGeom>
            <a:avLst/>
            <a:gdLst/>
            <a:ahLst/>
            <a:cxnLst/>
            <a:rect l="l" t="t" r="r" b="b"/>
            <a:pathLst>
              <a:path w="6750991" h="304800" extrusionOk="0">
                <a:moveTo>
                  <a:pt x="0" y="0"/>
                </a:moveTo>
                <a:lnTo>
                  <a:pt x="6750991" y="0"/>
                </a:lnTo>
                <a:lnTo>
                  <a:pt x="6574501" y="152400"/>
                </a:lnTo>
                <a:lnTo>
                  <a:pt x="2459211" y="152400"/>
                </a:lnTo>
                <a:lnTo>
                  <a:pt x="2282721" y="304800"/>
                </a:lnTo>
                <a:lnTo>
                  <a:pt x="0" y="304800"/>
                </a:lnTo>
                <a:close/>
              </a:path>
            </a:pathLst>
          </a:custGeom>
          <a:gradFill>
            <a:gsLst>
              <a:gs pos="0">
                <a:srgbClr val="0072FF">
                  <a:alpha val="80000"/>
                </a:srgbClr>
              </a:gs>
              <a:gs pos="100000">
                <a:srgbClr val="00C6FF">
                  <a:alpha val="84705"/>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13"/>
          <p:cNvSpPr/>
          <p:nvPr/>
        </p:nvSpPr>
        <p:spPr>
          <a:xfrm rot="10800000" flipH="1">
            <a:off x="0" y="6553200"/>
            <a:ext cx="6750991" cy="304800"/>
          </a:xfrm>
          <a:custGeom>
            <a:avLst/>
            <a:gdLst/>
            <a:ahLst/>
            <a:cxnLst/>
            <a:rect l="l" t="t" r="r" b="b"/>
            <a:pathLst>
              <a:path w="6750991" h="304800" extrusionOk="0">
                <a:moveTo>
                  <a:pt x="0" y="0"/>
                </a:moveTo>
                <a:lnTo>
                  <a:pt x="6750991" y="0"/>
                </a:lnTo>
                <a:lnTo>
                  <a:pt x="6574501" y="152400"/>
                </a:lnTo>
                <a:lnTo>
                  <a:pt x="2459211" y="152400"/>
                </a:lnTo>
                <a:lnTo>
                  <a:pt x="2282721" y="304800"/>
                </a:lnTo>
                <a:lnTo>
                  <a:pt x="0" y="304800"/>
                </a:lnTo>
                <a:close/>
              </a:path>
            </a:pathLst>
          </a:custGeom>
          <a:gradFill>
            <a:gsLst>
              <a:gs pos="0">
                <a:srgbClr val="0072FF">
                  <a:alpha val="80000"/>
                </a:srgbClr>
              </a:gs>
              <a:gs pos="100000">
                <a:srgbClr val="00C6FF">
                  <a:alpha val="84705"/>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0" name="Google Shape;30;p13" descr="A picture containing clipart, vector graphics&#10;&#10;Description automatically generated"/>
          <p:cNvPicPr preferRelativeResize="0"/>
          <p:nvPr/>
        </p:nvPicPr>
        <p:blipFill rotWithShape="1">
          <a:blip r:embed="rId3">
            <a:alphaModFix/>
          </a:blip>
          <a:srcRect/>
          <a:stretch/>
        </p:blipFill>
        <p:spPr>
          <a:xfrm>
            <a:off x="412638" y="362637"/>
            <a:ext cx="544288" cy="450213"/>
          </a:xfrm>
          <a:prstGeom prst="rect">
            <a:avLst/>
          </a:prstGeom>
          <a:noFill/>
          <a:ln>
            <a:noFill/>
          </a:ln>
        </p:spPr>
      </p:pic>
      <p:sp>
        <p:nvSpPr>
          <p:cNvPr id="31" name="Google Shape;31;p13"/>
          <p:cNvSpPr txBox="1"/>
          <p:nvPr/>
        </p:nvSpPr>
        <p:spPr>
          <a:xfrm>
            <a:off x="956926" y="326133"/>
            <a:ext cx="3996607" cy="52322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VN" sz="1400" b="0" i="0" u="none" strike="noStrike" cap="none">
                <a:solidFill>
                  <a:srgbClr val="000046"/>
                </a:solidFill>
                <a:latin typeface="Arial"/>
                <a:ea typeface="Arial"/>
                <a:cs typeface="Arial"/>
                <a:sym typeface="Arial"/>
              </a:rPr>
              <a:t>ĐẠI HỌC QUỐC GIA TP. HỒ CHÍ MINH</a:t>
            </a:r>
            <a:endParaRPr/>
          </a:p>
          <a:p>
            <a:pPr marL="0" marR="0" lvl="0" indent="0" algn="l" rtl="0">
              <a:spcBef>
                <a:spcPts val="0"/>
              </a:spcBef>
              <a:spcAft>
                <a:spcPts val="0"/>
              </a:spcAft>
              <a:buNone/>
            </a:pPr>
            <a:r>
              <a:rPr lang="en-VN" sz="1400" b="1">
                <a:solidFill>
                  <a:srgbClr val="000046"/>
                </a:solidFill>
                <a:latin typeface="Arial"/>
                <a:ea typeface="Arial"/>
                <a:cs typeface="Arial"/>
                <a:sym typeface="Arial"/>
              </a:rPr>
              <a:t>TRƯỜNG ĐẠI HỌC CÔNG NGHỆ THÔNG TIN</a:t>
            </a:r>
            <a:endParaRPr/>
          </a:p>
        </p:txBody>
      </p:sp>
      <p:sp>
        <p:nvSpPr>
          <p:cNvPr id="32" name="Google Shape;32;p13"/>
          <p:cNvSpPr/>
          <p:nvPr/>
        </p:nvSpPr>
        <p:spPr>
          <a:xfrm>
            <a:off x="105836" y="6604291"/>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33" name="Google Shape;33;p13"/>
          <p:cNvSpPr txBox="1">
            <a:spLocks noGrp="1"/>
          </p:cNvSpPr>
          <p:nvPr>
            <p:ph type="sldNum" idx="12"/>
          </p:nvPr>
        </p:nvSpPr>
        <p:spPr>
          <a:xfrm>
            <a:off x="75604" y="6587552"/>
            <a:ext cx="291600" cy="291600"/>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buNone/>
              <a:defRPr sz="700" b="0" i="0" u="none" strike="noStrike" cap="none">
                <a:solidFill>
                  <a:schemeClr val="dk1"/>
                </a:solidFill>
                <a:latin typeface="Arial"/>
                <a:ea typeface="Arial"/>
                <a:cs typeface="Arial"/>
                <a:sym typeface="Arial"/>
              </a:defRPr>
            </a:lvl1pPr>
            <a:lvl2pPr marL="0" marR="0" lvl="1" indent="0" algn="ctr">
              <a:spcBef>
                <a:spcPts val="0"/>
              </a:spcBef>
              <a:buNone/>
              <a:defRPr sz="700" b="0" i="0" u="none" strike="noStrike" cap="none">
                <a:solidFill>
                  <a:schemeClr val="dk1"/>
                </a:solidFill>
                <a:latin typeface="Arial"/>
                <a:ea typeface="Arial"/>
                <a:cs typeface="Arial"/>
                <a:sym typeface="Arial"/>
              </a:defRPr>
            </a:lvl2pPr>
            <a:lvl3pPr marL="0" marR="0" lvl="2" indent="0" algn="ctr">
              <a:spcBef>
                <a:spcPts val="0"/>
              </a:spcBef>
              <a:buNone/>
              <a:defRPr sz="700" b="0" i="0" u="none" strike="noStrike" cap="none">
                <a:solidFill>
                  <a:schemeClr val="dk1"/>
                </a:solidFill>
                <a:latin typeface="Arial"/>
                <a:ea typeface="Arial"/>
                <a:cs typeface="Arial"/>
                <a:sym typeface="Arial"/>
              </a:defRPr>
            </a:lvl3pPr>
            <a:lvl4pPr marL="0" marR="0" lvl="3" indent="0" algn="ctr">
              <a:spcBef>
                <a:spcPts val="0"/>
              </a:spcBef>
              <a:buNone/>
              <a:defRPr sz="700" b="0" i="0" u="none" strike="noStrike" cap="none">
                <a:solidFill>
                  <a:schemeClr val="dk1"/>
                </a:solidFill>
                <a:latin typeface="Arial"/>
                <a:ea typeface="Arial"/>
                <a:cs typeface="Arial"/>
                <a:sym typeface="Arial"/>
              </a:defRPr>
            </a:lvl4pPr>
            <a:lvl5pPr marL="0" marR="0" lvl="4" indent="0" algn="ctr">
              <a:spcBef>
                <a:spcPts val="0"/>
              </a:spcBef>
              <a:buNone/>
              <a:defRPr sz="700" b="0" i="0" u="none" strike="noStrike" cap="none">
                <a:solidFill>
                  <a:schemeClr val="dk1"/>
                </a:solidFill>
                <a:latin typeface="Arial"/>
                <a:ea typeface="Arial"/>
                <a:cs typeface="Arial"/>
                <a:sym typeface="Arial"/>
              </a:defRPr>
            </a:lvl5pPr>
            <a:lvl6pPr marL="0" marR="0" lvl="5" indent="0" algn="ctr">
              <a:spcBef>
                <a:spcPts val="0"/>
              </a:spcBef>
              <a:buNone/>
              <a:defRPr sz="700" b="0" i="0" u="none" strike="noStrike" cap="none">
                <a:solidFill>
                  <a:schemeClr val="dk1"/>
                </a:solidFill>
                <a:latin typeface="Arial"/>
                <a:ea typeface="Arial"/>
                <a:cs typeface="Arial"/>
                <a:sym typeface="Arial"/>
              </a:defRPr>
            </a:lvl6pPr>
            <a:lvl7pPr marL="0" marR="0" lvl="6" indent="0" algn="ctr">
              <a:spcBef>
                <a:spcPts val="0"/>
              </a:spcBef>
              <a:buNone/>
              <a:defRPr sz="700" b="0" i="0" u="none" strike="noStrike" cap="none">
                <a:solidFill>
                  <a:schemeClr val="dk1"/>
                </a:solidFill>
                <a:latin typeface="Arial"/>
                <a:ea typeface="Arial"/>
                <a:cs typeface="Arial"/>
                <a:sym typeface="Arial"/>
              </a:defRPr>
            </a:lvl7pPr>
            <a:lvl8pPr marL="0" marR="0" lvl="7" indent="0" algn="ctr">
              <a:spcBef>
                <a:spcPts val="0"/>
              </a:spcBef>
              <a:buNone/>
              <a:defRPr sz="700" b="0" i="0" u="none" strike="noStrike" cap="none">
                <a:solidFill>
                  <a:schemeClr val="dk1"/>
                </a:solidFill>
                <a:latin typeface="Arial"/>
                <a:ea typeface="Arial"/>
                <a:cs typeface="Arial"/>
                <a:sym typeface="Arial"/>
              </a:defRPr>
            </a:lvl8pPr>
            <a:lvl9pPr marL="0" marR="0" lvl="8" indent="0" algn="ctr">
              <a:spcBef>
                <a:spcPts val="0"/>
              </a:spcBef>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VN"/>
              <a:t>‹#›</a:t>
            </a:fld>
            <a:endParaRPr/>
          </a:p>
        </p:txBody>
      </p:sp>
      <p:sp>
        <p:nvSpPr>
          <p:cNvPr id="34" name="Google Shape;34;p13"/>
          <p:cNvSpPr txBox="1">
            <a:spLocks noGrp="1"/>
          </p:cNvSpPr>
          <p:nvPr>
            <p:ph type="body" idx="1"/>
          </p:nvPr>
        </p:nvSpPr>
        <p:spPr>
          <a:xfrm>
            <a:off x="1850807" y="2208158"/>
            <a:ext cx="8490387" cy="696165"/>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000046"/>
              </a:buClr>
              <a:buSzPts val="4400"/>
              <a:buNone/>
              <a:defRPr sz="4400" b="1">
                <a:solidFill>
                  <a:srgbClr val="000046"/>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3"/>
          <p:cNvSpPr txBox="1">
            <a:spLocks noGrp="1"/>
          </p:cNvSpPr>
          <p:nvPr>
            <p:ph type="body" idx="2"/>
          </p:nvPr>
        </p:nvSpPr>
        <p:spPr>
          <a:xfrm>
            <a:off x="876991" y="3039455"/>
            <a:ext cx="10438019" cy="459447"/>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rgbClr val="000046"/>
              </a:buClr>
              <a:buSzPts val="2800"/>
              <a:buNone/>
              <a:defRPr sz="2800" b="1">
                <a:solidFill>
                  <a:srgbClr val="000046"/>
                </a:solidFill>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3"/>
          <p:cNvSpPr txBox="1">
            <a:spLocks noGrp="1"/>
          </p:cNvSpPr>
          <p:nvPr>
            <p:ph type="body" idx="3"/>
          </p:nvPr>
        </p:nvSpPr>
        <p:spPr>
          <a:xfrm>
            <a:off x="4680970" y="4963048"/>
            <a:ext cx="2830058" cy="345005"/>
          </a:xfrm>
          <a:prstGeom prst="rect">
            <a:avLst/>
          </a:prstGeom>
          <a:gradFill>
            <a:gsLst>
              <a:gs pos="0">
                <a:srgbClr val="0072FF"/>
              </a:gs>
              <a:gs pos="100000">
                <a:srgbClr val="00C6FF"/>
              </a:gs>
            </a:gsLst>
            <a:lin ang="2700000" scaled="0"/>
          </a:grad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lt1"/>
              </a:buClr>
              <a:buSzPts val="1400"/>
              <a:buNone/>
              <a:defRPr sz="1400" b="1" i="0">
                <a:solidFill>
                  <a:schemeClr val="lt1"/>
                </a:solidFill>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3"/>
          <p:cNvSpPr txBox="1">
            <a:spLocks noGrp="1"/>
          </p:cNvSpPr>
          <p:nvPr>
            <p:ph type="body" idx="4"/>
          </p:nvPr>
        </p:nvSpPr>
        <p:spPr>
          <a:xfrm>
            <a:off x="1850807" y="3630811"/>
            <a:ext cx="8490387" cy="644210"/>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A5A5A5"/>
              </a:buClr>
              <a:buSzPts val="1200"/>
              <a:buNone/>
              <a:defRPr sz="1200">
                <a:solidFill>
                  <a:srgbClr val="A5A5A5"/>
                </a:solidFill>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3"/>
          <p:cNvSpPr txBox="1">
            <a:spLocks noGrp="1"/>
          </p:cNvSpPr>
          <p:nvPr>
            <p:ph type="dt" idx="10"/>
          </p:nvPr>
        </p:nvSpPr>
        <p:spPr>
          <a:xfrm>
            <a:off x="6767806" y="6476999"/>
            <a:ext cx="2495896" cy="2367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B8C95"/>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Mục lục">
  <p:cSld name="1_Mục lục">
    <p:spTree>
      <p:nvGrpSpPr>
        <p:cNvPr id="1" name="Shape 66"/>
        <p:cNvGrpSpPr/>
        <p:nvPr/>
      </p:nvGrpSpPr>
      <p:grpSpPr>
        <a:xfrm>
          <a:off x="0" y="0"/>
          <a:ext cx="0" cy="0"/>
          <a:chOff x="0" y="0"/>
          <a:chExt cx="0" cy="0"/>
        </a:xfrm>
      </p:grpSpPr>
      <p:sp>
        <p:nvSpPr>
          <p:cNvPr id="67" name="Google Shape;67;p15"/>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8" name="Google Shape;68;p15"/>
          <p:cNvGrpSpPr/>
          <p:nvPr/>
        </p:nvGrpSpPr>
        <p:grpSpPr>
          <a:xfrm rot="10800000">
            <a:off x="9263702" y="5930537"/>
            <a:ext cx="2869771" cy="886519"/>
            <a:chOff x="44879" y="27296"/>
            <a:chExt cx="2869771" cy="886519"/>
          </a:xfrm>
        </p:grpSpPr>
        <p:cxnSp>
          <p:nvCxnSpPr>
            <p:cNvPr id="69" name="Google Shape;69;p15"/>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70" name="Google Shape;70;p15"/>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71" name="Google Shape;71;p15"/>
            <p:cNvCxnSpPr/>
            <p:nvPr/>
          </p:nvCxnSpPr>
          <p:spPr>
            <a:xfrm rot="10800000">
              <a:off x="52214" y="654128"/>
              <a:ext cx="0" cy="259687"/>
            </a:xfrm>
            <a:prstGeom prst="straightConnector1">
              <a:avLst/>
            </a:prstGeom>
            <a:noFill/>
            <a:ln w="38100" cap="rnd" cmpd="sng">
              <a:solidFill>
                <a:srgbClr val="00C6FF"/>
              </a:solidFill>
              <a:prstDash val="solid"/>
              <a:round/>
              <a:headEnd type="none" w="sm" len="sm"/>
              <a:tailEnd type="none" w="sm" len="sm"/>
            </a:ln>
          </p:spPr>
        </p:cxnSp>
      </p:grpSp>
      <p:sp>
        <p:nvSpPr>
          <p:cNvPr id="72" name="Google Shape;72;p15"/>
          <p:cNvSpPr txBox="1">
            <a:spLocks noGrp="1"/>
          </p:cNvSpPr>
          <p:nvPr>
            <p:ph type="ftr" idx="11"/>
          </p:nvPr>
        </p:nvSpPr>
        <p:spPr>
          <a:xfrm>
            <a:off x="3465443" y="6466114"/>
            <a:ext cx="5261114" cy="25536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73" name="Google Shape;73;p15"/>
          <p:cNvGrpSpPr/>
          <p:nvPr/>
        </p:nvGrpSpPr>
        <p:grpSpPr>
          <a:xfrm>
            <a:off x="-2323526" y="1121391"/>
            <a:ext cx="4841288" cy="5054000"/>
            <a:chOff x="-1259888" y="901609"/>
            <a:chExt cx="4841288" cy="5054000"/>
          </a:xfrm>
        </p:grpSpPr>
        <p:grpSp>
          <p:nvGrpSpPr>
            <p:cNvPr id="74" name="Google Shape;74;p15"/>
            <p:cNvGrpSpPr/>
            <p:nvPr/>
          </p:nvGrpSpPr>
          <p:grpSpPr>
            <a:xfrm>
              <a:off x="-1225468" y="901609"/>
              <a:ext cx="4806868" cy="664514"/>
              <a:chOff x="0" y="901609"/>
              <a:chExt cx="4806868" cy="664514"/>
            </a:xfrm>
          </p:grpSpPr>
          <p:cxnSp>
            <p:nvCxnSpPr>
              <p:cNvPr id="75" name="Google Shape;75;p15"/>
              <p:cNvCxnSpPr/>
              <p:nvPr/>
            </p:nvCxnSpPr>
            <p:spPr>
              <a:xfrm>
                <a:off x="0" y="1566123"/>
                <a:ext cx="253393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76" name="Google Shape;76;p15"/>
              <p:cNvCxnSpPr/>
              <p:nvPr/>
            </p:nvCxnSpPr>
            <p:spPr>
              <a:xfrm rot="10800000" flipH="1">
                <a:off x="2520285" y="1059987"/>
                <a:ext cx="591405" cy="506136"/>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77" name="Google Shape;77;p15"/>
              <p:cNvCxnSpPr/>
              <p:nvPr/>
            </p:nvCxnSpPr>
            <p:spPr>
              <a:xfrm>
                <a:off x="3111690" y="1059987"/>
                <a:ext cx="1378423"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78" name="Google Shape;78;p15"/>
              <p:cNvSpPr/>
              <p:nvPr/>
            </p:nvSpPr>
            <p:spPr>
              <a:xfrm>
                <a:off x="4490113" y="901609"/>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79" name="Google Shape;79;p15"/>
            <p:cNvGrpSpPr/>
            <p:nvPr/>
          </p:nvGrpSpPr>
          <p:grpSpPr>
            <a:xfrm rot="10800000" flipH="1">
              <a:off x="-1225468" y="5291095"/>
              <a:ext cx="4806868" cy="664514"/>
              <a:chOff x="0" y="1232525"/>
              <a:chExt cx="4806868" cy="664514"/>
            </a:xfrm>
          </p:grpSpPr>
          <p:cxnSp>
            <p:nvCxnSpPr>
              <p:cNvPr id="80" name="Google Shape;80;p15"/>
              <p:cNvCxnSpPr/>
              <p:nvPr/>
            </p:nvCxnSpPr>
            <p:spPr>
              <a:xfrm>
                <a:off x="0" y="1897039"/>
                <a:ext cx="253393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81" name="Google Shape;81;p15"/>
              <p:cNvCxnSpPr/>
              <p:nvPr/>
            </p:nvCxnSpPr>
            <p:spPr>
              <a:xfrm rot="10800000" flipH="1">
                <a:off x="2520285" y="1390903"/>
                <a:ext cx="591405" cy="506136"/>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82" name="Google Shape;82;p15"/>
              <p:cNvCxnSpPr/>
              <p:nvPr/>
            </p:nvCxnSpPr>
            <p:spPr>
              <a:xfrm>
                <a:off x="3111690" y="1390903"/>
                <a:ext cx="1378423"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83" name="Google Shape;83;p15"/>
              <p:cNvSpPr/>
              <p:nvPr/>
            </p:nvSpPr>
            <p:spPr>
              <a:xfrm>
                <a:off x="4490113" y="1232525"/>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84" name="Google Shape;84;p15"/>
            <p:cNvGrpSpPr/>
            <p:nvPr/>
          </p:nvGrpSpPr>
          <p:grpSpPr>
            <a:xfrm>
              <a:off x="-1225469" y="1860637"/>
              <a:ext cx="3835321" cy="547270"/>
              <a:chOff x="-1" y="1860637"/>
              <a:chExt cx="3835321" cy="547270"/>
            </a:xfrm>
          </p:grpSpPr>
          <p:sp>
            <p:nvSpPr>
              <p:cNvPr id="85" name="Google Shape;85;p15"/>
              <p:cNvSpPr/>
              <p:nvPr/>
            </p:nvSpPr>
            <p:spPr>
              <a:xfrm>
                <a:off x="3518565" y="1860637"/>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86" name="Google Shape;86;p15"/>
              <p:cNvCxnSpPr/>
              <p:nvPr/>
            </p:nvCxnSpPr>
            <p:spPr>
              <a:xfrm>
                <a:off x="-1" y="2407907"/>
                <a:ext cx="1985654"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87" name="Google Shape;87;p15"/>
              <p:cNvCxnSpPr/>
              <p:nvPr/>
            </p:nvCxnSpPr>
            <p:spPr>
              <a:xfrm rot="10800000" flipH="1">
                <a:off x="1974958" y="2019015"/>
                <a:ext cx="463440" cy="388892"/>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88" name="Google Shape;88;p15"/>
              <p:cNvCxnSpPr/>
              <p:nvPr/>
            </p:nvCxnSpPr>
            <p:spPr>
              <a:xfrm>
                <a:off x="2438398" y="2019015"/>
                <a:ext cx="1080167" cy="0"/>
              </a:xfrm>
              <a:prstGeom prst="straightConnector1">
                <a:avLst/>
              </a:prstGeom>
              <a:noFill/>
              <a:ln w="38100" cap="rnd" cmpd="sng">
                <a:solidFill>
                  <a:srgbClr val="0072FF">
                    <a:alpha val="40000"/>
                  </a:srgbClr>
                </a:solidFill>
                <a:prstDash val="solid"/>
                <a:round/>
                <a:headEnd type="none" w="sm" len="sm"/>
                <a:tailEnd type="none" w="sm" len="sm"/>
              </a:ln>
            </p:spPr>
          </p:cxnSp>
        </p:grpSp>
        <p:grpSp>
          <p:nvGrpSpPr>
            <p:cNvPr id="89" name="Google Shape;89;p15"/>
            <p:cNvGrpSpPr/>
            <p:nvPr/>
          </p:nvGrpSpPr>
          <p:grpSpPr>
            <a:xfrm rot="10800000" flipH="1">
              <a:off x="-1259888" y="4408929"/>
              <a:ext cx="3835321" cy="547270"/>
              <a:chOff x="-1" y="1860637"/>
              <a:chExt cx="3835321" cy="547270"/>
            </a:xfrm>
          </p:grpSpPr>
          <p:sp>
            <p:nvSpPr>
              <p:cNvPr id="90" name="Google Shape;90;p15"/>
              <p:cNvSpPr/>
              <p:nvPr/>
            </p:nvSpPr>
            <p:spPr>
              <a:xfrm>
                <a:off x="3518565" y="1860637"/>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91" name="Google Shape;91;p15"/>
              <p:cNvCxnSpPr/>
              <p:nvPr/>
            </p:nvCxnSpPr>
            <p:spPr>
              <a:xfrm>
                <a:off x="-1" y="2407907"/>
                <a:ext cx="1985654"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92" name="Google Shape;92;p15"/>
              <p:cNvCxnSpPr/>
              <p:nvPr/>
            </p:nvCxnSpPr>
            <p:spPr>
              <a:xfrm rot="10800000" flipH="1">
                <a:off x="1974958" y="2019015"/>
                <a:ext cx="463440" cy="388892"/>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93" name="Google Shape;93;p15"/>
              <p:cNvCxnSpPr/>
              <p:nvPr/>
            </p:nvCxnSpPr>
            <p:spPr>
              <a:xfrm>
                <a:off x="2438398" y="2019015"/>
                <a:ext cx="1080167" cy="0"/>
              </a:xfrm>
              <a:prstGeom prst="straightConnector1">
                <a:avLst/>
              </a:prstGeom>
              <a:noFill/>
              <a:ln w="38100" cap="rnd" cmpd="sng">
                <a:solidFill>
                  <a:srgbClr val="0072FF">
                    <a:alpha val="40000"/>
                  </a:srgbClr>
                </a:solidFill>
                <a:prstDash val="solid"/>
                <a:round/>
                <a:headEnd type="none" w="sm" len="sm"/>
                <a:tailEnd type="none" w="sm" len="sm"/>
              </a:ln>
            </p:spPr>
          </p:cxnSp>
        </p:grpSp>
        <p:grpSp>
          <p:nvGrpSpPr>
            <p:cNvPr id="94" name="Google Shape;94;p15"/>
            <p:cNvGrpSpPr/>
            <p:nvPr/>
          </p:nvGrpSpPr>
          <p:grpSpPr>
            <a:xfrm>
              <a:off x="-1252333" y="2715185"/>
              <a:ext cx="2776521" cy="436736"/>
              <a:chOff x="-26865" y="2715185"/>
              <a:chExt cx="2776521" cy="436736"/>
            </a:xfrm>
          </p:grpSpPr>
          <p:cxnSp>
            <p:nvCxnSpPr>
              <p:cNvPr id="95" name="Google Shape;95;p15"/>
              <p:cNvCxnSpPr/>
              <p:nvPr/>
            </p:nvCxnSpPr>
            <p:spPr>
              <a:xfrm>
                <a:off x="-26865" y="3151921"/>
                <a:ext cx="140272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96" name="Google Shape;96;p15"/>
              <p:cNvCxnSpPr/>
              <p:nvPr/>
            </p:nvCxnSpPr>
            <p:spPr>
              <a:xfrm rot="10800000" flipH="1">
                <a:off x="1368303" y="2877197"/>
                <a:ext cx="327387" cy="274724"/>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97" name="Google Shape;97;p15"/>
              <p:cNvCxnSpPr/>
              <p:nvPr/>
            </p:nvCxnSpPr>
            <p:spPr>
              <a:xfrm>
                <a:off x="1695690" y="2877197"/>
                <a:ext cx="763061"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98" name="Google Shape;98;p15"/>
              <p:cNvSpPr/>
              <p:nvPr/>
            </p:nvSpPr>
            <p:spPr>
              <a:xfrm>
                <a:off x="2432901" y="2715185"/>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 name="Google Shape;99;p15"/>
            <p:cNvGrpSpPr/>
            <p:nvPr/>
          </p:nvGrpSpPr>
          <p:grpSpPr>
            <a:xfrm>
              <a:off x="-1225468" y="3843225"/>
              <a:ext cx="2802371" cy="433101"/>
              <a:chOff x="-34420" y="3843718"/>
              <a:chExt cx="2802371" cy="433101"/>
            </a:xfrm>
          </p:grpSpPr>
          <p:cxnSp>
            <p:nvCxnSpPr>
              <p:cNvPr id="100" name="Google Shape;100;p15"/>
              <p:cNvCxnSpPr/>
              <p:nvPr/>
            </p:nvCxnSpPr>
            <p:spPr>
              <a:xfrm>
                <a:off x="-34420" y="3843718"/>
                <a:ext cx="140272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01" name="Google Shape;101;p15"/>
              <p:cNvCxnSpPr/>
              <p:nvPr/>
            </p:nvCxnSpPr>
            <p:spPr>
              <a:xfrm>
                <a:off x="1360748" y="3843718"/>
                <a:ext cx="327387" cy="274724"/>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02" name="Google Shape;102;p15"/>
              <p:cNvCxnSpPr/>
              <p:nvPr/>
            </p:nvCxnSpPr>
            <p:spPr>
              <a:xfrm>
                <a:off x="1688135" y="4118442"/>
                <a:ext cx="763061"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103" name="Google Shape;103;p15"/>
              <p:cNvSpPr/>
              <p:nvPr/>
            </p:nvSpPr>
            <p:spPr>
              <a:xfrm>
                <a:off x="2451196" y="3960064"/>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4" name="Google Shape;104;p15"/>
          <p:cNvGrpSpPr/>
          <p:nvPr/>
        </p:nvGrpSpPr>
        <p:grpSpPr>
          <a:xfrm flipH="1">
            <a:off x="9674240" y="1121391"/>
            <a:ext cx="4841288" cy="5054000"/>
            <a:chOff x="-1259888" y="901609"/>
            <a:chExt cx="4841288" cy="5054000"/>
          </a:xfrm>
        </p:grpSpPr>
        <p:grpSp>
          <p:nvGrpSpPr>
            <p:cNvPr id="105" name="Google Shape;105;p15"/>
            <p:cNvGrpSpPr/>
            <p:nvPr/>
          </p:nvGrpSpPr>
          <p:grpSpPr>
            <a:xfrm>
              <a:off x="-1225468" y="901609"/>
              <a:ext cx="4806868" cy="664514"/>
              <a:chOff x="0" y="901609"/>
              <a:chExt cx="4806868" cy="664514"/>
            </a:xfrm>
          </p:grpSpPr>
          <p:cxnSp>
            <p:nvCxnSpPr>
              <p:cNvPr id="106" name="Google Shape;106;p15"/>
              <p:cNvCxnSpPr/>
              <p:nvPr/>
            </p:nvCxnSpPr>
            <p:spPr>
              <a:xfrm>
                <a:off x="0" y="1566123"/>
                <a:ext cx="253393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07" name="Google Shape;107;p15"/>
              <p:cNvCxnSpPr/>
              <p:nvPr/>
            </p:nvCxnSpPr>
            <p:spPr>
              <a:xfrm rot="10800000" flipH="1">
                <a:off x="2520285" y="1059987"/>
                <a:ext cx="591405" cy="506136"/>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08" name="Google Shape;108;p15"/>
              <p:cNvCxnSpPr/>
              <p:nvPr/>
            </p:nvCxnSpPr>
            <p:spPr>
              <a:xfrm>
                <a:off x="3111690" y="1059987"/>
                <a:ext cx="1378423"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109" name="Google Shape;109;p15"/>
              <p:cNvSpPr/>
              <p:nvPr/>
            </p:nvSpPr>
            <p:spPr>
              <a:xfrm>
                <a:off x="4490113" y="901609"/>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0" name="Google Shape;110;p15"/>
            <p:cNvGrpSpPr/>
            <p:nvPr/>
          </p:nvGrpSpPr>
          <p:grpSpPr>
            <a:xfrm rot="10800000" flipH="1">
              <a:off x="-1225468" y="5291095"/>
              <a:ext cx="4806868" cy="664514"/>
              <a:chOff x="0" y="1232525"/>
              <a:chExt cx="4806868" cy="664514"/>
            </a:xfrm>
          </p:grpSpPr>
          <p:cxnSp>
            <p:nvCxnSpPr>
              <p:cNvPr id="111" name="Google Shape;111;p15"/>
              <p:cNvCxnSpPr/>
              <p:nvPr/>
            </p:nvCxnSpPr>
            <p:spPr>
              <a:xfrm>
                <a:off x="0" y="1897039"/>
                <a:ext cx="253393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12" name="Google Shape;112;p15"/>
              <p:cNvCxnSpPr/>
              <p:nvPr/>
            </p:nvCxnSpPr>
            <p:spPr>
              <a:xfrm rot="10800000" flipH="1">
                <a:off x="2520285" y="1390903"/>
                <a:ext cx="591405" cy="506136"/>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13" name="Google Shape;113;p15"/>
              <p:cNvCxnSpPr/>
              <p:nvPr/>
            </p:nvCxnSpPr>
            <p:spPr>
              <a:xfrm>
                <a:off x="3111690" y="1390903"/>
                <a:ext cx="1378423"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114" name="Google Shape;114;p15"/>
              <p:cNvSpPr/>
              <p:nvPr/>
            </p:nvSpPr>
            <p:spPr>
              <a:xfrm>
                <a:off x="4490113" y="1232525"/>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5" name="Google Shape;115;p15"/>
            <p:cNvGrpSpPr/>
            <p:nvPr/>
          </p:nvGrpSpPr>
          <p:grpSpPr>
            <a:xfrm>
              <a:off x="-1225469" y="1860637"/>
              <a:ext cx="3835321" cy="547270"/>
              <a:chOff x="-1" y="1860637"/>
              <a:chExt cx="3835321" cy="547270"/>
            </a:xfrm>
          </p:grpSpPr>
          <p:sp>
            <p:nvSpPr>
              <p:cNvPr id="116" name="Google Shape;116;p15"/>
              <p:cNvSpPr/>
              <p:nvPr/>
            </p:nvSpPr>
            <p:spPr>
              <a:xfrm>
                <a:off x="3518565" y="1860637"/>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17" name="Google Shape;117;p15"/>
              <p:cNvCxnSpPr/>
              <p:nvPr/>
            </p:nvCxnSpPr>
            <p:spPr>
              <a:xfrm>
                <a:off x="-1" y="2407907"/>
                <a:ext cx="1985654"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18" name="Google Shape;118;p15"/>
              <p:cNvCxnSpPr/>
              <p:nvPr/>
            </p:nvCxnSpPr>
            <p:spPr>
              <a:xfrm rot="10800000" flipH="1">
                <a:off x="1974958" y="2019015"/>
                <a:ext cx="463440" cy="388892"/>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19" name="Google Shape;119;p15"/>
              <p:cNvCxnSpPr/>
              <p:nvPr/>
            </p:nvCxnSpPr>
            <p:spPr>
              <a:xfrm>
                <a:off x="2438398" y="2019015"/>
                <a:ext cx="1080167" cy="0"/>
              </a:xfrm>
              <a:prstGeom prst="straightConnector1">
                <a:avLst/>
              </a:prstGeom>
              <a:noFill/>
              <a:ln w="38100" cap="rnd" cmpd="sng">
                <a:solidFill>
                  <a:srgbClr val="0072FF">
                    <a:alpha val="40000"/>
                  </a:srgbClr>
                </a:solidFill>
                <a:prstDash val="solid"/>
                <a:round/>
                <a:headEnd type="none" w="sm" len="sm"/>
                <a:tailEnd type="none" w="sm" len="sm"/>
              </a:ln>
            </p:spPr>
          </p:cxnSp>
        </p:grpSp>
        <p:grpSp>
          <p:nvGrpSpPr>
            <p:cNvPr id="120" name="Google Shape;120;p15"/>
            <p:cNvGrpSpPr/>
            <p:nvPr/>
          </p:nvGrpSpPr>
          <p:grpSpPr>
            <a:xfrm rot="10800000" flipH="1">
              <a:off x="-1259888" y="4408929"/>
              <a:ext cx="3835321" cy="547270"/>
              <a:chOff x="-1" y="1860637"/>
              <a:chExt cx="3835321" cy="547270"/>
            </a:xfrm>
          </p:grpSpPr>
          <p:sp>
            <p:nvSpPr>
              <p:cNvPr id="121" name="Google Shape;121;p15"/>
              <p:cNvSpPr/>
              <p:nvPr/>
            </p:nvSpPr>
            <p:spPr>
              <a:xfrm>
                <a:off x="3518565" y="1860637"/>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22" name="Google Shape;122;p15"/>
              <p:cNvCxnSpPr/>
              <p:nvPr/>
            </p:nvCxnSpPr>
            <p:spPr>
              <a:xfrm>
                <a:off x="-1" y="2407907"/>
                <a:ext cx="1985654"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23" name="Google Shape;123;p15"/>
              <p:cNvCxnSpPr/>
              <p:nvPr/>
            </p:nvCxnSpPr>
            <p:spPr>
              <a:xfrm rot="10800000" flipH="1">
                <a:off x="1974958" y="2019015"/>
                <a:ext cx="463440" cy="388892"/>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24" name="Google Shape;124;p15"/>
              <p:cNvCxnSpPr/>
              <p:nvPr/>
            </p:nvCxnSpPr>
            <p:spPr>
              <a:xfrm>
                <a:off x="2438398" y="2019015"/>
                <a:ext cx="1080167" cy="0"/>
              </a:xfrm>
              <a:prstGeom prst="straightConnector1">
                <a:avLst/>
              </a:prstGeom>
              <a:noFill/>
              <a:ln w="38100" cap="rnd" cmpd="sng">
                <a:solidFill>
                  <a:srgbClr val="0072FF">
                    <a:alpha val="40000"/>
                  </a:srgbClr>
                </a:solidFill>
                <a:prstDash val="solid"/>
                <a:round/>
                <a:headEnd type="none" w="sm" len="sm"/>
                <a:tailEnd type="none" w="sm" len="sm"/>
              </a:ln>
            </p:spPr>
          </p:cxnSp>
        </p:grpSp>
        <p:grpSp>
          <p:nvGrpSpPr>
            <p:cNvPr id="125" name="Google Shape;125;p15"/>
            <p:cNvGrpSpPr/>
            <p:nvPr/>
          </p:nvGrpSpPr>
          <p:grpSpPr>
            <a:xfrm>
              <a:off x="-1252333" y="2715185"/>
              <a:ext cx="2776521" cy="436736"/>
              <a:chOff x="-26865" y="2715185"/>
              <a:chExt cx="2776521" cy="436736"/>
            </a:xfrm>
          </p:grpSpPr>
          <p:cxnSp>
            <p:nvCxnSpPr>
              <p:cNvPr id="126" name="Google Shape;126;p15"/>
              <p:cNvCxnSpPr/>
              <p:nvPr/>
            </p:nvCxnSpPr>
            <p:spPr>
              <a:xfrm>
                <a:off x="-26865" y="3151921"/>
                <a:ext cx="140272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27" name="Google Shape;127;p15"/>
              <p:cNvCxnSpPr/>
              <p:nvPr/>
            </p:nvCxnSpPr>
            <p:spPr>
              <a:xfrm rot="10800000" flipH="1">
                <a:off x="1368303" y="2877197"/>
                <a:ext cx="327387" cy="274724"/>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28" name="Google Shape;128;p15"/>
              <p:cNvCxnSpPr/>
              <p:nvPr/>
            </p:nvCxnSpPr>
            <p:spPr>
              <a:xfrm>
                <a:off x="1695690" y="2877197"/>
                <a:ext cx="763061"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129" name="Google Shape;129;p15"/>
              <p:cNvSpPr/>
              <p:nvPr/>
            </p:nvSpPr>
            <p:spPr>
              <a:xfrm>
                <a:off x="2432901" y="2715185"/>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0" name="Google Shape;130;p15"/>
            <p:cNvGrpSpPr/>
            <p:nvPr/>
          </p:nvGrpSpPr>
          <p:grpSpPr>
            <a:xfrm>
              <a:off x="-1225468" y="3843225"/>
              <a:ext cx="2802371" cy="433101"/>
              <a:chOff x="-34420" y="3843718"/>
              <a:chExt cx="2802371" cy="433101"/>
            </a:xfrm>
          </p:grpSpPr>
          <p:cxnSp>
            <p:nvCxnSpPr>
              <p:cNvPr id="131" name="Google Shape;131;p15"/>
              <p:cNvCxnSpPr/>
              <p:nvPr/>
            </p:nvCxnSpPr>
            <p:spPr>
              <a:xfrm>
                <a:off x="-34420" y="3843718"/>
                <a:ext cx="140272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32" name="Google Shape;132;p15"/>
              <p:cNvCxnSpPr/>
              <p:nvPr/>
            </p:nvCxnSpPr>
            <p:spPr>
              <a:xfrm>
                <a:off x="1360748" y="3843718"/>
                <a:ext cx="327387" cy="274724"/>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33" name="Google Shape;133;p15"/>
              <p:cNvCxnSpPr/>
              <p:nvPr/>
            </p:nvCxnSpPr>
            <p:spPr>
              <a:xfrm>
                <a:off x="1688135" y="4118442"/>
                <a:ext cx="763061"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134" name="Google Shape;134;p15"/>
              <p:cNvSpPr/>
              <p:nvPr/>
            </p:nvSpPr>
            <p:spPr>
              <a:xfrm>
                <a:off x="2451196" y="3960064"/>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135" name="Google Shape;135;p15"/>
          <p:cNvSpPr/>
          <p:nvPr/>
        </p:nvSpPr>
        <p:spPr>
          <a:xfrm>
            <a:off x="82718" y="6583140"/>
            <a:ext cx="233916" cy="233916"/>
          </a:xfrm>
          <a:prstGeom prst="ellipse">
            <a:avLst/>
          </a:prstGeom>
          <a:gradFill>
            <a:gsLst>
              <a:gs pos="0">
                <a:srgbClr val="0072FF"/>
              </a:gs>
              <a:gs pos="99000">
                <a:srgbClr val="00C6FF"/>
              </a:gs>
              <a:gs pos="100000">
                <a:srgbClr val="00C6FF"/>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136" name="Google Shape;136;p15"/>
          <p:cNvSpPr txBox="1">
            <a:spLocks noGrp="1"/>
          </p:cNvSpPr>
          <p:nvPr>
            <p:ph type="sldNum" idx="12"/>
          </p:nvPr>
        </p:nvSpPr>
        <p:spPr>
          <a:xfrm>
            <a:off x="58527" y="6566400"/>
            <a:ext cx="291600" cy="2916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lt1"/>
                </a:solidFill>
                <a:latin typeface="Arial"/>
                <a:ea typeface="Arial"/>
                <a:cs typeface="Arial"/>
                <a:sym typeface="Arial"/>
              </a:defRPr>
            </a:lvl1pPr>
            <a:lvl2pPr marL="0" lvl="1" indent="0" algn="ctr">
              <a:spcBef>
                <a:spcPts val="0"/>
              </a:spcBef>
              <a:buNone/>
              <a:defRPr sz="700">
                <a:solidFill>
                  <a:schemeClr val="lt1"/>
                </a:solidFill>
                <a:latin typeface="Arial"/>
                <a:ea typeface="Arial"/>
                <a:cs typeface="Arial"/>
                <a:sym typeface="Arial"/>
              </a:defRPr>
            </a:lvl2pPr>
            <a:lvl3pPr marL="0" lvl="2" indent="0" algn="ctr">
              <a:spcBef>
                <a:spcPts val="0"/>
              </a:spcBef>
              <a:buNone/>
              <a:defRPr sz="700">
                <a:solidFill>
                  <a:schemeClr val="lt1"/>
                </a:solidFill>
                <a:latin typeface="Arial"/>
                <a:ea typeface="Arial"/>
                <a:cs typeface="Arial"/>
                <a:sym typeface="Arial"/>
              </a:defRPr>
            </a:lvl3pPr>
            <a:lvl4pPr marL="0" lvl="3" indent="0" algn="ctr">
              <a:spcBef>
                <a:spcPts val="0"/>
              </a:spcBef>
              <a:buNone/>
              <a:defRPr sz="700">
                <a:solidFill>
                  <a:schemeClr val="lt1"/>
                </a:solidFill>
                <a:latin typeface="Arial"/>
                <a:ea typeface="Arial"/>
                <a:cs typeface="Arial"/>
                <a:sym typeface="Arial"/>
              </a:defRPr>
            </a:lvl4pPr>
            <a:lvl5pPr marL="0" lvl="4" indent="0" algn="ctr">
              <a:spcBef>
                <a:spcPts val="0"/>
              </a:spcBef>
              <a:buNone/>
              <a:defRPr sz="700">
                <a:solidFill>
                  <a:schemeClr val="lt1"/>
                </a:solidFill>
                <a:latin typeface="Arial"/>
                <a:ea typeface="Arial"/>
                <a:cs typeface="Arial"/>
                <a:sym typeface="Arial"/>
              </a:defRPr>
            </a:lvl5pPr>
            <a:lvl6pPr marL="0" lvl="5" indent="0" algn="ctr">
              <a:spcBef>
                <a:spcPts val="0"/>
              </a:spcBef>
              <a:buNone/>
              <a:defRPr sz="700">
                <a:solidFill>
                  <a:schemeClr val="lt1"/>
                </a:solidFill>
                <a:latin typeface="Arial"/>
                <a:ea typeface="Arial"/>
                <a:cs typeface="Arial"/>
                <a:sym typeface="Arial"/>
              </a:defRPr>
            </a:lvl6pPr>
            <a:lvl7pPr marL="0" lvl="6" indent="0" algn="ctr">
              <a:spcBef>
                <a:spcPts val="0"/>
              </a:spcBef>
              <a:buNone/>
              <a:defRPr sz="700">
                <a:solidFill>
                  <a:schemeClr val="lt1"/>
                </a:solidFill>
                <a:latin typeface="Arial"/>
                <a:ea typeface="Arial"/>
                <a:cs typeface="Arial"/>
                <a:sym typeface="Arial"/>
              </a:defRPr>
            </a:lvl7pPr>
            <a:lvl8pPr marL="0" lvl="7" indent="0" algn="ctr">
              <a:spcBef>
                <a:spcPts val="0"/>
              </a:spcBef>
              <a:buNone/>
              <a:defRPr sz="700">
                <a:solidFill>
                  <a:schemeClr val="lt1"/>
                </a:solidFill>
                <a:latin typeface="Arial"/>
                <a:ea typeface="Arial"/>
                <a:cs typeface="Arial"/>
                <a:sym typeface="Arial"/>
              </a:defRPr>
            </a:lvl8pPr>
            <a:lvl9pPr marL="0" lvl="8" indent="0" algn="ctr">
              <a:spcBef>
                <a:spcPts val="0"/>
              </a:spcBef>
              <a:buNone/>
              <a:defRPr sz="70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VN"/>
              <a:t>‹#›</a:t>
            </a:fld>
            <a:endParaRPr/>
          </a:p>
        </p:txBody>
      </p:sp>
      <p:sp>
        <p:nvSpPr>
          <p:cNvPr id="137" name="Google Shape;137;p15"/>
          <p:cNvSpPr txBox="1"/>
          <p:nvPr/>
        </p:nvSpPr>
        <p:spPr>
          <a:xfrm>
            <a:off x="4702630" y="640081"/>
            <a:ext cx="3028822" cy="646331"/>
          </a:xfrm>
          <a:prstGeom prst="rect">
            <a:avLst/>
          </a:prstGeom>
          <a:gradFill>
            <a:gsLst>
              <a:gs pos="0">
                <a:srgbClr val="0072FF"/>
              </a:gs>
              <a:gs pos="100000">
                <a:srgbClr val="00C6FF"/>
              </a:gs>
            </a:gsLst>
            <a:path path="circle">
              <a:fillToRect l="50000" t="50000" r="50000" b="50000"/>
            </a:path>
            <a:tileRect/>
          </a:gra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3600" b="1">
              <a:solidFill>
                <a:schemeClr val="lt1"/>
              </a:solidFill>
              <a:latin typeface="Times New Roman"/>
              <a:ea typeface="Times New Roman"/>
              <a:cs typeface="Times New Roman"/>
              <a:sym typeface="Times New Roman"/>
            </a:endParaRPr>
          </a:p>
        </p:txBody>
      </p:sp>
      <p:sp>
        <p:nvSpPr>
          <p:cNvPr id="138" name="Google Shape;138;p15"/>
          <p:cNvSpPr txBox="1">
            <a:spLocks noGrp="1"/>
          </p:cNvSpPr>
          <p:nvPr>
            <p:ph type="body" idx="1"/>
          </p:nvPr>
        </p:nvSpPr>
        <p:spPr>
          <a:xfrm>
            <a:off x="2033899" y="1559014"/>
            <a:ext cx="8124204" cy="4153664"/>
          </a:xfrm>
          <a:prstGeom prst="rect">
            <a:avLst/>
          </a:prstGeom>
          <a:noFill/>
          <a:ln>
            <a:noFill/>
          </a:ln>
        </p:spPr>
        <p:txBody>
          <a:bodyPr spcFirstLastPara="1" wrap="square" lIns="91425" tIns="45700" rIns="91425" bIns="45700" anchor="ctr" anchorCtr="0">
            <a:normAutofit/>
          </a:bodyPr>
          <a:lstStyle>
            <a:lvl1pPr marL="457200" lvl="0" indent="-406400" algn="just">
              <a:lnSpc>
                <a:spcPct val="130000"/>
              </a:lnSpc>
              <a:spcBef>
                <a:spcPts val="300"/>
              </a:spcBef>
              <a:spcAft>
                <a:spcPts val="0"/>
              </a:spcAft>
              <a:buClr>
                <a:schemeClr val="dk1"/>
              </a:buClr>
              <a:buSzPts val="2800"/>
              <a:buFont typeface="Calibri"/>
              <a:buAutoNum type="arabicPeriod"/>
              <a:defRPr sz="2800">
                <a:latin typeface="Arial"/>
                <a:ea typeface="Arial"/>
                <a:cs typeface="Arial"/>
                <a:sym typeface="Arial"/>
              </a:defRPr>
            </a:lvl1pPr>
            <a:lvl2pPr marL="914400" lvl="1" indent="-381000" algn="ctr">
              <a:lnSpc>
                <a:spcPct val="90000"/>
              </a:lnSpc>
              <a:spcBef>
                <a:spcPts val="500"/>
              </a:spcBef>
              <a:spcAft>
                <a:spcPts val="0"/>
              </a:spcAft>
              <a:buClr>
                <a:schemeClr val="dk1"/>
              </a:buClr>
              <a:buSzPts val="2400"/>
              <a:buFont typeface="Calibri"/>
              <a:buAutoNum type="arabicPeriod"/>
              <a:defRPr>
                <a:latin typeface="Arial"/>
                <a:ea typeface="Arial"/>
                <a:cs typeface="Arial"/>
                <a:sym typeface="Arial"/>
              </a:defRPr>
            </a:lvl2pPr>
            <a:lvl3pPr marL="1371600" lvl="2" indent="-355600" algn="ctr">
              <a:lnSpc>
                <a:spcPct val="90000"/>
              </a:lnSpc>
              <a:spcBef>
                <a:spcPts val="500"/>
              </a:spcBef>
              <a:spcAft>
                <a:spcPts val="0"/>
              </a:spcAft>
              <a:buClr>
                <a:schemeClr val="dk1"/>
              </a:buClr>
              <a:buSzPts val="2000"/>
              <a:buFont typeface="Calibri"/>
              <a:buAutoNum type="arabicPeriod"/>
              <a:defRPr>
                <a:latin typeface="Arial"/>
                <a:ea typeface="Arial"/>
                <a:cs typeface="Arial"/>
                <a:sym typeface="Arial"/>
              </a:defRPr>
            </a:lvl3pPr>
            <a:lvl4pPr marL="1828800" lvl="3" indent="-342900" algn="ctr">
              <a:lnSpc>
                <a:spcPct val="90000"/>
              </a:lnSpc>
              <a:spcBef>
                <a:spcPts val="500"/>
              </a:spcBef>
              <a:spcAft>
                <a:spcPts val="0"/>
              </a:spcAft>
              <a:buClr>
                <a:schemeClr val="dk1"/>
              </a:buClr>
              <a:buSzPts val="1800"/>
              <a:buFont typeface="Calibri"/>
              <a:buAutoNum type="arabicPeriod"/>
              <a:defRPr>
                <a:latin typeface="Arial"/>
                <a:ea typeface="Arial"/>
                <a:cs typeface="Arial"/>
                <a:sym typeface="Arial"/>
              </a:defRPr>
            </a:lvl4pPr>
            <a:lvl5pPr marL="2286000" lvl="4" indent="-342900" algn="ctr">
              <a:lnSpc>
                <a:spcPct val="90000"/>
              </a:lnSpc>
              <a:spcBef>
                <a:spcPts val="500"/>
              </a:spcBef>
              <a:spcAft>
                <a:spcPts val="0"/>
              </a:spcAft>
              <a:buClr>
                <a:schemeClr val="dk1"/>
              </a:buClr>
              <a:buSzPts val="1800"/>
              <a:buFont typeface="Calibri"/>
              <a:buAutoNum type="arabicPeriod"/>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15"/>
          <p:cNvSpPr/>
          <p:nvPr/>
        </p:nvSpPr>
        <p:spPr>
          <a:xfrm rot="10800000">
            <a:off x="0" y="0"/>
            <a:ext cx="715617" cy="616911"/>
          </a:xfrm>
          <a:prstGeom prst="triangle">
            <a:avLst>
              <a:gd name="adj" fmla="val 100000"/>
            </a:avLst>
          </a:prstGeom>
          <a:solidFill>
            <a:srgbClr val="0072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40" name="Google Shape;140;p15"/>
          <p:cNvGrpSpPr/>
          <p:nvPr/>
        </p:nvGrpSpPr>
        <p:grpSpPr>
          <a:xfrm>
            <a:off x="58527" y="40944"/>
            <a:ext cx="2869771" cy="886519"/>
            <a:chOff x="44879" y="27296"/>
            <a:chExt cx="2869771" cy="886519"/>
          </a:xfrm>
        </p:grpSpPr>
        <p:cxnSp>
          <p:nvCxnSpPr>
            <p:cNvPr id="141" name="Google Shape;141;p15"/>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142" name="Google Shape;142;p15"/>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143" name="Google Shape;143;p15"/>
            <p:cNvCxnSpPr/>
            <p:nvPr/>
          </p:nvCxnSpPr>
          <p:spPr>
            <a:xfrm rot="10800000">
              <a:off x="52214" y="654128"/>
              <a:ext cx="0" cy="259687"/>
            </a:xfrm>
            <a:prstGeom prst="straightConnector1">
              <a:avLst/>
            </a:prstGeom>
            <a:noFill/>
            <a:ln w="38100" cap="flat" cmpd="sng">
              <a:solidFill>
                <a:srgbClr val="00C6FF"/>
              </a:solidFill>
              <a:prstDash val="solid"/>
              <a:miter lim="800000"/>
              <a:headEnd type="none" w="sm" len="sm"/>
              <a:tailEnd type="none" w="sm" len="sm"/>
            </a:ln>
          </p:spPr>
        </p:cxnSp>
      </p:grpSp>
      <p:sp>
        <p:nvSpPr>
          <p:cNvPr id="144" name="Google Shape;144;p15"/>
          <p:cNvSpPr txBox="1">
            <a:spLocks noGrp="1"/>
          </p:cNvSpPr>
          <p:nvPr>
            <p:ph type="dt" idx="10"/>
          </p:nvPr>
        </p:nvSpPr>
        <p:spPr>
          <a:xfrm>
            <a:off x="796022" y="6454635"/>
            <a:ext cx="2132276" cy="2668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solidFill>
                  <a:srgbClr val="8B8C95"/>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15"/>
          <p:cNvSpPr txBox="1">
            <a:spLocks noGrp="1"/>
          </p:cNvSpPr>
          <p:nvPr>
            <p:ph type="body" idx="2"/>
          </p:nvPr>
        </p:nvSpPr>
        <p:spPr>
          <a:xfrm>
            <a:off x="4859729" y="734646"/>
            <a:ext cx="2714625" cy="457200"/>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3600"/>
              <a:buNone/>
              <a:defRPr sz="3600" b="1">
                <a:solidFill>
                  <a:schemeClr val="lt1"/>
                </a:solidFill>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15"/>
          <p:cNvSpPr/>
          <p:nvPr/>
        </p:nvSpPr>
        <p:spPr>
          <a:xfrm>
            <a:off x="11589537" y="105878"/>
            <a:ext cx="489307" cy="405155"/>
          </a:xfrm>
          <a:custGeom>
            <a:avLst/>
            <a:gdLst/>
            <a:ahLst/>
            <a:cxnLst/>
            <a:rect l="l" t="t" r="r" b="b"/>
            <a:pathLst>
              <a:path w="489307" h="405155" extrusionOk="0">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êu đề chương">
  <p:cSld name="Tiêu đề chương">
    <p:spTree>
      <p:nvGrpSpPr>
        <p:cNvPr id="1" name="Shape 147"/>
        <p:cNvGrpSpPr/>
        <p:nvPr/>
      </p:nvGrpSpPr>
      <p:grpSpPr>
        <a:xfrm>
          <a:off x="0" y="0"/>
          <a:ext cx="0" cy="0"/>
          <a:chOff x="0" y="0"/>
          <a:chExt cx="0" cy="0"/>
        </a:xfrm>
      </p:grpSpPr>
      <p:pic>
        <p:nvPicPr>
          <p:cNvPr id="148" name="Google Shape;148;p16" descr="Background pattern&#10;&#10;Description automatically generated"/>
          <p:cNvPicPr preferRelativeResize="0"/>
          <p:nvPr/>
        </p:nvPicPr>
        <p:blipFill rotWithShape="1">
          <a:blip r:embed="rId2">
            <a:alphaModFix/>
          </a:blip>
          <a:srcRect/>
          <a:stretch/>
        </p:blipFill>
        <p:spPr>
          <a:xfrm>
            <a:off x="-1" y="-1"/>
            <a:ext cx="12192001" cy="6854889"/>
          </a:xfrm>
          <a:prstGeom prst="rect">
            <a:avLst/>
          </a:prstGeom>
          <a:noFill/>
          <a:ln>
            <a:noFill/>
          </a:ln>
        </p:spPr>
      </p:pic>
      <p:sp>
        <p:nvSpPr>
          <p:cNvPr id="149" name="Google Shape;149;p16"/>
          <p:cNvSpPr/>
          <p:nvPr/>
        </p:nvSpPr>
        <p:spPr>
          <a:xfrm>
            <a:off x="-1" y="-3113"/>
            <a:ext cx="12192000" cy="6858000"/>
          </a:xfrm>
          <a:prstGeom prst="rect">
            <a:avLst/>
          </a:prstGeom>
          <a:gradFill>
            <a:gsLst>
              <a:gs pos="0">
                <a:srgbClr val="0A4671">
                  <a:alpha val="74901"/>
                </a:srgbClr>
              </a:gs>
              <a:gs pos="100000">
                <a:srgbClr val="0A4671"/>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16"/>
          <p:cNvSpPr/>
          <p:nvPr/>
        </p:nvSpPr>
        <p:spPr>
          <a:xfrm rot="10800000">
            <a:off x="0" y="0"/>
            <a:ext cx="715617" cy="616911"/>
          </a:xfrm>
          <a:prstGeom prst="triangle">
            <a:avLst>
              <a:gd name="adj" fmla="val 100000"/>
            </a:avLst>
          </a:prstGeom>
          <a:solidFill>
            <a:srgbClr val="00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51" name="Google Shape;151;p16"/>
          <p:cNvGrpSpPr/>
          <p:nvPr/>
        </p:nvGrpSpPr>
        <p:grpSpPr>
          <a:xfrm>
            <a:off x="58527" y="40944"/>
            <a:ext cx="2869771" cy="1563379"/>
            <a:chOff x="44879" y="27296"/>
            <a:chExt cx="2869771" cy="1563379"/>
          </a:xfrm>
        </p:grpSpPr>
        <p:cxnSp>
          <p:nvCxnSpPr>
            <p:cNvPr id="152" name="Google Shape;152;p16"/>
            <p:cNvCxnSpPr/>
            <p:nvPr/>
          </p:nvCxnSpPr>
          <p:spPr>
            <a:xfrm rot="10800000">
              <a:off x="766351" y="34631"/>
              <a:ext cx="2148299" cy="0"/>
            </a:xfrm>
            <a:prstGeom prst="straightConnector1">
              <a:avLst/>
            </a:prstGeom>
            <a:noFill/>
            <a:ln w="38100" cap="flat" cmpd="sng">
              <a:solidFill>
                <a:srgbClr val="00F7FF"/>
              </a:solidFill>
              <a:prstDash val="solid"/>
              <a:miter lim="800000"/>
              <a:headEnd type="none" w="sm" len="sm"/>
              <a:tailEnd type="none" w="sm" len="sm"/>
            </a:ln>
          </p:spPr>
        </p:cxnSp>
        <p:cxnSp>
          <p:nvCxnSpPr>
            <p:cNvPr id="153" name="Google Shape;153;p16"/>
            <p:cNvCxnSpPr/>
            <p:nvPr/>
          </p:nvCxnSpPr>
          <p:spPr>
            <a:xfrm flipH="1">
              <a:off x="44879" y="27296"/>
              <a:ext cx="737495" cy="644210"/>
            </a:xfrm>
            <a:prstGeom prst="straightConnector1">
              <a:avLst/>
            </a:prstGeom>
            <a:noFill/>
            <a:ln w="38100" cap="flat" cmpd="sng">
              <a:solidFill>
                <a:srgbClr val="00F7FF"/>
              </a:solidFill>
              <a:prstDash val="solid"/>
              <a:miter lim="800000"/>
              <a:headEnd type="none" w="sm" len="sm"/>
              <a:tailEnd type="none" w="sm" len="sm"/>
            </a:ln>
          </p:spPr>
        </p:cxnSp>
        <p:cxnSp>
          <p:nvCxnSpPr>
            <p:cNvPr id="154" name="Google Shape;154;p16"/>
            <p:cNvCxnSpPr/>
            <p:nvPr/>
          </p:nvCxnSpPr>
          <p:spPr>
            <a:xfrm rot="10800000">
              <a:off x="52214" y="654128"/>
              <a:ext cx="0" cy="936547"/>
            </a:xfrm>
            <a:prstGeom prst="straightConnector1">
              <a:avLst/>
            </a:prstGeom>
            <a:noFill/>
            <a:ln w="38100" cap="flat" cmpd="sng">
              <a:solidFill>
                <a:srgbClr val="00F7FF"/>
              </a:solidFill>
              <a:prstDash val="solid"/>
              <a:miter lim="800000"/>
              <a:headEnd type="none" w="sm" len="sm"/>
              <a:tailEnd type="none" w="sm" len="sm"/>
            </a:ln>
          </p:spPr>
        </p:cxnSp>
      </p:grpSp>
      <p:sp>
        <p:nvSpPr>
          <p:cNvPr id="155" name="Google Shape;155;p16"/>
          <p:cNvSpPr/>
          <p:nvPr/>
        </p:nvSpPr>
        <p:spPr>
          <a:xfrm>
            <a:off x="11476383" y="6241089"/>
            <a:ext cx="715617" cy="616911"/>
          </a:xfrm>
          <a:prstGeom prst="triangle">
            <a:avLst>
              <a:gd name="adj" fmla="val 100000"/>
            </a:avLst>
          </a:prstGeom>
          <a:solidFill>
            <a:srgbClr val="00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56" name="Google Shape;156;p16"/>
          <p:cNvGrpSpPr/>
          <p:nvPr/>
        </p:nvGrpSpPr>
        <p:grpSpPr>
          <a:xfrm rot="10800000">
            <a:off x="9263702" y="5253677"/>
            <a:ext cx="2869771" cy="1563379"/>
            <a:chOff x="44879" y="27296"/>
            <a:chExt cx="2869771" cy="1563379"/>
          </a:xfrm>
        </p:grpSpPr>
        <p:cxnSp>
          <p:nvCxnSpPr>
            <p:cNvPr id="157" name="Google Shape;157;p16"/>
            <p:cNvCxnSpPr/>
            <p:nvPr/>
          </p:nvCxnSpPr>
          <p:spPr>
            <a:xfrm rot="10800000">
              <a:off x="766351" y="34631"/>
              <a:ext cx="2148299" cy="0"/>
            </a:xfrm>
            <a:prstGeom prst="straightConnector1">
              <a:avLst/>
            </a:prstGeom>
            <a:noFill/>
            <a:ln w="38100" cap="rnd" cmpd="sng">
              <a:solidFill>
                <a:srgbClr val="00F7FF"/>
              </a:solidFill>
              <a:prstDash val="solid"/>
              <a:round/>
              <a:headEnd type="none" w="sm" len="sm"/>
              <a:tailEnd type="none" w="sm" len="sm"/>
            </a:ln>
          </p:spPr>
        </p:cxnSp>
        <p:cxnSp>
          <p:nvCxnSpPr>
            <p:cNvPr id="158" name="Google Shape;158;p16"/>
            <p:cNvCxnSpPr/>
            <p:nvPr/>
          </p:nvCxnSpPr>
          <p:spPr>
            <a:xfrm flipH="1">
              <a:off x="44879" y="27296"/>
              <a:ext cx="737495" cy="644210"/>
            </a:xfrm>
            <a:prstGeom prst="straightConnector1">
              <a:avLst/>
            </a:prstGeom>
            <a:noFill/>
            <a:ln w="38100" cap="rnd" cmpd="sng">
              <a:solidFill>
                <a:srgbClr val="00F7FF"/>
              </a:solidFill>
              <a:prstDash val="solid"/>
              <a:round/>
              <a:headEnd type="none" w="sm" len="sm"/>
              <a:tailEnd type="none" w="sm" len="sm"/>
            </a:ln>
          </p:spPr>
        </p:cxnSp>
        <p:cxnSp>
          <p:nvCxnSpPr>
            <p:cNvPr id="159" name="Google Shape;159;p16"/>
            <p:cNvCxnSpPr/>
            <p:nvPr/>
          </p:nvCxnSpPr>
          <p:spPr>
            <a:xfrm rot="10800000">
              <a:off x="52214" y="654128"/>
              <a:ext cx="0" cy="936547"/>
            </a:xfrm>
            <a:prstGeom prst="straightConnector1">
              <a:avLst/>
            </a:prstGeom>
            <a:noFill/>
            <a:ln w="38100" cap="rnd" cmpd="sng">
              <a:solidFill>
                <a:srgbClr val="00F7FF"/>
              </a:solidFill>
              <a:prstDash val="solid"/>
              <a:round/>
              <a:headEnd type="none" w="sm" len="sm"/>
              <a:tailEnd type="none" w="sm" len="sm"/>
            </a:ln>
          </p:spPr>
        </p:cxnSp>
      </p:grpSp>
      <p:sp>
        <p:nvSpPr>
          <p:cNvPr id="160" name="Google Shape;160;p16"/>
          <p:cNvSpPr/>
          <p:nvPr/>
        </p:nvSpPr>
        <p:spPr>
          <a:xfrm>
            <a:off x="11589537" y="105878"/>
            <a:ext cx="489307" cy="405155"/>
          </a:xfrm>
          <a:custGeom>
            <a:avLst/>
            <a:gdLst/>
            <a:ahLst/>
            <a:cxnLst/>
            <a:rect l="l" t="t" r="r" b="b"/>
            <a:pathLst>
              <a:path w="489307" h="405155" extrusionOk="0">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p16"/>
          <p:cNvSpPr txBox="1">
            <a:spLocks noGrp="1"/>
          </p:cNvSpPr>
          <p:nvPr>
            <p:ph type="body" idx="1"/>
          </p:nvPr>
        </p:nvSpPr>
        <p:spPr>
          <a:xfrm>
            <a:off x="1470929" y="2095027"/>
            <a:ext cx="9941071" cy="88465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00F7FF"/>
              </a:buClr>
              <a:buSzPts val="4400"/>
              <a:buNone/>
              <a:defRPr sz="4400" b="1">
                <a:solidFill>
                  <a:srgbClr val="00F7F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16"/>
          <p:cNvSpPr txBox="1">
            <a:spLocks noGrp="1"/>
          </p:cNvSpPr>
          <p:nvPr>
            <p:ph type="body" idx="2"/>
          </p:nvPr>
        </p:nvSpPr>
        <p:spPr>
          <a:xfrm>
            <a:off x="1470930" y="3169159"/>
            <a:ext cx="9941070" cy="69517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2800"/>
              <a:buNone/>
              <a:defRPr sz="2800" b="1">
                <a:solidFill>
                  <a:schemeClr val="lt1"/>
                </a:solidFill>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16"/>
          <p:cNvSpPr txBox="1">
            <a:spLocks noGrp="1"/>
          </p:cNvSpPr>
          <p:nvPr>
            <p:ph type="body" idx="3"/>
          </p:nvPr>
        </p:nvSpPr>
        <p:spPr>
          <a:xfrm>
            <a:off x="1470930" y="4137397"/>
            <a:ext cx="7147030" cy="916698"/>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rgbClr val="F2F2F2"/>
              </a:buClr>
              <a:buSzPts val="1000"/>
              <a:buNone/>
              <a:defRPr sz="1000">
                <a:solidFill>
                  <a:srgbClr val="F2F2F2"/>
                </a:solidFill>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16"/>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rgbClr val="00F7FF"/>
              </a:buClr>
              <a:buSzPts val="12000"/>
              <a:buNone/>
              <a:defRPr sz="12000" b="1">
                <a:solidFill>
                  <a:srgbClr val="00F7F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65" name="Google Shape;165;p16"/>
          <p:cNvCxnSpPr/>
          <p:nvPr/>
        </p:nvCxnSpPr>
        <p:spPr>
          <a:xfrm>
            <a:off x="1574156" y="2979683"/>
            <a:ext cx="3565003" cy="0"/>
          </a:xfrm>
          <a:prstGeom prst="straightConnector1">
            <a:avLst/>
          </a:prstGeom>
          <a:noFill/>
          <a:ln w="25400" cap="rnd" cmpd="sng">
            <a:solidFill>
              <a:srgbClr val="00F7FF"/>
            </a:solidFill>
            <a:prstDash val="solid"/>
            <a:round/>
            <a:headEnd type="none" w="sm" len="sm"/>
            <a:tailEnd type="none" w="sm" len="sm"/>
          </a:ln>
        </p:spPr>
      </p:cxnSp>
      <p:sp>
        <p:nvSpPr>
          <p:cNvPr id="166" name="Google Shape;166;p16"/>
          <p:cNvSpPr txBox="1">
            <a:spLocks noGrp="1"/>
          </p:cNvSpPr>
          <p:nvPr>
            <p:ph type="dt" idx="10"/>
          </p:nvPr>
        </p:nvSpPr>
        <p:spPr>
          <a:xfrm>
            <a:off x="6060300" y="6481647"/>
            <a:ext cx="2090098"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D8D8D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16"/>
          <p:cNvSpPr txBox="1">
            <a:spLocks noGrp="1"/>
          </p:cNvSpPr>
          <p:nvPr>
            <p:ph type="ftr" idx="11"/>
          </p:nvPr>
        </p:nvSpPr>
        <p:spPr>
          <a:xfrm>
            <a:off x="838200" y="6481647"/>
            <a:ext cx="4475922"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D8D8D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68" name="Google Shape;168;p16"/>
          <p:cNvGrpSpPr/>
          <p:nvPr/>
        </p:nvGrpSpPr>
        <p:grpSpPr>
          <a:xfrm>
            <a:off x="16026" y="4629289"/>
            <a:ext cx="434350" cy="2228711"/>
            <a:chOff x="16026" y="4629289"/>
            <a:chExt cx="434350" cy="2228711"/>
          </a:xfrm>
        </p:grpSpPr>
        <p:sp>
          <p:nvSpPr>
            <p:cNvPr id="169" name="Google Shape;169;p16"/>
            <p:cNvSpPr/>
            <p:nvPr/>
          </p:nvSpPr>
          <p:spPr>
            <a:xfrm>
              <a:off x="16026" y="4629289"/>
              <a:ext cx="434350" cy="346950"/>
            </a:xfrm>
            <a:prstGeom prst="rect">
              <a:avLst/>
            </a:prstGeom>
            <a:gradFill>
              <a:gsLst>
                <a:gs pos="0">
                  <a:srgbClr val="00F7FF"/>
                </a:gs>
                <a:gs pos="100000">
                  <a:srgbClr val="00F7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0" name="Google Shape;170;p16"/>
            <p:cNvSpPr/>
            <p:nvPr/>
          </p:nvSpPr>
          <p:spPr>
            <a:xfrm>
              <a:off x="16026" y="5005641"/>
              <a:ext cx="434350" cy="346950"/>
            </a:xfrm>
            <a:prstGeom prst="rect">
              <a:avLst/>
            </a:prstGeom>
            <a:gradFill>
              <a:gsLst>
                <a:gs pos="0">
                  <a:srgbClr val="00F7FF"/>
                </a:gs>
                <a:gs pos="100000">
                  <a:srgbClr val="00F7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1" name="Google Shape;171;p16"/>
            <p:cNvSpPr/>
            <p:nvPr/>
          </p:nvSpPr>
          <p:spPr>
            <a:xfrm>
              <a:off x="16026" y="5381993"/>
              <a:ext cx="434350" cy="346950"/>
            </a:xfrm>
            <a:prstGeom prst="rect">
              <a:avLst/>
            </a:prstGeom>
            <a:gradFill>
              <a:gsLst>
                <a:gs pos="0">
                  <a:srgbClr val="00F7FF"/>
                </a:gs>
                <a:gs pos="100000">
                  <a:srgbClr val="00F7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2" name="Google Shape;172;p16"/>
            <p:cNvSpPr/>
            <p:nvPr/>
          </p:nvSpPr>
          <p:spPr>
            <a:xfrm>
              <a:off x="16026" y="5758345"/>
              <a:ext cx="434350" cy="346950"/>
            </a:xfrm>
            <a:prstGeom prst="rect">
              <a:avLst/>
            </a:prstGeom>
            <a:gradFill>
              <a:gsLst>
                <a:gs pos="0">
                  <a:srgbClr val="00F7FF"/>
                </a:gs>
                <a:gs pos="100000">
                  <a:srgbClr val="00F7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3" name="Google Shape;173;p16"/>
            <p:cNvSpPr/>
            <p:nvPr/>
          </p:nvSpPr>
          <p:spPr>
            <a:xfrm>
              <a:off x="16026" y="6134697"/>
              <a:ext cx="434350" cy="346950"/>
            </a:xfrm>
            <a:prstGeom prst="rect">
              <a:avLst/>
            </a:prstGeom>
            <a:gradFill>
              <a:gsLst>
                <a:gs pos="0">
                  <a:srgbClr val="00F7FF"/>
                </a:gs>
                <a:gs pos="100000">
                  <a:srgbClr val="00F7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4" name="Google Shape;174;p16"/>
            <p:cNvSpPr/>
            <p:nvPr/>
          </p:nvSpPr>
          <p:spPr>
            <a:xfrm>
              <a:off x="16026" y="6511050"/>
              <a:ext cx="434350" cy="346950"/>
            </a:xfrm>
            <a:prstGeom prst="rect">
              <a:avLst/>
            </a:prstGeom>
            <a:gradFill>
              <a:gsLst>
                <a:gs pos="0">
                  <a:srgbClr val="00F7FF"/>
                </a:gs>
                <a:gs pos="100000">
                  <a:srgbClr val="00F7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75" name="Google Shape;175;p16"/>
          <p:cNvSpPr/>
          <p:nvPr/>
        </p:nvSpPr>
        <p:spPr>
          <a:xfrm>
            <a:off x="95208" y="6583150"/>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176" name="Google Shape;176;p16"/>
          <p:cNvSpPr txBox="1">
            <a:spLocks noGrp="1"/>
          </p:cNvSpPr>
          <p:nvPr>
            <p:ph type="sldNum" idx="12"/>
          </p:nvPr>
        </p:nvSpPr>
        <p:spPr>
          <a:xfrm>
            <a:off x="65862" y="6542216"/>
            <a:ext cx="292608" cy="31578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V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oi dung" type="obj">
  <p:cSld name="OBJECT">
    <p:spTree>
      <p:nvGrpSpPr>
        <p:cNvPr id="1" name="Shape 177"/>
        <p:cNvGrpSpPr/>
        <p:nvPr/>
      </p:nvGrpSpPr>
      <p:grpSpPr>
        <a:xfrm>
          <a:off x="0" y="0"/>
          <a:ext cx="0" cy="0"/>
          <a:chOff x="0" y="0"/>
          <a:chExt cx="0" cy="0"/>
        </a:xfrm>
      </p:grpSpPr>
      <p:sp>
        <p:nvSpPr>
          <p:cNvPr id="178" name="Google Shape;178;p17"/>
          <p:cNvSpPr/>
          <p:nvPr/>
        </p:nvSpPr>
        <p:spPr>
          <a:xfrm rot="10800000">
            <a:off x="-2" y="0"/>
            <a:ext cx="12192000" cy="6858000"/>
          </a:xfrm>
          <a:custGeom>
            <a:avLst/>
            <a:gdLst/>
            <a:ahLst/>
            <a:cxnLst/>
            <a:rect l="l" t="t" r="r" b="b"/>
            <a:pathLst>
              <a:path w="12192000" h="6858000" extrusionOk="0">
                <a:moveTo>
                  <a:pt x="0" y="616911"/>
                </a:moveTo>
                <a:lnTo>
                  <a:pt x="0" y="0"/>
                </a:lnTo>
                <a:lnTo>
                  <a:pt x="715617" y="0"/>
                </a:lnTo>
                <a:close/>
                <a:moveTo>
                  <a:pt x="12192000" y="6858000"/>
                </a:moveTo>
                <a:lnTo>
                  <a:pt x="11476383" y="6858000"/>
                </a:lnTo>
                <a:lnTo>
                  <a:pt x="12192000" y="6241089"/>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9" name="Google Shape;179;p17"/>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80" name="Google Shape;180;p17"/>
          <p:cNvGrpSpPr/>
          <p:nvPr/>
        </p:nvGrpSpPr>
        <p:grpSpPr>
          <a:xfrm>
            <a:off x="58527" y="54292"/>
            <a:ext cx="2869771" cy="1563379"/>
            <a:chOff x="44879" y="27296"/>
            <a:chExt cx="2869771" cy="1563379"/>
          </a:xfrm>
        </p:grpSpPr>
        <p:cxnSp>
          <p:nvCxnSpPr>
            <p:cNvPr id="181" name="Google Shape;181;p17"/>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182" name="Google Shape;182;p17"/>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183" name="Google Shape;183;p17"/>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184" name="Google Shape;184;p17"/>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 name="Google Shape;185;p17"/>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a:bodyPr>
          <a:lstStyle>
            <a:lvl1pPr lvl="0" algn="l">
              <a:lnSpc>
                <a:spcPct val="120000"/>
              </a:lnSpc>
              <a:spcBef>
                <a:spcPts val="200"/>
              </a:spcBef>
              <a:spcAft>
                <a:spcPts val="0"/>
              </a:spcAft>
              <a:buClr>
                <a:srgbClr val="0072FF"/>
              </a:buClr>
              <a:buSzPts val="4400"/>
              <a:buFont typeface="Times New Roman"/>
              <a:buNone/>
              <a:defRPr sz="4400"/>
            </a:lvl1pPr>
            <a:lvl2pPr lvl="1">
              <a:spcBef>
                <a:spcPts val="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6" name="Google Shape;186;p17"/>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rmAutofit/>
          </a:bodyPr>
          <a:lstStyle>
            <a:lvl1pPr marL="457200" lvl="0" indent="-406400" algn="just">
              <a:lnSpc>
                <a:spcPct val="130000"/>
              </a:lnSpc>
              <a:spcBef>
                <a:spcPts val="300"/>
              </a:spcBef>
              <a:spcAft>
                <a:spcPts val="0"/>
              </a:spcAft>
              <a:buClr>
                <a:schemeClr val="dk1"/>
              </a:buClr>
              <a:buSzPts val="2800"/>
              <a:buChar char="•"/>
              <a:defRPr>
                <a:latin typeface="Arial"/>
                <a:ea typeface="Arial"/>
                <a:cs typeface="Arial"/>
                <a:sym typeface="Arial"/>
              </a:defRPr>
            </a:lvl1pPr>
            <a:lvl2pPr marL="914400" lvl="1" indent="-381000" algn="just">
              <a:lnSpc>
                <a:spcPct val="130000"/>
              </a:lnSpc>
              <a:spcBef>
                <a:spcPts val="300"/>
              </a:spcBef>
              <a:spcAft>
                <a:spcPts val="0"/>
              </a:spcAft>
              <a:buClr>
                <a:schemeClr val="dk1"/>
              </a:buClr>
              <a:buSzPts val="2400"/>
              <a:buChar char="•"/>
              <a:defRPr>
                <a:latin typeface="Arial"/>
                <a:ea typeface="Arial"/>
                <a:cs typeface="Arial"/>
                <a:sym typeface="Arial"/>
              </a:defRPr>
            </a:lvl2pPr>
            <a:lvl3pPr marL="1371600" lvl="2" indent="-355600" algn="just">
              <a:lnSpc>
                <a:spcPct val="130000"/>
              </a:lnSpc>
              <a:spcBef>
                <a:spcPts val="300"/>
              </a:spcBef>
              <a:spcAft>
                <a:spcPts val="0"/>
              </a:spcAft>
              <a:buClr>
                <a:schemeClr val="dk1"/>
              </a:buClr>
              <a:buSzPts val="2000"/>
              <a:buChar char="•"/>
              <a:defRPr>
                <a:latin typeface="Arial"/>
                <a:ea typeface="Arial"/>
                <a:cs typeface="Arial"/>
                <a:sym typeface="Arial"/>
              </a:defRPr>
            </a:lvl3pPr>
            <a:lvl4pPr marL="1828800" lvl="3" indent="-342900" algn="just">
              <a:lnSpc>
                <a:spcPct val="130000"/>
              </a:lnSpc>
              <a:spcBef>
                <a:spcPts val="300"/>
              </a:spcBef>
              <a:spcAft>
                <a:spcPts val="0"/>
              </a:spcAft>
              <a:buClr>
                <a:schemeClr val="dk1"/>
              </a:buClr>
              <a:buSzPts val="1800"/>
              <a:buChar char="•"/>
              <a:defRPr>
                <a:latin typeface="Arial"/>
                <a:ea typeface="Arial"/>
                <a:cs typeface="Arial"/>
                <a:sym typeface="Arial"/>
              </a:defRPr>
            </a:lvl4pPr>
            <a:lvl5pPr marL="2286000" lvl="4" indent="-342900" algn="just">
              <a:lnSpc>
                <a:spcPct val="130000"/>
              </a:lnSpc>
              <a:spcBef>
                <a:spcPts val="3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7" name="Google Shape;187;p17"/>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solidFill>
                  <a:srgbClr val="8B8C95"/>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88" name="Google Shape;188;p17"/>
          <p:cNvGrpSpPr/>
          <p:nvPr/>
        </p:nvGrpSpPr>
        <p:grpSpPr>
          <a:xfrm>
            <a:off x="16026" y="4629289"/>
            <a:ext cx="434350" cy="2228711"/>
            <a:chOff x="16026" y="4629289"/>
            <a:chExt cx="434350" cy="2228711"/>
          </a:xfrm>
        </p:grpSpPr>
        <p:sp>
          <p:nvSpPr>
            <p:cNvPr id="189" name="Google Shape;189;p17"/>
            <p:cNvSpPr/>
            <p:nvPr/>
          </p:nvSpPr>
          <p:spPr>
            <a:xfrm>
              <a:off x="16026" y="4629289"/>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 name="Google Shape;190;p17"/>
            <p:cNvSpPr/>
            <p:nvPr/>
          </p:nvSpPr>
          <p:spPr>
            <a:xfrm>
              <a:off x="16026" y="5005641"/>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 name="Google Shape;191;p17"/>
            <p:cNvSpPr/>
            <p:nvPr/>
          </p:nvSpPr>
          <p:spPr>
            <a:xfrm>
              <a:off x="16026" y="5381993"/>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 name="Google Shape;192;p17"/>
            <p:cNvSpPr/>
            <p:nvPr/>
          </p:nvSpPr>
          <p:spPr>
            <a:xfrm>
              <a:off x="16026" y="5758345"/>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 name="Google Shape;193;p17"/>
            <p:cNvSpPr/>
            <p:nvPr/>
          </p:nvSpPr>
          <p:spPr>
            <a:xfrm>
              <a:off x="16026" y="6134697"/>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 name="Google Shape;194;p17"/>
            <p:cNvSpPr/>
            <p:nvPr/>
          </p:nvSpPr>
          <p:spPr>
            <a:xfrm>
              <a:off x="16026" y="6511050"/>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95" name="Google Shape;195;p17"/>
          <p:cNvSpPr txBox="1">
            <a:spLocks noGrp="1"/>
          </p:cNvSpPr>
          <p:nvPr>
            <p:ph type="dt" idx="10"/>
          </p:nvPr>
        </p:nvSpPr>
        <p:spPr>
          <a:xfrm>
            <a:off x="6447446" y="6475620"/>
            <a:ext cx="2090098" cy="26311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B8C95"/>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17"/>
          <p:cNvSpPr/>
          <p:nvPr/>
        </p:nvSpPr>
        <p:spPr>
          <a:xfrm>
            <a:off x="11589537" y="105878"/>
            <a:ext cx="489307" cy="405155"/>
          </a:xfrm>
          <a:custGeom>
            <a:avLst/>
            <a:gdLst/>
            <a:ahLst/>
            <a:cxnLst/>
            <a:rect l="l" t="t" r="r" b="b"/>
            <a:pathLst>
              <a:path w="489307" h="405155" extrusionOk="0">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 name="Google Shape;197;p17"/>
          <p:cNvSpPr/>
          <p:nvPr/>
        </p:nvSpPr>
        <p:spPr>
          <a:xfrm>
            <a:off x="92963" y="6542941"/>
            <a:ext cx="280476" cy="28047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198" name="Google Shape;198;p17"/>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VN"/>
              <a:t>‹#›</a:t>
            </a:fld>
            <a:endParaRPr/>
          </a:p>
        </p:txBody>
      </p:sp>
      <p:grpSp>
        <p:nvGrpSpPr>
          <p:cNvPr id="199" name="Google Shape;199;p17"/>
          <p:cNvGrpSpPr/>
          <p:nvPr/>
        </p:nvGrpSpPr>
        <p:grpSpPr>
          <a:xfrm rot="10800000">
            <a:off x="9265363" y="5246044"/>
            <a:ext cx="2869771" cy="1563379"/>
            <a:chOff x="44879" y="27296"/>
            <a:chExt cx="2869771" cy="1563379"/>
          </a:xfrm>
        </p:grpSpPr>
        <p:cxnSp>
          <p:nvCxnSpPr>
            <p:cNvPr id="200" name="Google Shape;200;p17"/>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201" name="Google Shape;201;p17"/>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202" name="Google Shape;202;p17"/>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72FF"/>
              </a:buClr>
              <a:buSzPts val="4000"/>
              <a:buFont typeface="Times New Roman"/>
              <a:buNone/>
              <a:defRPr sz="4000" b="1" i="0" u="none" strike="noStrike" cap="none">
                <a:solidFill>
                  <a:srgbClr val="0072FF"/>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B8C9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B8C9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B8C95"/>
                </a:solidFill>
                <a:latin typeface="Calibri"/>
                <a:ea typeface="Calibri"/>
                <a:cs typeface="Calibri"/>
                <a:sym typeface="Calibri"/>
              </a:defRPr>
            </a:lvl1pPr>
            <a:lvl2pPr marL="0" marR="0" lvl="1" indent="0" algn="r" rtl="0">
              <a:spcBef>
                <a:spcPts val="0"/>
              </a:spcBef>
              <a:buNone/>
              <a:defRPr sz="1200" b="0" i="0" u="none" strike="noStrike" cap="none">
                <a:solidFill>
                  <a:srgbClr val="8B8C95"/>
                </a:solidFill>
                <a:latin typeface="Calibri"/>
                <a:ea typeface="Calibri"/>
                <a:cs typeface="Calibri"/>
                <a:sym typeface="Calibri"/>
              </a:defRPr>
            </a:lvl2pPr>
            <a:lvl3pPr marL="0" marR="0" lvl="2" indent="0" algn="r" rtl="0">
              <a:spcBef>
                <a:spcPts val="0"/>
              </a:spcBef>
              <a:buNone/>
              <a:defRPr sz="1200" b="0" i="0" u="none" strike="noStrike" cap="none">
                <a:solidFill>
                  <a:srgbClr val="8B8C95"/>
                </a:solidFill>
                <a:latin typeface="Calibri"/>
                <a:ea typeface="Calibri"/>
                <a:cs typeface="Calibri"/>
                <a:sym typeface="Calibri"/>
              </a:defRPr>
            </a:lvl3pPr>
            <a:lvl4pPr marL="0" marR="0" lvl="3" indent="0" algn="r" rtl="0">
              <a:spcBef>
                <a:spcPts val="0"/>
              </a:spcBef>
              <a:buNone/>
              <a:defRPr sz="1200" b="0" i="0" u="none" strike="noStrike" cap="none">
                <a:solidFill>
                  <a:srgbClr val="8B8C95"/>
                </a:solidFill>
                <a:latin typeface="Calibri"/>
                <a:ea typeface="Calibri"/>
                <a:cs typeface="Calibri"/>
                <a:sym typeface="Calibri"/>
              </a:defRPr>
            </a:lvl4pPr>
            <a:lvl5pPr marL="0" marR="0" lvl="4" indent="0" algn="r" rtl="0">
              <a:spcBef>
                <a:spcPts val="0"/>
              </a:spcBef>
              <a:buNone/>
              <a:defRPr sz="1200" b="0" i="0" u="none" strike="noStrike" cap="none">
                <a:solidFill>
                  <a:srgbClr val="8B8C95"/>
                </a:solidFill>
                <a:latin typeface="Calibri"/>
                <a:ea typeface="Calibri"/>
                <a:cs typeface="Calibri"/>
                <a:sym typeface="Calibri"/>
              </a:defRPr>
            </a:lvl5pPr>
            <a:lvl6pPr marL="0" marR="0" lvl="5" indent="0" algn="r" rtl="0">
              <a:spcBef>
                <a:spcPts val="0"/>
              </a:spcBef>
              <a:buNone/>
              <a:defRPr sz="1200" b="0" i="0" u="none" strike="noStrike" cap="none">
                <a:solidFill>
                  <a:srgbClr val="8B8C95"/>
                </a:solidFill>
                <a:latin typeface="Calibri"/>
                <a:ea typeface="Calibri"/>
                <a:cs typeface="Calibri"/>
                <a:sym typeface="Calibri"/>
              </a:defRPr>
            </a:lvl6pPr>
            <a:lvl7pPr marL="0" marR="0" lvl="6" indent="0" algn="r" rtl="0">
              <a:spcBef>
                <a:spcPts val="0"/>
              </a:spcBef>
              <a:buNone/>
              <a:defRPr sz="1200" b="0" i="0" u="none" strike="noStrike" cap="none">
                <a:solidFill>
                  <a:srgbClr val="8B8C95"/>
                </a:solidFill>
                <a:latin typeface="Calibri"/>
                <a:ea typeface="Calibri"/>
                <a:cs typeface="Calibri"/>
                <a:sym typeface="Calibri"/>
              </a:defRPr>
            </a:lvl7pPr>
            <a:lvl8pPr marL="0" marR="0" lvl="7" indent="0" algn="r" rtl="0">
              <a:spcBef>
                <a:spcPts val="0"/>
              </a:spcBef>
              <a:buNone/>
              <a:defRPr sz="1200" b="0" i="0" u="none" strike="noStrike" cap="none">
                <a:solidFill>
                  <a:srgbClr val="8B8C95"/>
                </a:solidFill>
                <a:latin typeface="Calibri"/>
                <a:ea typeface="Calibri"/>
                <a:cs typeface="Calibri"/>
                <a:sym typeface="Calibri"/>
              </a:defRPr>
            </a:lvl8pPr>
            <a:lvl9pPr marL="0" marR="0" lvl="8" indent="0" algn="r" rtl="0">
              <a:spcBef>
                <a:spcPts val="0"/>
              </a:spcBef>
              <a:buNone/>
              <a:defRPr sz="1200" b="0" i="0" u="none" strike="noStrike" cap="none">
                <a:solidFill>
                  <a:srgbClr val="8B8C9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V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sv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5.sv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8.sv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5.sv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30.pn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25.svg"/><Relationship Id="rId15" Type="http://schemas.openxmlformats.org/officeDocument/2006/relationships/image" Target="../media/image40.svg"/><Relationship Id="rId10" Type="http://schemas.openxmlformats.org/officeDocument/2006/relationships/image" Target="../media/image35.png"/><Relationship Id="rId4" Type="http://schemas.openxmlformats.org/officeDocument/2006/relationships/image" Target="../media/image24.png"/><Relationship Id="rId9" Type="http://schemas.openxmlformats.org/officeDocument/2006/relationships/image" Target="../media/image34.svg"/><Relationship Id="rId14"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3.sv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28.svg"/><Relationship Id="rId10" Type="http://schemas.openxmlformats.org/officeDocument/2006/relationships/image" Target="../media/image46.png"/><Relationship Id="rId4" Type="http://schemas.openxmlformats.org/officeDocument/2006/relationships/image" Target="../media/image27.png"/><Relationship Id="rId9" Type="http://schemas.openxmlformats.org/officeDocument/2006/relationships/image" Target="../media/image45.sv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50.sv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1.png"/><Relationship Id="rId7" Type="http://schemas.openxmlformats.org/officeDocument/2006/relationships/image" Target="../media/image53.sv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55.svg"/></Relationships>
</file>

<file path=ppt/slides/_rels/slide1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18" Type="http://schemas.openxmlformats.org/officeDocument/2006/relationships/image" Target="../media/image69.png"/><Relationship Id="rId3" Type="http://schemas.openxmlformats.org/officeDocument/2006/relationships/image" Target="../media/image56.png"/><Relationship Id="rId7" Type="http://schemas.openxmlformats.org/officeDocument/2006/relationships/image" Target="../media/image58.svg"/><Relationship Id="rId12" Type="http://schemas.openxmlformats.org/officeDocument/2006/relationships/image" Target="../media/image63.png"/><Relationship Id="rId17" Type="http://schemas.openxmlformats.org/officeDocument/2006/relationships/image" Target="../media/image68.svg"/><Relationship Id="rId2" Type="http://schemas.openxmlformats.org/officeDocument/2006/relationships/notesSlide" Target="../notesSlides/notesSlide17.xml"/><Relationship Id="rId16"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0.svg"/><Relationship Id="rId15" Type="http://schemas.openxmlformats.org/officeDocument/2006/relationships/image" Target="../media/image66.svg"/><Relationship Id="rId10" Type="http://schemas.openxmlformats.org/officeDocument/2006/relationships/image" Target="../media/image61.png"/><Relationship Id="rId19" Type="http://schemas.openxmlformats.org/officeDocument/2006/relationships/image" Target="../media/image70.svg"/><Relationship Id="rId4" Type="http://schemas.openxmlformats.org/officeDocument/2006/relationships/image" Target="../media/image49.png"/><Relationship Id="rId9" Type="http://schemas.openxmlformats.org/officeDocument/2006/relationships/image" Target="../media/image60.svg"/><Relationship Id="rId14" Type="http://schemas.openxmlformats.org/officeDocument/2006/relationships/image" Target="../media/image65.png"/></Relationships>
</file>

<file path=ppt/slides/_rels/slide18.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svg"/><Relationship Id="rId3" Type="http://schemas.openxmlformats.org/officeDocument/2006/relationships/image" Target="../media/image71.png"/><Relationship Id="rId7" Type="http://schemas.openxmlformats.org/officeDocument/2006/relationships/image" Target="../media/image75.svg"/><Relationship Id="rId12"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74.png"/><Relationship Id="rId11" Type="http://schemas.openxmlformats.org/officeDocument/2006/relationships/image" Target="../media/image79.svg"/><Relationship Id="rId5" Type="http://schemas.openxmlformats.org/officeDocument/2006/relationships/image" Target="../media/image73.sv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svg"/></Relationships>
</file>

<file path=ppt/slides/_rels/slide1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60.png"/><Relationship Id="rId7" Type="http://schemas.openxmlformats.org/officeDocument/2006/relationships/image" Target="../media/image81.sv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73.svg"/><Relationship Id="rId4" Type="http://schemas.openxmlformats.org/officeDocument/2006/relationships/image" Target="../media/image72.png"/><Relationship Id="rId9" Type="http://schemas.openxmlformats.org/officeDocument/2006/relationships/image" Target="../media/image8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4.png"/><Relationship Id="rId7" Type="http://schemas.openxmlformats.org/officeDocument/2006/relationships/image" Target="../media/image83.sv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82.png"/><Relationship Id="rId11" Type="http://schemas.openxmlformats.org/officeDocument/2006/relationships/image" Target="../media/image88.svg"/><Relationship Id="rId5" Type="http://schemas.openxmlformats.org/officeDocument/2006/relationships/image" Target="../media/image73.svg"/><Relationship Id="rId10" Type="http://schemas.openxmlformats.org/officeDocument/2006/relationships/image" Target="../media/image87.png"/><Relationship Id="rId4" Type="http://schemas.openxmlformats.org/officeDocument/2006/relationships/image" Target="../media/image72.png"/><Relationship Id="rId9" Type="http://schemas.openxmlformats.org/officeDocument/2006/relationships/image" Target="../media/image86.svg"/></Relationships>
</file>

<file path=ppt/slides/_rels/slide21.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svg"/><Relationship Id="rId18" Type="http://schemas.openxmlformats.org/officeDocument/2006/relationships/image" Target="../media/image102.png"/><Relationship Id="rId3" Type="http://schemas.openxmlformats.org/officeDocument/2006/relationships/image" Target="../media/image89.png"/><Relationship Id="rId21" Type="http://schemas.openxmlformats.org/officeDocument/2006/relationships/image" Target="../media/image105.svg"/><Relationship Id="rId7" Type="http://schemas.openxmlformats.org/officeDocument/2006/relationships/image" Target="../media/image91.svg"/><Relationship Id="rId12" Type="http://schemas.openxmlformats.org/officeDocument/2006/relationships/image" Target="../media/image96.png"/><Relationship Id="rId17" Type="http://schemas.openxmlformats.org/officeDocument/2006/relationships/image" Target="../media/image101.svg"/><Relationship Id="rId2" Type="http://schemas.openxmlformats.org/officeDocument/2006/relationships/notesSlide" Target="../notesSlides/notesSlide21.xml"/><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4.xml"/><Relationship Id="rId6" Type="http://schemas.openxmlformats.org/officeDocument/2006/relationships/image" Target="../media/image90.png"/><Relationship Id="rId11" Type="http://schemas.openxmlformats.org/officeDocument/2006/relationships/image" Target="../media/image95.svg"/><Relationship Id="rId5" Type="http://schemas.openxmlformats.org/officeDocument/2006/relationships/image" Target="../media/image89.svg"/><Relationship Id="rId15" Type="http://schemas.openxmlformats.org/officeDocument/2006/relationships/image" Target="../media/image99.svg"/><Relationship Id="rId23" Type="http://schemas.openxmlformats.org/officeDocument/2006/relationships/image" Target="../media/image107.svg"/><Relationship Id="rId10" Type="http://schemas.openxmlformats.org/officeDocument/2006/relationships/image" Target="../media/image94.png"/><Relationship Id="rId19" Type="http://schemas.openxmlformats.org/officeDocument/2006/relationships/image" Target="../media/image103.svg"/><Relationship Id="rId4" Type="http://schemas.openxmlformats.org/officeDocument/2006/relationships/image" Target="../media/image72.png"/><Relationship Id="rId9" Type="http://schemas.openxmlformats.org/officeDocument/2006/relationships/image" Target="../media/image93.svg"/><Relationship Id="rId14" Type="http://schemas.openxmlformats.org/officeDocument/2006/relationships/image" Target="../media/image98.png"/><Relationship Id="rId22" Type="http://schemas.openxmlformats.org/officeDocument/2006/relationships/image" Target="../media/image10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110.svg"/><Relationship Id="rId4" Type="http://schemas.openxmlformats.org/officeDocument/2006/relationships/image" Target="../media/image109.png"/></Relationships>
</file>

<file path=ppt/slides/_rels/slide2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119.gif"/><Relationship Id="rId3" Type="http://schemas.openxmlformats.org/officeDocument/2006/relationships/image" Target="../media/image114.png"/><Relationship Id="rId7" Type="http://schemas.openxmlformats.org/officeDocument/2006/relationships/image" Target="../media/image118.gif"/><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117.gif"/><Relationship Id="rId5" Type="http://schemas.openxmlformats.org/officeDocument/2006/relationships/image" Target="../media/image116.svg"/><Relationship Id="rId10" Type="http://schemas.openxmlformats.org/officeDocument/2006/relationships/image" Target="../media/image121.gif"/><Relationship Id="rId4" Type="http://schemas.openxmlformats.org/officeDocument/2006/relationships/image" Target="../media/image115.png"/><Relationship Id="rId9" Type="http://schemas.openxmlformats.org/officeDocument/2006/relationships/image" Target="../media/image120.gi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18.gif"/></Relationships>
</file>

<file path=ppt/slides/_rels/slide2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25.png"/></Relationships>
</file>

<file path=ppt/slides/_rels/slide3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26.gif"/></Relationships>
</file>

<file path=ppt/slides/_rels/slide3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129.gif"/><Relationship Id="rId5" Type="http://schemas.openxmlformats.org/officeDocument/2006/relationships/image" Target="../media/image128.gif"/><Relationship Id="rId4" Type="http://schemas.openxmlformats.org/officeDocument/2006/relationships/image" Target="../media/image127.gi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4.pn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3.svg"/><Relationship Id="rId10" Type="http://schemas.openxmlformats.org/officeDocument/2006/relationships/image" Target="../media/image19.png"/><Relationship Id="rId4" Type="http://schemas.openxmlformats.org/officeDocument/2006/relationships/image" Target="../media/image12.png"/><Relationship Id="rId9"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5.sv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1"/>
          <p:cNvSpPr txBox="1">
            <a:spLocks noGrp="1"/>
          </p:cNvSpPr>
          <p:nvPr>
            <p:ph type="ftr" idx="11"/>
          </p:nvPr>
        </p:nvSpPr>
        <p:spPr>
          <a:xfrm>
            <a:off x="2353680" y="6480629"/>
            <a:ext cx="4288103" cy="23677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37" name="Google Shape;337;p1"/>
          <p:cNvSpPr txBox="1">
            <a:spLocks noGrp="1"/>
          </p:cNvSpPr>
          <p:nvPr>
            <p:ph type="sldNum" idx="12"/>
          </p:nvPr>
        </p:nvSpPr>
        <p:spPr>
          <a:xfrm>
            <a:off x="75604" y="6587552"/>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a:t>
            </a:fld>
            <a:endParaRPr/>
          </a:p>
        </p:txBody>
      </p:sp>
      <p:sp>
        <p:nvSpPr>
          <p:cNvPr id="338" name="Google Shape;338;p1"/>
          <p:cNvSpPr txBox="1">
            <a:spLocks noGrp="1"/>
          </p:cNvSpPr>
          <p:nvPr>
            <p:ph type="body" idx="1"/>
          </p:nvPr>
        </p:nvSpPr>
        <p:spPr>
          <a:xfrm>
            <a:off x="876991" y="2208158"/>
            <a:ext cx="10513252" cy="69616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46"/>
              </a:buClr>
              <a:buSzPts val="4400"/>
              <a:buNone/>
            </a:pPr>
            <a:r>
              <a:rPr lang="en-US" sz="4000"/>
              <a:t>THUẬT TOÁN VÀ LÝ THUYẾT MÁY HỌC</a:t>
            </a:r>
            <a:endParaRPr sz="4000" dirty="0"/>
          </a:p>
        </p:txBody>
      </p:sp>
      <p:sp>
        <p:nvSpPr>
          <p:cNvPr id="339" name="Google Shape;339;p1"/>
          <p:cNvSpPr txBox="1">
            <a:spLocks noGrp="1"/>
          </p:cNvSpPr>
          <p:nvPr>
            <p:ph type="body" idx="2"/>
          </p:nvPr>
        </p:nvSpPr>
        <p:spPr>
          <a:xfrm>
            <a:off x="876991" y="3039455"/>
            <a:ext cx="10438019" cy="4594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0046"/>
              </a:buClr>
              <a:buSzPts val="2800"/>
              <a:buNone/>
            </a:pPr>
            <a:r>
              <a:rPr lang="en-US" dirty="0"/>
              <a:t>HỒI QUY </a:t>
            </a:r>
            <a:r>
              <a:rPr lang="en-US"/>
              <a:t>TUYẾN TÍNH VÀ GRADIENT DESCENT</a:t>
            </a:r>
            <a:endParaRPr dirty="0"/>
          </a:p>
        </p:txBody>
      </p:sp>
      <p:sp>
        <p:nvSpPr>
          <p:cNvPr id="340" name="Google Shape;340;p1"/>
          <p:cNvSpPr txBox="1">
            <a:spLocks noGrp="1"/>
          </p:cNvSpPr>
          <p:nvPr>
            <p:ph type="body" idx="3"/>
          </p:nvPr>
        </p:nvSpPr>
        <p:spPr>
          <a:xfrm>
            <a:off x="4680970" y="4963048"/>
            <a:ext cx="2830058" cy="345005"/>
          </a:xfrm>
          <a:prstGeom prst="rect">
            <a:avLst/>
          </a:prstGeom>
          <a:gradFill>
            <a:gsLst>
              <a:gs pos="0">
                <a:srgbClr val="0072FF"/>
              </a:gs>
              <a:gs pos="100000">
                <a:srgbClr val="00C6FF"/>
              </a:gs>
            </a:gsLst>
            <a:lin ang="2700000" scaled="0"/>
          </a:gra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1400"/>
              <a:buNone/>
            </a:pPr>
            <a:r>
              <a:rPr lang="en-US"/>
              <a:t>TS. Lương Ngọc Hoàng</a:t>
            </a:r>
            <a:endParaRPr/>
          </a:p>
        </p:txBody>
      </p:sp>
      <p:sp>
        <p:nvSpPr>
          <p:cNvPr id="341" name="Google Shape;341;p1"/>
          <p:cNvSpPr txBox="1">
            <a:spLocks noGrp="1"/>
          </p:cNvSpPr>
          <p:nvPr>
            <p:ph type="body" idx="4"/>
          </p:nvPr>
        </p:nvSpPr>
        <p:spPr>
          <a:xfrm>
            <a:off x="1850807" y="3630811"/>
            <a:ext cx="8490387" cy="64421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A5A5A5"/>
              </a:buClr>
              <a:buSzPts val="12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
          <p:cNvSpPr txBox="1">
            <a:spLocks noGrp="1"/>
          </p:cNvSpPr>
          <p:nvPr>
            <p:ph type="title"/>
          </p:nvPr>
        </p:nvSpPr>
        <p:spPr>
          <a:xfrm>
            <a:off x="774145" y="151540"/>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dirty="0" err="1"/>
              <a:t>dụ</a:t>
            </a:r>
            <a:r>
              <a:rPr lang="en-US" dirty="0"/>
              <a:t> 2</a:t>
            </a:r>
            <a:endParaRPr dirty="0"/>
          </a:p>
        </p:txBody>
      </p:sp>
      <mc:AlternateContent xmlns:mc="http://schemas.openxmlformats.org/markup-compatibility/2006" xmlns:a14="http://schemas.microsoft.com/office/drawing/2010/main">
        <mc:Choice Requires="a14">
          <p:sp>
            <p:nvSpPr>
              <p:cNvPr id="374" name="Google Shape;374;p5"/>
              <p:cNvSpPr txBox="1">
                <a:spLocks noGrp="1"/>
              </p:cNvSpPr>
              <p:nvPr>
                <p:ph type="body" idx="1"/>
              </p:nvPr>
            </p:nvSpPr>
            <p:spPr>
              <a:xfrm>
                <a:off x="393465" y="841302"/>
                <a:ext cx="7412002" cy="5540308"/>
              </a:xfrm>
              <a:prstGeom prst="rect">
                <a:avLst/>
              </a:prstGeom>
              <a:noFill/>
              <a:ln>
                <a:noFill/>
              </a:ln>
            </p:spPr>
            <p:txBody>
              <a:bodyPr spcFirstLastPara="1" wrap="square" lIns="91425" tIns="45700" rIns="91425" bIns="45700" anchor="t" anchorCtr="0">
                <a:noAutofit/>
              </a:bodyPr>
              <a:lstStyle/>
              <a:p>
                <a:pPr marL="228600" lvl="0" indent="-50800" algn="just" rtl="0">
                  <a:lnSpc>
                    <a:spcPct val="130000"/>
                  </a:lnSpc>
                  <a:spcBef>
                    <a:spcPts val="0"/>
                  </a:spcBef>
                  <a:spcAft>
                    <a:spcPts val="0"/>
                  </a:spcAft>
                  <a:buClr>
                    <a:schemeClr val="dk1"/>
                  </a:buClr>
                  <a:buSzPts val="2800"/>
                  <a:buNone/>
                </a:pPr>
                <a:r>
                  <a:rPr lang="en-US" sz="1800" b="1" dirty="0">
                    <a:solidFill>
                      <a:srgbClr val="FF0000"/>
                    </a:solidFill>
                  </a:rPr>
                  <a:t>Hàm </a:t>
                </a:r>
                <a:r>
                  <a:rPr lang="en-US" sz="1800" b="1" dirty="0" err="1">
                    <a:solidFill>
                      <a:srgbClr val="FF0000"/>
                    </a:solidFill>
                  </a:rPr>
                  <a:t>mất</a:t>
                </a:r>
                <a:r>
                  <a:rPr lang="en-US" sz="1800" b="1" dirty="0">
                    <a:solidFill>
                      <a:srgbClr val="FF0000"/>
                    </a:solidFill>
                  </a:rPr>
                  <a:t> </a:t>
                </a:r>
                <a:r>
                  <a:rPr lang="en-US" sz="1800" b="1" dirty="0" err="1">
                    <a:solidFill>
                      <a:srgbClr val="FF0000"/>
                    </a:solidFill>
                  </a:rPr>
                  <a:t>mát</a:t>
                </a:r>
                <a:r>
                  <a:rPr lang="en-US" sz="1800" b="1" dirty="0">
                    <a:solidFill>
                      <a:srgbClr val="FF0000"/>
                    </a:solidFill>
                  </a:rPr>
                  <a:t> (Loss function)</a:t>
                </a:r>
              </a:p>
              <a:p>
                <a:pPr marL="228600" lvl="0" indent="-50800">
                  <a:spcBef>
                    <a:spcPts val="0"/>
                  </a:spcBef>
                  <a:buNone/>
                </a:pPr>
                <a:r>
                  <a:rPr lang="en-US" sz="1800" dirty="0" err="1"/>
                  <a:t>Để</a:t>
                </a:r>
                <a:r>
                  <a:rPr lang="en-US" sz="1800" dirty="0"/>
                  <a:t> </a:t>
                </a:r>
                <a:r>
                  <a:rPr lang="en-US" sz="1800" dirty="0" err="1"/>
                  <a:t>đánh</a:t>
                </a:r>
                <a:r>
                  <a:rPr lang="en-US" sz="1800" dirty="0"/>
                  <a:t> </a:t>
                </a:r>
                <a:r>
                  <a:rPr lang="en-US" sz="1800" dirty="0" err="1"/>
                  <a:t>giá</a:t>
                </a:r>
                <a:r>
                  <a:rPr lang="en-US" sz="1800" dirty="0"/>
                  <a:t> </a:t>
                </a:r>
                <a:r>
                  <a:rPr lang="en-US" sz="1800" dirty="0" err="1"/>
                  <a:t>chất</a:t>
                </a:r>
                <a:r>
                  <a:rPr lang="en-US" sz="1800" dirty="0"/>
                  <a:t> </a:t>
                </a:r>
                <a:r>
                  <a:rPr lang="en-US" sz="1800" dirty="0" err="1"/>
                  <a:t>lượng</a:t>
                </a:r>
                <a:r>
                  <a:rPr lang="en-US" sz="1800" dirty="0"/>
                  <a:t> </a:t>
                </a:r>
                <a:r>
                  <a:rPr lang="en-US" sz="1800" dirty="0" err="1"/>
                  <a:t>của</a:t>
                </a:r>
                <a:r>
                  <a:rPr lang="en-US" sz="1800" dirty="0"/>
                  <a:t> </a:t>
                </a:r>
                <a:r>
                  <a:rPr lang="en-US" sz="1800" dirty="0" err="1"/>
                  <a:t>mô</a:t>
                </a:r>
                <a:r>
                  <a:rPr lang="en-US" sz="1800" dirty="0"/>
                  <a:t> </a:t>
                </a:r>
                <a:r>
                  <a:rPr lang="en-US" sz="1800" dirty="0" err="1"/>
                  <a:t>hình</a:t>
                </a:r>
                <a:r>
                  <a:rPr lang="en-US" sz="1800" dirty="0"/>
                  <a:t>, ta </a:t>
                </a:r>
                <a:r>
                  <a:rPr lang="en-US" sz="1800" dirty="0" err="1"/>
                  <a:t>định</a:t>
                </a:r>
                <a:r>
                  <a:rPr lang="en-US" sz="1800" dirty="0"/>
                  <a:t> </a:t>
                </a:r>
                <a:r>
                  <a:rPr lang="en-US" sz="1800" dirty="0" err="1"/>
                  <a:t>nghĩa</a:t>
                </a:r>
                <a:r>
                  <a:rPr lang="en-US" sz="1800" dirty="0"/>
                  <a:t> </a:t>
                </a:r>
                <a:r>
                  <a:rPr lang="en-US" sz="1800" dirty="0" err="1"/>
                  <a:t>một</a:t>
                </a:r>
                <a:r>
                  <a:rPr lang="en-US" sz="1800" dirty="0"/>
                  <a:t> </a:t>
                </a:r>
                <a:r>
                  <a:rPr lang="en-US" sz="1800" dirty="0" err="1"/>
                  <a:t>hàm</a:t>
                </a:r>
                <a:r>
                  <a:rPr lang="en-US" sz="1800" dirty="0"/>
                  <a:t> </a:t>
                </a:r>
                <a:r>
                  <a:rPr lang="en-US" sz="1800" dirty="0" err="1"/>
                  <a:t>mất</a:t>
                </a:r>
                <a:r>
                  <a:rPr lang="en-US" sz="1800" dirty="0"/>
                  <a:t> </a:t>
                </a:r>
                <a:r>
                  <a:rPr lang="en-US" sz="1800" dirty="0" err="1"/>
                  <a:t>mát</a:t>
                </a:r>
                <a:r>
                  <a:rPr lang="en-US" sz="1800" dirty="0"/>
                  <a:t> (loss function) </a:t>
                </a:r>
                <a:r>
                  <a:rPr lang="en-US" sz="1800" dirty="0" err="1"/>
                  <a:t>để</a:t>
                </a:r>
                <a:r>
                  <a:rPr lang="en-US" sz="1800" dirty="0"/>
                  <a:t> </a:t>
                </a:r>
                <a:r>
                  <a:rPr lang="en-US" sz="1800" dirty="0" err="1"/>
                  <a:t>đo</a:t>
                </a:r>
                <a:r>
                  <a:rPr lang="en-US" sz="1800" dirty="0"/>
                  <a:t> </a:t>
                </a:r>
                <a:r>
                  <a:rPr lang="en-US" sz="1800" dirty="0" err="1"/>
                  <a:t>sai</a:t>
                </a:r>
                <a:r>
                  <a:rPr lang="en-US" sz="1800" dirty="0"/>
                  <a:t> </a:t>
                </a:r>
                <a:r>
                  <a:rPr lang="en-US" sz="1800" dirty="0" err="1"/>
                  <a:t>số</a:t>
                </a:r>
                <a:r>
                  <a:rPr lang="en-US" sz="1800" dirty="0"/>
                  <a:t> </a:t>
                </a:r>
                <a:r>
                  <a:rPr lang="en-US" sz="1800" dirty="0" err="1"/>
                  <a:t>dự</a:t>
                </a:r>
                <a:r>
                  <a:rPr lang="en-US" sz="1800" dirty="0"/>
                  <a:t> </a:t>
                </a:r>
                <a:r>
                  <a:rPr lang="en-US" sz="1800" dirty="0" err="1"/>
                  <a:t>đoán</a:t>
                </a:r>
                <a:r>
                  <a:rPr lang="en-US" sz="1800" dirty="0"/>
                  <a:t> </a:t>
                </a:r>
                <a:r>
                  <a:rPr lang="en-US" sz="1800" dirty="0" err="1"/>
                  <a:t>của</a:t>
                </a:r>
                <a:r>
                  <a:rPr lang="en-US" sz="1800" dirty="0"/>
                  <a:t> </a:t>
                </a:r>
                <a:r>
                  <a:rPr lang="en-US" sz="1800" dirty="0" err="1"/>
                  <a:t>mô</a:t>
                </a:r>
                <a:r>
                  <a:rPr lang="en-US" sz="1800" dirty="0"/>
                  <a:t> </a:t>
                </a:r>
                <a:r>
                  <a:rPr lang="en-US" sz="1800" dirty="0" err="1"/>
                  <a:t>hình</a:t>
                </a:r>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𝑓</m:t>
                        </m:r>
                      </m:e>
                      <m:sub>
                        <m:r>
                          <a:rPr lang="en-US" sz="1800" b="1" i="1">
                            <a:latin typeface="Cambria Math" panose="02040503050406030204" pitchFamily="18" charset="0"/>
                          </a:rPr>
                          <m:t>𝒘</m:t>
                        </m:r>
                      </m:sub>
                    </m:sSub>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p>
                      </m:e>
                    </m:d>
                  </m:oMath>
                </a14:m>
                <a:r>
                  <a:rPr lang="en-US" sz="1800" dirty="0"/>
                  <a:t> </a:t>
                </a:r>
                <a:r>
                  <a:rPr lang="en-US" sz="1800" dirty="0" err="1"/>
                  <a:t>với</a:t>
                </a:r>
                <a:r>
                  <a:rPr lang="en-US" sz="1800" dirty="0"/>
                  <a:t> </a:t>
                </a:r>
                <a:r>
                  <a:rPr lang="en-US" sz="1800" dirty="0" err="1"/>
                  <a:t>giá</a:t>
                </a:r>
                <a:r>
                  <a:rPr lang="en-US" sz="1800" dirty="0"/>
                  <a:t> </a:t>
                </a:r>
                <a:r>
                  <a:rPr lang="en-US" sz="1800" dirty="0" err="1"/>
                  <a:t>trị</a:t>
                </a:r>
                <a:r>
                  <a:rPr lang="en-US" sz="1800" dirty="0"/>
                  <a:t> </a:t>
                </a:r>
                <a:r>
                  <a:rPr lang="en-US" sz="1800" dirty="0" err="1"/>
                  <a:t>đích</a:t>
                </a:r>
                <a:r>
                  <a:rPr lang="en-US" sz="1800" dirty="0"/>
                  <a:t>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𝑡</m:t>
                        </m:r>
                      </m:e>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p>
                  </m:oMath>
                </a14:m>
                <a:r>
                  <a:rPr lang="en-US" sz="1800" dirty="0"/>
                  <a:t> của </a:t>
                </a:r>
                <a:r>
                  <a:rPr lang="en-US" sz="1800" dirty="0" err="1"/>
                  <a:t>mỗi</a:t>
                </a:r>
                <a:r>
                  <a:rPr lang="en-US" sz="1800" dirty="0"/>
                  <a:t> </a:t>
                </a:r>
                <a:r>
                  <a:rPr lang="en-US" sz="1800" dirty="0" err="1"/>
                  <a:t>điểm</a:t>
                </a:r>
                <a:r>
                  <a:rPr lang="en-US" sz="1800" dirty="0"/>
                  <a:t> </a:t>
                </a:r>
                <a:r>
                  <a:rPr lang="en-US" sz="1800" dirty="0" err="1"/>
                  <a:t>dữ</a:t>
                </a:r>
                <a:r>
                  <a:rPr lang="en-US" sz="1800" dirty="0"/>
                  <a:t> </a:t>
                </a:r>
                <a:r>
                  <a:rPr lang="en-US" sz="1800" dirty="0" err="1"/>
                  <a:t>liệu</a:t>
                </a:r>
                <a:r>
                  <a:rPr lang="en-US" sz="1800" dirty="0"/>
                  <a:t> </a:t>
                </a:r>
                <a14:m>
                  <m:oMath xmlns:m="http://schemas.openxmlformats.org/officeDocument/2006/math">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p>
                        <m:r>
                          <a:rPr lang="en-US" sz="1800" b="0" i="1" smtClean="0">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𝑡</m:t>
                            </m:r>
                          </m:e>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p>
                      </m:e>
                    </m:d>
                  </m:oMath>
                </a14:m>
                <a:r>
                  <a:rPr lang="en-US" sz="1800" dirty="0"/>
                  <a:t> </a:t>
                </a:r>
                <a:r>
                  <a:rPr lang="en-US" sz="1800" dirty="0" err="1"/>
                  <a:t>trong</a:t>
                </a:r>
                <a:r>
                  <a:rPr lang="en-US" sz="1800" dirty="0"/>
                  <a:t> </a:t>
                </a:r>
                <a:r>
                  <a:rPr lang="en-US" sz="1800" dirty="0" err="1"/>
                  <a:t>tập</a:t>
                </a:r>
                <a:r>
                  <a:rPr lang="en-US" sz="1800" dirty="0"/>
                  <a:t> </a:t>
                </a:r>
                <a:r>
                  <a:rPr lang="en-US" sz="1800" dirty="0" err="1"/>
                  <a:t>dữ</a:t>
                </a:r>
                <a:r>
                  <a:rPr lang="en-US" sz="1800" dirty="0"/>
                  <a:t> </a:t>
                </a:r>
                <a:r>
                  <a:rPr lang="en-US" sz="1800" dirty="0" err="1"/>
                  <a:t>liệu</a:t>
                </a:r>
                <a:r>
                  <a:rPr lang="en-US" sz="1800" dirty="0"/>
                  <a:t> </a:t>
                </a:r>
                <a14:m>
                  <m:oMath xmlns:m="http://schemas.openxmlformats.org/officeDocument/2006/math">
                    <m:r>
                      <a:rPr lang="en-US" sz="1800" i="1">
                        <a:latin typeface="Cambria Math" panose="02040503050406030204" pitchFamily="18" charset="0"/>
                      </a:rPr>
                      <m:t>𝐷</m:t>
                    </m:r>
                  </m:oMath>
                </a14:m>
                <a:r>
                  <a:rPr lang="en-US" sz="1800" dirty="0"/>
                  <a:t>. </a:t>
                </a:r>
              </a:p>
              <a:p>
                <a:pPr marL="228600" lvl="0" indent="-50800">
                  <a:spcBef>
                    <a:spcPts val="0"/>
                  </a:spcBef>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1" i="1" smtClean="0">
                              <a:latin typeface="Cambria Math" panose="02040503050406030204" pitchFamily="18" charset="0"/>
                            </a:rPr>
                            <m:t>𝒘</m:t>
                          </m:r>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𝑁</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m:t>
                          </m:r>
                          <m:r>
                            <m:rPr>
                              <m:brk m:alnAt="23"/>
                            </m:rPr>
                            <a:rPr lang="en-US" sz="1800" b="0" i="1" smtClean="0">
                              <a:latin typeface="Cambria Math" panose="02040503050406030204" pitchFamily="18" charset="0"/>
                            </a:rPr>
                            <m:t>1</m:t>
                          </m:r>
                        </m:sub>
                        <m:sup>
                          <m:r>
                            <a:rPr lang="en-US" sz="1800" b="0" i="1" smtClean="0">
                              <a:latin typeface="Cambria Math" panose="02040503050406030204" pitchFamily="18" charset="0"/>
                            </a:rPr>
                            <m:t>𝑁</m:t>
                          </m:r>
                        </m:sup>
                        <m:e>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𝑡</m:t>
                                      </m:r>
                                    </m:e>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p>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𝑓</m:t>
                                      </m:r>
                                    </m:e>
                                    <m:sub>
                                      <m:r>
                                        <a:rPr lang="en-US" sz="1800" b="1" i="1">
                                          <a:latin typeface="Cambria Math" panose="02040503050406030204" pitchFamily="18" charset="0"/>
                                        </a:rPr>
                                        <m:t>𝒘</m:t>
                                      </m:r>
                                    </m:sub>
                                  </m:sSub>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p>
                                    </m:e>
                                  </m:d>
                                </m:e>
                              </m:d>
                            </m:e>
                            <m:sup>
                              <m:r>
                                <a:rPr lang="en-US" sz="1800" b="0" i="1" smtClean="0">
                                  <a:latin typeface="Cambria Math" panose="02040503050406030204" pitchFamily="18" charset="0"/>
                                </a:rPr>
                                <m:t>2</m:t>
                              </m:r>
                            </m:sup>
                          </m:sSup>
                        </m:e>
                      </m:nary>
                    </m:oMath>
                  </m:oMathPara>
                </a14:m>
                <a:endParaRPr lang="en-US" sz="1800" dirty="0"/>
              </a:p>
              <a:p>
                <a:pPr marL="177800" indent="0">
                  <a:spcBef>
                    <a:spcPts val="0"/>
                  </a:spcBef>
                  <a:buNone/>
                </a:pPr>
                <a:endParaRPr lang="en-US" sz="1800" dirty="0"/>
              </a:p>
              <a:p>
                <a:pPr marL="177800" indent="0">
                  <a:spcBef>
                    <a:spcPts val="0"/>
                  </a:spcBef>
                  <a:buNone/>
                </a:pPr>
                <a:r>
                  <a:rPr lang="en-US" sz="1800" dirty="0" err="1"/>
                  <a:t>Hàm</a:t>
                </a:r>
                <a:r>
                  <a:rPr lang="en-US" sz="1800" dirty="0"/>
                  <a:t> </a:t>
                </a:r>
                <a:r>
                  <a:rPr lang="en-US" sz="1800" dirty="0" err="1"/>
                  <a:t>mất</a:t>
                </a:r>
                <a:r>
                  <a:rPr lang="en-US" sz="1800" dirty="0"/>
                  <a:t> </a:t>
                </a:r>
                <a:r>
                  <a:rPr lang="en-US" sz="1800" dirty="0" err="1"/>
                  <a:t>mát</a:t>
                </a:r>
                <a:r>
                  <a:rPr lang="en-US" sz="1800" dirty="0"/>
                  <a:t> </a:t>
                </a:r>
                <a:r>
                  <a:rPr lang="en-US" sz="1800" dirty="0" err="1"/>
                  <a:t>có</a:t>
                </a:r>
                <a:r>
                  <a:rPr lang="en-US" sz="1800" dirty="0"/>
                  <a:t> </a:t>
                </a:r>
                <a:r>
                  <a:rPr lang="en-US" sz="1800" dirty="0" err="1"/>
                  <a:t>tên</a:t>
                </a:r>
                <a:r>
                  <a:rPr lang="en-US" sz="1800" dirty="0"/>
                  <a:t> </a:t>
                </a:r>
                <a:r>
                  <a:rPr lang="en-US" sz="1800" dirty="0" err="1"/>
                  <a:t>là</a:t>
                </a:r>
                <a:r>
                  <a:rPr lang="en-US" sz="1800" dirty="0"/>
                  <a:t> Mean Squared Error (MSE – Sai </a:t>
                </a:r>
                <a:r>
                  <a:rPr lang="en-US" sz="1800" dirty="0" err="1"/>
                  <a:t>số</a:t>
                </a:r>
                <a:r>
                  <a:rPr lang="en-US" sz="1800" dirty="0"/>
                  <a:t> </a:t>
                </a:r>
                <a:r>
                  <a:rPr lang="en-US" sz="1800" dirty="0" err="1"/>
                  <a:t>bình</a:t>
                </a:r>
                <a:r>
                  <a:rPr lang="en-US" sz="1800" dirty="0"/>
                  <a:t> </a:t>
                </a:r>
                <a:r>
                  <a:rPr lang="en-US" sz="1800" dirty="0" err="1"/>
                  <a:t>phương</a:t>
                </a:r>
                <a:r>
                  <a:rPr lang="en-US" sz="1800" dirty="0"/>
                  <a:t> </a:t>
                </a:r>
                <a:r>
                  <a:rPr lang="en-US" sz="1800" dirty="0" err="1"/>
                  <a:t>trung</a:t>
                </a:r>
                <a:r>
                  <a:rPr lang="en-US" sz="1800" dirty="0"/>
                  <a:t> </a:t>
                </a:r>
                <a:r>
                  <a:rPr lang="en-US" sz="1800" dirty="0" err="1"/>
                  <a:t>bình</a:t>
                </a:r>
                <a:r>
                  <a:rPr lang="en-US" sz="1800" dirty="0"/>
                  <a:t>).</a:t>
                </a:r>
              </a:p>
              <a:p>
                <a:pPr marL="177800" indent="0">
                  <a:spcBef>
                    <a:spcPts val="0"/>
                  </a:spcBef>
                  <a:buNone/>
                </a:pPr>
                <a:r>
                  <a:rPr lang="en-US" sz="1800" dirty="0"/>
                  <a:t>Ta </a:t>
                </a:r>
                <a:r>
                  <a:rPr lang="en-US" sz="1800" dirty="0" err="1"/>
                  <a:t>thử</a:t>
                </a:r>
                <a:r>
                  <a:rPr lang="en-US" sz="1800" dirty="0"/>
                  <a:t> </a:t>
                </a:r>
                <a:r>
                  <a:rPr lang="en-US" sz="1800" dirty="0" err="1"/>
                  <a:t>tính</a:t>
                </a:r>
                <a:r>
                  <a:rPr lang="en-US" sz="1800" dirty="0"/>
                  <a:t> </a:t>
                </a:r>
                <a:r>
                  <a:rPr lang="en-US" sz="1800" dirty="0" err="1"/>
                  <a:t>giá</a:t>
                </a:r>
                <a:r>
                  <a:rPr lang="en-US" sz="1800" dirty="0"/>
                  <a:t> </a:t>
                </a:r>
                <a:r>
                  <a:rPr lang="en-US" sz="1800" dirty="0" err="1"/>
                  <a:t>trị</a:t>
                </a:r>
                <a:r>
                  <a:rPr lang="en-US" sz="1800" dirty="0"/>
                  <a:t> MSE </a:t>
                </a:r>
                <a:r>
                  <a:rPr lang="en-US" sz="1800" dirty="0" err="1"/>
                  <a:t>cho</a:t>
                </a:r>
                <a:r>
                  <a:rPr lang="en-US" sz="1800" dirty="0"/>
                  <a:t> </a:t>
                </a:r>
                <a:r>
                  <a:rPr lang="en-US" sz="1800" dirty="0" err="1"/>
                  <a:t>nhiều</a:t>
                </a:r>
                <a:r>
                  <a:rPr lang="en-US" sz="1800" dirty="0"/>
                  <a:t> </a:t>
                </a:r>
                <a:r>
                  <a:rPr lang="en-US" sz="1800" dirty="0" err="1"/>
                  <a:t>giá</a:t>
                </a:r>
                <a:r>
                  <a:rPr lang="en-US" sz="1800" dirty="0"/>
                  <a:t> </a:t>
                </a:r>
                <a:r>
                  <a:rPr lang="en-US" sz="1800" dirty="0" err="1"/>
                  <a:t>trị</a:t>
                </a:r>
                <a:r>
                  <a:rPr lang="en-US" sz="1800" dirty="0"/>
                  <a:t> </a:t>
                </a:r>
                <a:r>
                  <a:rPr lang="en-US" sz="1800" dirty="0" err="1"/>
                  <a:t>khác</a:t>
                </a:r>
                <a:r>
                  <a:rPr lang="en-US" sz="1800" dirty="0"/>
                  <a:t> </a:t>
                </a:r>
                <a:r>
                  <a:rPr lang="en-US" sz="1800" dirty="0" err="1"/>
                  <a:t>nhau</a:t>
                </a:r>
                <a:r>
                  <a:rPr lang="en-US" sz="1800" dirty="0"/>
                  <a:t> </a:t>
                </a:r>
                <a:r>
                  <a:rPr lang="en-US" sz="1800" dirty="0" err="1"/>
                  <a:t>của</a:t>
                </a:r>
                <a:r>
                  <a:rPr lang="en-US" sz="1800" dirty="0"/>
                  <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0</m:t>
                        </m:r>
                      </m:sub>
                    </m:sSub>
                  </m:oMath>
                </a14:m>
                <a:r>
                  <a:rPr lang="en-US" sz="1800" dirty="0"/>
                  <a:t>:</a:t>
                </a:r>
              </a:p>
              <a:p>
                <a:pPr marL="228600" lvl="0" indent="-50800">
                  <a:spcBef>
                    <a:spcPts val="0"/>
                  </a:spcBef>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1" i="1" smtClean="0">
                              <a:latin typeface="Cambria Math" panose="02040503050406030204" pitchFamily="18" charset="0"/>
                            </a:rPr>
                            <m:t>𝒘</m:t>
                          </m:r>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𝑁</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𝑁</m:t>
                          </m:r>
                        </m:sup>
                        <m:e>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𝑡</m:t>
                                      </m:r>
                                    </m:e>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p>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p>
                                </m:e>
                              </m:d>
                            </m:e>
                            <m:sup>
                              <m:r>
                                <a:rPr lang="en-US" sz="1800" b="0" i="1" smtClean="0">
                                  <a:latin typeface="Cambria Math" panose="02040503050406030204" pitchFamily="18" charset="0"/>
                                </a:rPr>
                                <m:t>2</m:t>
                              </m:r>
                            </m:sup>
                          </m:sSup>
                        </m:e>
                      </m:nary>
                    </m:oMath>
                  </m:oMathPara>
                </a14:m>
                <a:endParaRPr lang="en-US" sz="1800" dirty="0"/>
              </a:p>
              <a:p>
                <a:pPr marL="228600" indent="-50800">
                  <a:spcBef>
                    <a:spcPts val="0"/>
                  </a:spcBef>
                  <a:buNone/>
                </a:pPr>
                <a:r>
                  <a:rPr lang="en-US" sz="1800" i="1" dirty="0"/>
                  <a:t>Ta </a:t>
                </a:r>
                <a:r>
                  <a:rPr lang="en-US" sz="1800" i="1" dirty="0" err="1"/>
                  <a:t>thấy</a:t>
                </a:r>
                <a:r>
                  <a:rPr lang="en-US" sz="1800" i="1" dirty="0"/>
                  <a:t>, do </a:t>
                </a:r>
                <a:r>
                  <a:rPr lang="en-US" sz="1800" i="1" dirty="0" err="1"/>
                  <a:t>yếu</a:t>
                </a:r>
                <a:r>
                  <a:rPr lang="en-US" sz="1800" i="1" dirty="0"/>
                  <a:t> </a:t>
                </a:r>
                <a:r>
                  <a:rPr lang="en-US" sz="1800" i="1" dirty="0" err="1"/>
                  <a:t>tố</a:t>
                </a:r>
                <a:r>
                  <a:rPr lang="en-US" sz="1800" i="1" dirty="0"/>
                  <a:t> </a:t>
                </a:r>
                <a:r>
                  <a:rPr lang="en-US" sz="1800" i="1" dirty="0" err="1"/>
                  <a:t>nhiễu</a:t>
                </a:r>
                <a:r>
                  <a:rPr lang="en-US" sz="1800" i="1" dirty="0"/>
                  <a:t> (noise) </a:t>
                </a:r>
                <a:r>
                  <a:rPr lang="en-US" sz="1800" i="1" dirty="0" err="1"/>
                  <a:t>trong</a:t>
                </a:r>
                <a:r>
                  <a:rPr lang="en-US" sz="1800" i="1" dirty="0"/>
                  <a:t> </a:t>
                </a:r>
                <a:r>
                  <a:rPr lang="en-US" sz="1800" i="1" dirty="0" err="1"/>
                  <a:t>tập</a:t>
                </a:r>
                <a:r>
                  <a:rPr lang="en-US" sz="1800" i="1" dirty="0"/>
                  <a:t> </a:t>
                </a:r>
                <a:r>
                  <a:rPr lang="en-US" sz="1800" i="1" dirty="0" err="1"/>
                  <a:t>dữ</a:t>
                </a:r>
                <a:r>
                  <a:rPr lang="en-US" sz="1800" i="1" dirty="0"/>
                  <a:t> </a:t>
                </a:r>
                <a:r>
                  <a:rPr lang="en-US" sz="1800" i="1" dirty="0" err="1"/>
                  <a:t>liệu</a:t>
                </a:r>
                <a:r>
                  <a:rPr lang="en-US" sz="1800" i="1" dirty="0"/>
                  <a:t>, </a:t>
                </a:r>
                <a:r>
                  <a:rPr lang="en-US" sz="1800" i="1" dirty="0" err="1"/>
                  <a:t>giá</a:t>
                </a:r>
                <a:r>
                  <a:rPr lang="en-US" sz="1800" i="1" dirty="0"/>
                  <a:t> </a:t>
                </a:r>
                <a:r>
                  <a:rPr lang="en-US" sz="1800" i="1" dirty="0" err="1"/>
                  <a:t>trị</a:t>
                </a:r>
                <a:r>
                  <a:rPr lang="en-US" sz="1800" i="1"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oMath>
                </a14:m>
                <a:r>
                  <a:rPr lang="en-US" sz="1800" i="1" dirty="0"/>
                  <a:t> </a:t>
                </a:r>
                <a:r>
                  <a:rPr lang="en-US" sz="1800" i="1" dirty="0" err="1"/>
                  <a:t>tại</a:t>
                </a:r>
                <a:r>
                  <a:rPr lang="en-US" sz="1800" i="1" dirty="0"/>
                  <a:t> </a:t>
                </a:r>
                <a:r>
                  <a:rPr lang="en-US" sz="1800" i="1" dirty="0" err="1"/>
                  <a:t>đó</a:t>
                </a:r>
                <a:r>
                  <a:rPr lang="en-US" sz="1800" i="1" dirty="0"/>
                  <a:t> </a:t>
                </a:r>
                <a:r>
                  <a:rPr lang="en-US" sz="1800" i="1" dirty="0" err="1"/>
                  <a:t>hàm</a:t>
                </a:r>
                <a:r>
                  <a:rPr lang="en-US" sz="1800" i="1" dirty="0"/>
                  <a:t> </a:t>
                </a:r>
                <a:r>
                  <a:rPr lang="en-US" sz="1800" i="1" dirty="0" err="1"/>
                  <a:t>mất</a:t>
                </a:r>
                <a:r>
                  <a:rPr lang="en-US" sz="1800" i="1" dirty="0"/>
                  <a:t> </a:t>
                </a:r>
                <a:r>
                  <a:rPr lang="en-US" sz="1800" i="1" dirty="0" err="1"/>
                  <a:t>mát</a:t>
                </a:r>
                <a:r>
                  <a:rPr lang="en-US" sz="1800" i="1" dirty="0"/>
                  <a:t> MSE </a:t>
                </a:r>
                <a:r>
                  <a:rPr lang="en-US" sz="1800" i="1" dirty="0" err="1"/>
                  <a:t>đạt</a:t>
                </a:r>
                <a:r>
                  <a:rPr lang="en-US" sz="1800" i="1" dirty="0"/>
                  <a:t> </a:t>
                </a:r>
                <a:r>
                  <a:rPr lang="en-US" sz="1800" i="1" dirty="0" err="1"/>
                  <a:t>giá</a:t>
                </a:r>
                <a:r>
                  <a:rPr lang="en-US" sz="1800" i="1" dirty="0"/>
                  <a:t> </a:t>
                </a:r>
                <a:r>
                  <a:rPr lang="en-US" sz="1800" i="1" dirty="0" err="1"/>
                  <a:t>trị</a:t>
                </a:r>
                <a:r>
                  <a:rPr lang="en-US" sz="1800" i="1" dirty="0"/>
                  <a:t> </a:t>
                </a:r>
                <a:r>
                  <a:rPr lang="en-US" sz="1800" i="1" dirty="0" err="1"/>
                  <a:t>cực</a:t>
                </a:r>
                <a:r>
                  <a:rPr lang="en-US" sz="1800" i="1" dirty="0"/>
                  <a:t> </a:t>
                </a:r>
                <a:r>
                  <a:rPr lang="en-US" sz="1800" i="1" dirty="0" err="1"/>
                  <a:t>tiểu</a:t>
                </a:r>
                <a:r>
                  <a:rPr lang="en-US" sz="1800" i="1" dirty="0"/>
                  <a:t> </a:t>
                </a:r>
                <a:r>
                  <a:rPr lang="en-US" sz="1800" i="1" dirty="0" err="1"/>
                  <a:t>không</a:t>
                </a:r>
                <a:r>
                  <a:rPr lang="en-US" sz="1800" i="1" dirty="0"/>
                  <a:t> </a:t>
                </a:r>
                <a:r>
                  <a:rPr lang="en-US" sz="1800" i="1" dirty="0" err="1"/>
                  <a:t>phải</a:t>
                </a:r>
                <a:r>
                  <a:rPr lang="en-US" sz="1800" i="1" dirty="0"/>
                  <a:t> </a:t>
                </a:r>
                <a:r>
                  <a:rPr lang="en-US" sz="1800" i="1" dirty="0" err="1"/>
                  <a:t>là</a:t>
                </a:r>
                <a:r>
                  <a:rPr lang="en-US" sz="1800" i="1" dirty="0"/>
                  <a:t> 2.0.</a:t>
                </a:r>
              </a:p>
            </p:txBody>
          </p:sp>
        </mc:Choice>
        <mc:Fallback xmlns="">
          <p:sp>
            <p:nvSpPr>
              <p:cNvPr id="374" name="Google Shape;374;p5"/>
              <p:cNvSpPr txBox="1">
                <a:spLocks noGrp="1" noRot="1" noChangeAspect="1" noMove="1" noResize="1" noEditPoints="1" noAdjustHandles="1" noChangeArrowheads="1" noChangeShapeType="1" noTextEdit="1"/>
              </p:cNvSpPr>
              <p:nvPr>
                <p:ph type="body" idx="1"/>
              </p:nvPr>
            </p:nvSpPr>
            <p:spPr>
              <a:xfrm>
                <a:off x="393465" y="841302"/>
                <a:ext cx="7412002" cy="5540308"/>
              </a:xfrm>
              <a:prstGeom prst="rect">
                <a:avLst/>
              </a:prstGeom>
              <a:blipFill>
                <a:blip r:embed="rId3"/>
                <a:stretch>
                  <a:fillRect r="-741" b="-4950"/>
                </a:stretch>
              </a:blipFill>
              <a:ln>
                <a:noFill/>
              </a:ln>
            </p:spPr>
            <p:txBody>
              <a:bodyPr/>
              <a:lstStyle/>
              <a:p>
                <a:r>
                  <a:rPr lang="en-US">
                    <a:noFill/>
                  </a:rPr>
                  <a:t> </a:t>
                </a:r>
              </a:p>
            </p:txBody>
          </p:sp>
        </mc:Fallback>
      </mc:AlternateContent>
      <p:sp>
        <p:nvSpPr>
          <p:cNvPr id="375" name="Google Shape;375;p5"/>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10</a:t>
            </a:fld>
            <a:endParaRPr/>
          </a:p>
        </p:txBody>
      </p:sp>
      <p:sp>
        <p:nvSpPr>
          <p:cNvPr id="4" name="Google Shape;374;p5">
            <a:extLst>
              <a:ext uri="{FF2B5EF4-FFF2-40B4-BE49-F238E27FC236}">
                <a16:creationId xmlns:a16="http://schemas.microsoft.com/office/drawing/2014/main" id="{6CC65480-9B69-8C8A-C560-971AE7804463}"/>
              </a:ext>
            </a:extLst>
          </p:cNvPr>
          <p:cNvSpPr txBox="1">
            <a:spLocks/>
          </p:cNvSpPr>
          <p:nvPr/>
        </p:nvSpPr>
        <p:spPr>
          <a:xfrm>
            <a:off x="8033256" y="4219603"/>
            <a:ext cx="4139454" cy="786964"/>
          </a:xfrm>
          <a:prstGeom prst="rect">
            <a:avLst/>
          </a:prstGeom>
          <a:noFill/>
          <a:ln>
            <a:solidFill>
              <a:schemeClr val="tx1"/>
            </a:solidFill>
          </a:ln>
        </p:spPr>
        <p:txBody>
          <a:bodyPr spcFirstLastPara="1" wrap="square" lIns="91425" tIns="45700" rIns="91425" bIns="45700" anchor="t" anchorCtr="0">
            <a:normAutofit fontScale="25000" lnSpcReduction="20000"/>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buNone/>
            </a:pPr>
            <a:r>
              <a:rPr lang="en-US" sz="4400" b="0" dirty="0" err="1">
                <a:solidFill>
                  <a:srgbClr val="000000"/>
                </a:solidFill>
                <a:effectLst/>
                <a:latin typeface="Lucida Sans Unicode" panose="020B0602030504020204" pitchFamily="34" charset="0"/>
                <a:cs typeface="Lucida Sans Unicode" panose="020B0602030504020204" pitchFamily="34" charset="0"/>
              </a:rPr>
              <a:t>w_s</a:t>
            </a:r>
            <a:r>
              <a:rPr lang="en-US" sz="4400" b="0" dirty="0">
                <a:solidFill>
                  <a:srgbClr val="000000"/>
                </a:solidFill>
                <a:effectLst/>
                <a:latin typeface="Lucida Sans Unicode" panose="020B0602030504020204" pitchFamily="34" charset="0"/>
                <a:cs typeface="Lucida Sans Unicode" panose="020B0602030504020204" pitchFamily="34" charset="0"/>
              </a:rPr>
              <a:t> = </a:t>
            </a:r>
            <a:r>
              <a:rPr lang="en-US" sz="4400" b="0" dirty="0" err="1">
                <a:solidFill>
                  <a:srgbClr val="000000"/>
                </a:solidFill>
                <a:effectLst/>
                <a:latin typeface="Lucida Sans Unicode" panose="020B0602030504020204" pitchFamily="34" charset="0"/>
                <a:cs typeface="Lucida Sans Unicode" panose="020B0602030504020204" pitchFamily="34" charset="0"/>
              </a:rPr>
              <a:t>np.linspace</a:t>
            </a:r>
            <a:r>
              <a:rPr lang="en-US" sz="4400" b="0" dirty="0">
                <a:solidFill>
                  <a:srgbClr val="000000"/>
                </a:solidFill>
                <a:effectLst/>
                <a:latin typeface="Lucida Sans Unicode" panose="020B0602030504020204" pitchFamily="34" charset="0"/>
                <a:cs typeface="Lucida Sans Unicode" panose="020B0602030504020204" pitchFamily="34" charset="0"/>
              </a:rPr>
              <a:t>(</a:t>
            </a:r>
            <a:r>
              <a:rPr lang="en-US" sz="4400" b="0" dirty="0">
                <a:solidFill>
                  <a:srgbClr val="116644"/>
                </a:solidFill>
                <a:effectLst/>
                <a:latin typeface="Lucida Sans Unicode" panose="020B0602030504020204" pitchFamily="34" charset="0"/>
                <a:cs typeface="Lucida Sans Unicode" panose="020B0602030504020204" pitchFamily="34" charset="0"/>
              </a:rPr>
              <a:t>0</a:t>
            </a:r>
            <a:r>
              <a:rPr lang="en-US" sz="4400" b="0" dirty="0">
                <a:solidFill>
                  <a:srgbClr val="000000"/>
                </a:solidFill>
                <a:effectLst/>
                <a:latin typeface="Lucida Sans Unicode" panose="020B0602030504020204" pitchFamily="34" charset="0"/>
                <a:cs typeface="Lucida Sans Unicode" panose="020B0602030504020204" pitchFamily="34" charset="0"/>
              </a:rPr>
              <a:t>, </a:t>
            </a:r>
            <a:r>
              <a:rPr lang="en-US" sz="4400" b="0" dirty="0">
                <a:solidFill>
                  <a:srgbClr val="116644"/>
                </a:solidFill>
                <a:effectLst/>
                <a:latin typeface="Lucida Sans Unicode" panose="020B0602030504020204" pitchFamily="34" charset="0"/>
                <a:cs typeface="Lucida Sans Unicode" panose="020B0602030504020204" pitchFamily="34" charset="0"/>
              </a:rPr>
              <a:t>4</a:t>
            </a:r>
            <a:r>
              <a:rPr lang="en-US" sz="4400" b="0" dirty="0">
                <a:solidFill>
                  <a:srgbClr val="000000"/>
                </a:solidFill>
                <a:effectLst/>
                <a:latin typeface="Lucida Sans Unicode" panose="020B0602030504020204" pitchFamily="34" charset="0"/>
                <a:cs typeface="Lucida Sans Unicode" panose="020B0602030504020204" pitchFamily="34" charset="0"/>
              </a:rPr>
              <a:t>, num=</a:t>
            </a:r>
            <a:r>
              <a:rPr lang="en-US" sz="4400" b="0" dirty="0">
                <a:solidFill>
                  <a:srgbClr val="116644"/>
                </a:solidFill>
                <a:effectLst/>
                <a:latin typeface="Lucida Sans Unicode" panose="020B0602030504020204" pitchFamily="34" charset="0"/>
                <a:cs typeface="Lucida Sans Unicode" panose="020B0602030504020204" pitchFamily="34" charset="0"/>
              </a:rPr>
              <a:t>1000</a:t>
            </a:r>
            <a:r>
              <a:rPr lang="en-US" sz="4400" b="0" dirty="0">
                <a:solidFill>
                  <a:srgbClr val="000000"/>
                </a:solidFill>
                <a:effectLst/>
                <a:latin typeface="Lucida Sans Unicode" panose="020B0602030504020204" pitchFamily="34" charset="0"/>
                <a:cs typeface="Lucida Sans Unicode" panose="020B0602030504020204" pitchFamily="34" charset="0"/>
              </a:rPr>
              <a:t>) </a:t>
            </a:r>
            <a:r>
              <a:rPr lang="en-US" sz="4400" b="0" dirty="0">
                <a:solidFill>
                  <a:srgbClr val="008000"/>
                </a:solidFill>
                <a:effectLst/>
                <a:latin typeface="Lucida Sans Unicode" panose="020B0602030504020204" pitchFamily="34" charset="0"/>
                <a:cs typeface="Lucida Sans Unicode" panose="020B0602030504020204" pitchFamily="34" charset="0"/>
              </a:rPr>
              <a:t># w_0 values</a:t>
            </a:r>
            <a:endParaRPr lang="en-US" sz="4400" b="0" dirty="0">
              <a:solidFill>
                <a:srgbClr val="000000"/>
              </a:solidFill>
              <a:effectLst/>
              <a:latin typeface="Lucida Sans Unicode" panose="020B0602030504020204" pitchFamily="34" charset="0"/>
              <a:cs typeface="Lucida Sans Unicode" panose="020B0602030504020204" pitchFamily="34" charset="0"/>
            </a:endParaRPr>
          </a:p>
          <a:p>
            <a:pPr marL="50800" indent="0">
              <a:buNone/>
            </a:pPr>
            <a:r>
              <a:rPr lang="en-US" sz="4400" b="0" dirty="0">
                <a:solidFill>
                  <a:srgbClr val="000000"/>
                </a:solidFill>
                <a:effectLst/>
                <a:latin typeface="Lucida Sans Unicode" panose="020B0602030504020204" pitchFamily="34" charset="0"/>
                <a:cs typeface="Lucida Sans Unicode" panose="020B0602030504020204" pitchFamily="34" charset="0"/>
              </a:rPr>
              <a:t>losses = </a:t>
            </a:r>
            <a:r>
              <a:rPr lang="en-US" sz="4400" b="0" dirty="0" err="1">
                <a:solidFill>
                  <a:srgbClr val="000000"/>
                </a:solidFill>
                <a:effectLst/>
                <a:latin typeface="Lucida Sans Unicode" panose="020B0602030504020204" pitchFamily="34" charset="0"/>
                <a:cs typeface="Lucida Sans Unicode" panose="020B0602030504020204" pitchFamily="34" charset="0"/>
              </a:rPr>
              <a:t>np.array</a:t>
            </a:r>
            <a:r>
              <a:rPr lang="en-US" sz="4400" b="0" dirty="0">
                <a:solidFill>
                  <a:srgbClr val="000000"/>
                </a:solidFill>
                <a:effectLst/>
                <a:latin typeface="Lucida Sans Unicode" panose="020B0602030504020204" pitchFamily="34" charset="0"/>
                <a:cs typeface="Lucida Sans Unicode" panose="020B0602030504020204" pitchFamily="34" charset="0"/>
              </a:rPr>
              <a:t>([loss(model(x, w_0), t) </a:t>
            </a:r>
            <a:r>
              <a:rPr lang="en-US" sz="4400" b="0" dirty="0">
                <a:solidFill>
                  <a:srgbClr val="AF00DB"/>
                </a:solidFill>
                <a:effectLst/>
                <a:latin typeface="Lucida Sans Unicode" panose="020B0602030504020204" pitchFamily="34" charset="0"/>
                <a:cs typeface="Lucida Sans Unicode" panose="020B0602030504020204" pitchFamily="34" charset="0"/>
              </a:rPr>
              <a:t>for</a:t>
            </a:r>
            <a:r>
              <a:rPr lang="en-US" sz="4400" b="0" dirty="0">
                <a:solidFill>
                  <a:srgbClr val="000000"/>
                </a:solidFill>
                <a:effectLst/>
                <a:latin typeface="Lucida Sans Unicode" panose="020B0602030504020204" pitchFamily="34" charset="0"/>
                <a:cs typeface="Lucida Sans Unicode" panose="020B0602030504020204" pitchFamily="34" charset="0"/>
              </a:rPr>
              <a:t> w_0 </a:t>
            </a:r>
            <a:r>
              <a:rPr lang="en-US" sz="4400" b="0" dirty="0">
                <a:solidFill>
                  <a:srgbClr val="0000FF"/>
                </a:solidFill>
                <a:effectLst/>
                <a:latin typeface="Lucida Sans Unicode" panose="020B0602030504020204" pitchFamily="34" charset="0"/>
                <a:cs typeface="Lucida Sans Unicode" panose="020B0602030504020204" pitchFamily="34" charset="0"/>
              </a:rPr>
              <a:t>in</a:t>
            </a:r>
            <a:r>
              <a:rPr lang="en-US" sz="4400" b="0" dirty="0">
                <a:solidFill>
                  <a:srgbClr val="000000"/>
                </a:solidFill>
                <a:effectLst/>
                <a:latin typeface="Lucida Sans Unicode" panose="020B0602030504020204" pitchFamily="34" charset="0"/>
                <a:cs typeface="Lucida Sans Unicode" panose="020B0602030504020204" pitchFamily="34" charset="0"/>
              </a:rPr>
              <a:t> </a:t>
            </a:r>
            <a:r>
              <a:rPr lang="en-US" sz="4400" b="0" dirty="0" err="1">
                <a:solidFill>
                  <a:srgbClr val="000000"/>
                </a:solidFill>
                <a:effectLst/>
                <a:latin typeface="Lucida Sans Unicode" panose="020B0602030504020204" pitchFamily="34" charset="0"/>
                <a:cs typeface="Lucida Sans Unicode" panose="020B0602030504020204" pitchFamily="34" charset="0"/>
              </a:rPr>
              <a:t>w_s</a:t>
            </a:r>
            <a:r>
              <a:rPr lang="en-US" sz="4400" b="0" dirty="0">
                <a:solidFill>
                  <a:srgbClr val="000000"/>
                </a:solidFill>
                <a:effectLst/>
                <a:latin typeface="Lucida Sans Unicode" panose="020B0602030504020204" pitchFamily="34" charset="0"/>
                <a:cs typeface="Lucida Sans Unicode" panose="020B0602030504020204" pitchFamily="34" charset="0"/>
              </a:rPr>
              <a:t>])</a:t>
            </a:r>
          </a:p>
          <a:p>
            <a:pPr marL="50800" indent="0">
              <a:buNone/>
            </a:pPr>
            <a:r>
              <a:rPr lang="en-US" sz="4400" b="0" dirty="0" err="1">
                <a:solidFill>
                  <a:srgbClr val="000000"/>
                </a:solidFill>
                <a:effectLst/>
                <a:latin typeface="Lucida Sans Unicode" panose="020B0602030504020204" pitchFamily="34" charset="0"/>
                <a:cs typeface="Lucida Sans Unicode" panose="020B0602030504020204" pitchFamily="34" charset="0"/>
              </a:rPr>
              <a:t>plt.plot</a:t>
            </a:r>
            <a:r>
              <a:rPr lang="en-US" sz="4400" b="0" dirty="0">
                <a:solidFill>
                  <a:srgbClr val="000000"/>
                </a:solidFill>
                <a:effectLst/>
                <a:latin typeface="Lucida Sans Unicode" panose="020B0602030504020204" pitchFamily="34" charset="0"/>
                <a:cs typeface="Lucida Sans Unicode" panose="020B0602030504020204" pitchFamily="34" charset="0"/>
              </a:rPr>
              <a:t>(</a:t>
            </a:r>
            <a:r>
              <a:rPr lang="en-US" sz="4400" b="0" dirty="0" err="1">
                <a:solidFill>
                  <a:srgbClr val="000000"/>
                </a:solidFill>
                <a:effectLst/>
                <a:latin typeface="Lucida Sans Unicode" panose="020B0602030504020204" pitchFamily="34" charset="0"/>
                <a:cs typeface="Lucida Sans Unicode" panose="020B0602030504020204" pitchFamily="34" charset="0"/>
              </a:rPr>
              <a:t>w_s</a:t>
            </a:r>
            <a:r>
              <a:rPr lang="en-US" sz="4400" b="0" dirty="0">
                <a:solidFill>
                  <a:srgbClr val="000000"/>
                </a:solidFill>
                <a:effectLst/>
                <a:latin typeface="Lucida Sans Unicode" panose="020B0602030504020204" pitchFamily="34" charset="0"/>
                <a:cs typeface="Lucida Sans Unicode" panose="020B0602030504020204" pitchFamily="34" charset="0"/>
              </a:rPr>
              <a:t>, losses, </a:t>
            </a:r>
            <a:r>
              <a:rPr lang="en-US" sz="4400" b="0" dirty="0">
                <a:solidFill>
                  <a:srgbClr val="A31515"/>
                </a:solidFill>
                <a:effectLst/>
                <a:latin typeface="Lucida Sans Unicode" panose="020B0602030504020204" pitchFamily="34" charset="0"/>
                <a:cs typeface="Lucida Sans Unicode" panose="020B0602030504020204" pitchFamily="34" charset="0"/>
              </a:rPr>
              <a:t>'b-'</a:t>
            </a:r>
            <a:r>
              <a:rPr lang="en-US" sz="4400" b="0" dirty="0">
                <a:solidFill>
                  <a:srgbClr val="000000"/>
                </a:solidFill>
                <a:effectLst/>
                <a:latin typeface="Lucida Sans Unicode" panose="020B0602030504020204" pitchFamily="34" charset="0"/>
                <a:cs typeface="Lucida Sans Unicode" panose="020B0602030504020204" pitchFamily="34" charset="0"/>
              </a:rPr>
              <a:t>, label=</a:t>
            </a:r>
            <a:r>
              <a:rPr lang="en-US" sz="4400" b="0" dirty="0" err="1">
                <a:solidFill>
                  <a:srgbClr val="0000FF"/>
                </a:solidFill>
                <a:effectLst/>
                <a:latin typeface="Lucida Sans Unicode" panose="020B0602030504020204" pitchFamily="34" charset="0"/>
                <a:cs typeface="Lucida Sans Unicode" panose="020B0602030504020204" pitchFamily="34" charset="0"/>
              </a:rPr>
              <a:t>f</a:t>
            </a:r>
            <a:r>
              <a:rPr lang="en-US" sz="4400" b="0" dirty="0" err="1">
                <a:solidFill>
                  <a:srgbClr val="A31515"/>
                </a:solidFill>
                <a:effectLst/>
                <a:latin typeface="Lucida Sans Unicode" panose="020B0602030504020204" pitchFamily="34" charset="0"/>
                <a:cs typeface="Lucida Sans Unicode" panose="020B0602030504020204" pitchFamily="34" charset="0"/>
              </a:rPr>
              <a:t>'MSE</a:t>
            </a:r>
            <a:r>
              <a:rPr lang="en-US" sz="4400" b="0" dirty="0">
                <a:solidFill>
                  <a:srgbClr val="A31515"/>
                </a:solidFill>
                <a:effectLst/>
                <a:latin typeface="Lucida Sans Unicode" panose="020B0602030504020204" pitchFamily="34" charset="0"/>
                <a:cs typeface="Lucida Sans Unicode" panose="020B0602030504020204" pitchFamily="34" charset="0"/>
              </a:rPr>
              <a:t>($w_0$)'</a:t>
            </a:r>
            <a:r>
              <a:rPr lang="en-US" sz="4400" b="0" dirty="0">
                <a:solidFill>
                  <a:srgbClr val="000000"/>
                </a:solidFill>
                <a:effectLst/>
                <a:latin typeface="Lucida Sans Unicode" panose="020B0602030504020204" pitchFamily="34" charset="0"/>
                <a:cs typeface="Lucida Sans Unicode" panose="020B0602030504020204" pitchFamily="34" charset="0"/>
              </a:rPr>
              <a:t>)</a:t>
            </a:r>
          </a:p>
          <a:p>
            <a:pPr marL="50800" indent="0">
              <a:buNone/>
            </a:pPr>
            <a:endParaRPr lang="en-US" sz="1400" b="0" dirty="0">
              <a:solidFill>
                <a:srgbClr val="000000"/>
              </a:solidFill>
              <a:effectLst/>
              <a:latin typeface="Courier New" panose="02070309020205020404" pitchFamily="49" charset="0"/>
            </a:endParaRPr>
          </a:p>
          <a:p>
            <a:pPr marL="228600" indent="-50800">
              <a:spcBef>
                <a:spcPts val="0"/>
              </a:spcBef>
              <a:buFont typeface="Arial"/>
              <a:buNone/>
            </a:pPr>
            <a:endParaRPr lang="en-US" sz="1400" dirty="0"/>
          </a:p>
        </p:txBody>
      </p:sp>
      <p:pic>
        <p:nvPicPr>
          <p:cNvPr id="8" name="Graphic 7">
            <a:extLst>
              <a:ext uri="{FF2B5EF4-FFF2-40B4-BE49-F238E27FC236}">
                <a16:creationId xmlns:a16="http://schemas.microsoft.com/office/drawing/2014/main" id="{AE4DB692-4FF0-5899-E95D-FF406F4EB90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820025" y="695325"/>
            <a:ext cx="4371975" cy="2733675"/>
          </a:xfrm>
          <a:prstGeom prst="rect">
            <a:avLst/>
          </a:prstGeom>
        </p:spPr>
      </p:pic>
      <p:pic>
        <p:nvPicPr>
          <p:cNvPr id="2" name="Graphic 1">
            <a:extLst>
              <a:ext uri="{FF2B5EF4-FFF2-40B4-BE49-F238E27FC236}">
                <a16:creationId xmlns:a16="http://schemas.microsoft.com/office/drawing/2014/main" id="{E96D6DAA-6BC8-11AC-2F6B-8BB061949AE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849141" y="710372"/>
            <a:ext cx="4342859" cy="2733675"/>
          </a:xfrm>
          <a:prstGeom prst="rect">
            <a:avLst/>
          </a:prstGeom>
        </p:spPr>
      </p:pic>
      <p:sp>
        <p:nvSpPr>
          <p:cNvPr id="3" name="Google Shape;374;p5">
            <a:extLst>
              <a:ext uri="{FF2B5EF4-FFF2-40B4-BE49-F238E27FC236}">
                <a16:creationId xmlns:a16="http://schemas.microsoft.com/office/drawing/2014/main" id="{2D29AED2-A761-7D0C-874A-A18E670D66B6}"/>
              </a:ext>
            </a:extLst>
          </p:cNvPr>
          <p:cNvSpPr txBox="1">
            <a:spLocks/>
          </p:cNvSpPr>
          <p:nvPr/>
        </p:nvSpPr>
        <p:spPr>
          <a:xfrm>
            <a:off x="8033256" y="3454067"/>
            <a:ext cx="4139454" cy="610084"/>
          </a:xfrm>
          <a:prstGeom prst="rect">
            <a:avLst/>
          </a:prstGeom>
          <a:noFill/>
          <a:ln>
            <a:solidFill>
              <a:schemeClr val="tx1"/>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buNone/>
            </a:pPr>
            <a:r>
              <a:rPr lang="en-US" sz="1100" dirty="0">
                <a:solidFill>
                  <a:srgbClr val="0000FF"/>
                </a:solidFill>
                <a:latin typeface="Lucida Sans Unicode" panose="020B0602030504020204" pitchFamily="34" charset="0"/>
                <a:cs typeface="Lucida Sans Unicode" panose="020B0602030504020204" pitchFamily="34" charset="0"/>
              </a:rPr>
              <a:t>def</a:t>
            </a:r>
            <a:r>
              <a:rPr lang="en-US" sz="1100" dirty="0">
                <a:solidFill>
                  <a:srgbClr val="000000"/>
                </a:solidFill>
                <a:latin typeface="Lucida Sans Unicode" panose="020B0602030504020204" pitchFamily="34" charset="0"/>
                <a:cs typeface="Lucida Sans Unicode" panose="020B0602030504020204" pitchFamily="34" charset="0"/>
              </a:rPr>
              <a:t> </a:t>
            </a:r>
            <a:r>
              <a:rPr lang="en-US" sz="1100" dirty="0">
                <a:solidFill>
                  <a:srgbClr val="795E26"/>
                </a:solidFill>
                <a:latin typeface="Lucida Sans Unicode" panose="020B0602030504020204" pitchFamily="34" charset="0"/>
                <a:cs typeface="Lucida Sans Unicode" panose="020B0602030504020204" pitchFamily="34" charset="0"/>
              </a:rPr>
              <a:t>loss</a:t>
            </a:r>
            <a:r>
              <a:rPr lang="en-US" sz="1100" dirty="0">
                <a:solidFill>
                  <a:srgbClr val="000000"/>
                </a:solidFill>
                <a:latin typeface="Lucida Sans Unicode" panose="020B0602030504020204" pitchFamily="34" charset="0"/>
                <a:cs typeface="Lucida Sans Unicode" panose="020B0602030504020204" pitchFamily="34" charset="0"/>
              </a:rPr>
              <a:t>(</a:t>
            </a:r>
            <a:r>
              <a:rPr lang="en-US" sz="1100" dirty="0">
                <a:solidFill>
                  <a:srgbClr val="001080"/>
                </a:solidFill>
                <a:latin typeface="Lucida Sans Unicode" panose="020B0602030504020204" pitchFamily="34" charset="0"/>
                <a:cs typeface="Lucida Sans Unicode" panose="020B0602030504020204" pitchFamily="34" charset="0"/>
              </a:rPr>
              <a:t>prediction</a:t>
            </a:r>
            <a:r>
              <a:rPr lang="en-US" sz="1100" dirty="0">
                <a:solidFill>
                  <a:srgbClr val="000000"/>
                </a:solidFill>
                <a:latin typeface="Lucida Sans Unicode" panose="020B0602030504020204" pitchFamily="34" charset="0"/>
                <a:cs typeface="Lucida Sans Unicode" panose="020B0602030504020204" pitchFamily="34" charset="0"/>
              </a:rPr>
              <a:t>, </a:t>
            </a:r>
            <a:r>
              <a:rPr lang="en-US" sz="1100" dirty="0">
                <a:solidFill>
                  <a:srgbClr val="001080"/>
                </a:solidFill>
                <a:latin typeface="Lucida Sans Unicode" panose="020B0602030504020204" pitchFamily="34" charset="0"/>
                <a:cs typeface="Lucida Sans Unicode" panose="020B0602030504020204" pitchFamily="34" charset="0"/>
              </a:rPr>
              <a:t>t</a:t>
            </a:r>
            <a:r>
              <a:rPr lang="en-US" sz="1100" dirty="0">
                <a:solidFill>
                  <a:srgbClr val="000000"/>
                </a:solidFill>
                <a:latin typeface="Lucida Sans Unicode" panose="020B0602030504020204" pitchFamily="34" charset="0"/>
                <a:cs typeface="Lucida Sans Unicode" panose="020B0602030504020204" pitchFamily="34" charset="0"/>
              </a:rPr>
              <a:t>):</a:t>
            </a:r>
          </a:p>
          <a:p>
            <a:pPr marL="50800" indent="0">
              <a:buNone/>
            </a:pPr>
            <a:r>
              <a:rPr lang="en-US" sz="1100" dirty="0">
                <a:solidFill>
                  <a:srgbClr val="000000"/>
                </a:solidFill>
                <a:latin typeface="Lucida Sans Unicode" panose="020B0602030504020204" pitchFamily="34" charset="0"/>
                <a:cs typeface="Lucida Sans Unicode" panose="020B0602030504020204" pitchFamily="34" charset="0"/>
              </a:rPr>
              <a:t>    </a:t>
            </a:r>
            <a:r>
              <a:rPr lang="en-US" sz="1100" dirty="0">
                <a:solidFill>
                  <a:srgbClr val="AF00DB"/>
                </a:solidFill>
                <a:latin typeface="Lucida Sans Unicode" panose="020B0602030504020204" pitchFamily="34" charset="0"/>
                <a:cs typeface="Lucida Sans Unicode" panose="020B0602030504020204" pitchFamily="34" charset="0"/>
              </a:rPr>
              <a:t>return</a:t>
            </a:r>
            <a:r>
              <a:rPr lang="en-US" sz="1100" dirty="0">
                <a:solidFill>
                  <a:srgbClr val="000000"/>
                </a:solidFill>
                <a:latin typeface="Lucida Sans Unicode" panose="020B0602030504020204" pitchFamily="34" charset="0"/>
                <a:cs typeface="Lucida Sans Unicode" panose="020B0602030504020204" pitchFamily="34" charset="0"/>
              </a:rPr>
              <a:t> </a:t>
            </a:r>
            <a:r>
              <a:rPr lang="en-US" sz="1100" dirty="0" err="1">
                <a:solidFill>
                  <a:srgbClr val="000000"/>
                </a:solidFill>
                <a:latin typeface="Lucida Sans Unicode" panose="020B0602030504020204" pitchFamily="34" charset="0"/>
                <a:cs typeface="Lucida Sans Unicode" panose="020B0602030504020204" pitchFamily="34" charset="0"/>
              </a:rPr>
              <a:t>np.mean</a:t>
            </a:r>
            <a:r>
              <a:rPr lang="en-US" sz="1100" dirty="0">
                <a:solidFill>
                  <a:srgbClr val="000000"/>
                </a:solidFill>
                <a:latin typeface="Lucida Sans Unicode" panose="020B0602030504020204" pitchFamily="34" charset="0"/>
                <a:cs typeface="Lucida Sans Unicode" panose="020B0602030504020204" pitchFamily="34" charset="0"/>
              </a:rPr>
              <a:t>((t - prediction)**</a:t>
            </a:r>
            <a:r>
              <a:rPr lang="en-US" sz="1100" dirty="0">
                <a:solidFill>
                  <a:srgbClr val="116644"/>
                </a:solidFill>
                <a:latin typeface="Lucida Sans Unicode" panose="020B0602030504020204" pitchFamily="34" charset="0"/>
                <a:cs typeface="Lucida Sans Unicode" panose="020B0602030504020204" pitchFamily="34" charset="0"/>
              </a:rPr>
              <a:t>2</a:t>
            </a:r>
            <a:r>
              <a:rPr lang="en-US" sz="1100" dirty="0">
                <a:solidFill>
                  <a:srgbClr val="000000"/>
                </a:solidFill>
                <a:latin typeface="Lucida Sans Unicode" panose="020B0602030504020204" pitchFamily="34" charset="0"/>
                <a:cs typeface="Lucida Sans Unicode" panose="020B0602030504020204" pitchFamily="34" charset="0"/>
              </a:rPr>
              <a:t>)</a:t>
            </a:r>
          </a:p>
          <a:p>
            <a:pPr marL="50800" indent="0">
              <a:buNone/>
            </a:pPr>
            <a:endParaRPr lang="en-US" sz="1400" b="0" dirty="0">
              <a:solidFill>
                <a:srgbClr val="000000"/>
              </a:solidFill>
              <a:effectLst/>
              <a:latin typeface="Courier New" panose="02070309020205020404" pitchFamily="49" charset="0"/>
            </a:endParaRPr>
          </a:p>
          <a:p>
            <a:pPr marL="228600" indent="-50800">
              <a:spcBef>
                <a:spcPts val="0"/>
              </a:spcBef>
              <a:buFont typeface="Arial"/>
              <a:buNone/>
            </a:pPr>
            <a:endParaRPr lang="en-US" sz="1400" dirty="0"/>
          </a:p>
        </p:txBody>
      </p:sp>
    </p:spTree>
    <p:extLst>
      <p:ext uri="{BB962C8B-B14F-4D97-AF65-F5344CB8AC3E}">
        <p14:creationId xmlns:p14="http://schemas.microsoft.com/office/powerpoint/2010/main" val="133888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4">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
          <p:cNvSpPr txBox="1">
            <a:spLocks noGrp="1"/>
          </p:cNvSpPr>
          <p:nvPr>
            <p:ph type="title"/>
          </p:nvPr>
        </p:nvSpPr>
        <p:spPr>
          <a:xfrm>
            <a:off x="774145" y="151540"/>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dirty="0" err="1"/>
              <a:t>dụ</a:t>
            </a:r>
            <a:r>
              <a:rPr lang="en-US" dirty="0"/>
              <a:t> 2</a:t>
            </a:r>
            <a:endParaRPr dirty="0"/>
          </a:p>
        </p:txBody>
      </p:sp>
      <mc:AlternateContent xmlns:mc="http://schemas.openxmlformats.org/markup-compatibility/2006" xmlns:a14="http://schemas.microsoft.com/office/drawing/2010/main">
        <mc:Choice Requires="a14">
          <p:sp>
            <p:nvSpPr>
              <p:cNvPr id="374" name="Google Shape;374;p5"/>
              <p:cNvSpPr txBox="1">
                <a:spLocks noGrp="1"/>
              </p:cNvSpPr>
              <p:nvPr>
                <p:ph type="body" idx="1"/>
              </p:nvPr>
            </p:nvSpPr>
            <p:spPr>
              <a:xfrm>
                <a:off x="393465" y="841302"/>
                <a:ext cx="7412002" cy="5540308"/>
              </a:xfrm>
              <a:prstGeom prst="rect">
                <a:avLst/>
              </a:prstGeom>
              <a:noFill/>
              <a:ln>
                <a:noFill/>
              </a:ln>
            </p:spPr>
            <p:txBody>
              <a:bodyPr spcFirstLastPara="1" wrap="square" lIns="91425" tIns="45700" rIns="91425" bIns="45700" anchor="t" anchorCtr="0">
                <a:noAutofit/>
              </a:bodyPr>
              <a:lstStyle/>
              <a:p>
                <a:pPr marL="228600" lvl="0" indent="-50800" algn="just" rtl="0">
                  <a:lnSpc>
                    <a:spcPct val="130000"/>
                  </a:lnSpc>
                  <a:spcBef>
                    <a:spcPts val="0"/>
                  </a:spcBef>
                  <a:spcAft>
                    <a:spcPts val="0"/>
                  </a:spcAft>
                  <a:buClr>
                    <a:schemeClr val="dk1"/>
                  </a:buClr>
                  <a:buSzPts val="2800"/>
                  <a:buNone/>
                </a:pPr>
                <a:r>
                  <a:rPr lang="en-US" sz="1800" b="1" dirty="0">
                    <a:solidFill>
                      <a:srgbClr val="FF0000"/>
                    </a:solidFill>
                  </a:rPr>
                  <a:t>Cực </a:t>
                </a:r>
                <a:r>
                  <a:rPr lang="en-US" sz="1800" b="1" dirty="0" err="1">
                    <a:solidFill>
                      <a:srgbClr val="FF0000"/>
                    </a:solidFill>
                  </a:rPr>
                  <a:t>trị</a:t>
                </a:r>
                <a:r>
                  <a:rPr lang="en-US" sz="1800" b="1" dirty="0">
                    <a:solidFill>
                      <a:srgbClr val="FF0000"/>
                    </a:solidFill>
                  </a:rPr>
                  <a:t> </a:t>
                </a:r>
                <a:r>
                  <a:rPr lang="en-US" sz="1800" b="1" dirty="0" err="1">
                    <a:solidFill>
                      <a:srgbClr val="FF0000"/>
                    </a:solidFill>
                  </a:rPr>
                  <a:t>của</a:t>
                </a:r>
                <a:r>
                  <a:rPr lang="en-US" sz="1800" b="1" dirty="0">
                    <a:solidFill>
                      <a:srgbClr val="FF0000"/>
                    </a:solidFill>
                  </a:rPr>
                  <a:t> </a:t>
                </a:r>
                <a:r>
                  <a:rPr lang="en-US" sz="1800" b="1" dirty="0" err="1">
                    <a:solidFill>
                      <a:srgbClr val="FF0000"/>
                    </a:solidFill>
                  </a:rPr>
                  <a:t>hàm</a:t>
                </a:r>
                <a:r>
                  <a:rPr lang="en-US" sz="1800" b="1" dirty="0">
                    <a:solidFill>
                      <a:srgbClr val="FF0000"/>
                    </a:solidFill>
                  </a:rPr>
                  <a:t> </a:t>
                </a:r>
                <a:r>
                  <a:rPr lang="en-US" sz="1800" b="1" dirty="0" err="1">
                    <a:solidFill>
                      <a:srgbClr val="FF0000"/>
                    </a:solidFill>
                  </a:rPr>
                  <a:t>mất</a:t>
                </a:r>
                <a:r>
                  <a:rPr lang="en-US" sz="1800" b="1" dirty="0">
                    <a:solidFill>
                      <a:srgbClr val="FF0000"/>
                    </a:solidFill>
                  </a:rPr>
                  <a:t> </a:t>
                </a:r>
                <a:r>
                  <a:rPr lang="en-US" sz="1800" b="1" dirty="0" err="1">
                    <a:solidFill>
                      <a:srgbClr val="FF0000"/>
                    </a:solidFill>
                  </a:rPr>
                  <a:t>mát</a:t>
                </a:r>
                <a:r>
                  <a:rPr lang="en-US" sz="1800" b="1" dirty="0">
                    <a:solidFill>
                      <a:srgbClr val="FF0000"/>
                    </a:solidFill>
                  </a:rPr>
                  <a:t> MSE:</a:t>
                </a:r>
              </a:p>
              <a:p>
                <a:pPr marL="463550" indent="-285750">
                  <a:spcBef>
                    <a:spcPts val="0"/>
                  </a:spcBef>
                </a:pPr>
                <a:r>
                  <a:rPr lang="en-US" sz="1800" dirty="0"/>
                  <a:t>Ta </a:t>
                </a:r>
                <a:r>
                  <a:rPr lang="en-US" sz="1800" dirty="0" err="1"/>
                  <a:t>muốn</a:t>
                </a:r>
                <a:r>
                  <a:rPr lang="en-US" sz="1800" dirty="0"/>
                  <a:t> </a:t>
                </a:r>
                <a:r>
                  <a:rPr lang="en-US" sz="1800" dirty="0" err="1"/>
                  <a:t>xác</a:t>
                </a:r>
                <a:r>
                  <a:rPr lang="en-US" sz="1800" dirty="0"/>
                  <a:t> </a:t>
                </a:r>
                <a:r>
                  <a:rPr lang="en-US" sz="1800" dirty="0" err="1"/>
                  <a:t>định</a:t>
                </a:r>
                <a:r>
                  <a:rPr lang="en-US" sz="1800" dirty="0"/>
                  <a:t> </a:t>
                </a:r>
                <a:r>
                  <a:rPr lang="en-US" sz="1800" dirty="0" err="1"/>
                  <a:t>giá</a:t>
                </a:r>
                <a:r>
                  <a:rPr lang="en-US" sz="1800" dirty="0"/>
                  <a:t> </a:t>
                </a:r>
                <a:r>
                  <a:rPr lang="en-US" sz="1800" dirty="0" err="1"/>
                  <a:t>trị</a:t>
                </a:r>
                <a:r>
                  <a:rPr lang="en-US" sz="1800" dirty="0"/>
                  <a:t> </a:t>
                </a:r>
                <a:r>
                  <a:rPr lang="en-US" sz="1800" dirty="0" err="1"/>
                  <a:t>tối</a:t>
                </a:r>
                <a:r>
                  <a:rPr lang="en-US" sz="1800" dirty="0"/>
                  <a:t> </a:t>
                </a:r>
                <a:r>
                  <a:rPr lang="en-US" sz="1800" dirty="0" err="1"/>
                  <a:t>ưu</a:t>
                </a:r>
                <a:r>
                  <a:rPr lang="en-US" sz="1800" dirty="0"/>
                  <a:t> </a:t>
                </a:r>
                <a:r>
                  <a:rPr lang="en-US" sz="1800" dirty="0" err="1"/>
                  <a:t>của</a:t>
                </a:r>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oMath>
                </a14:m>
                <a:r>
                  <a:rPr lang="en-US" sz="1800" dirty="0"/>
                  <a:t> </a:t>
                </a:r>
                <a:r>
                  <a:rPr lang="en-US" sz="1800" dirty="0" err="1"/>
                  <a:t>mà</a:t>
                </a:r>
                <a:r>
                  <a:rPr lang="en-US" sz="1800" dirty="0"/>
                  <a:t> </a:t>
                </a:r>
                <a:r>
                  <a:rPr lang="en-US" sz="1800" dirty="0" err="1"/>
                  <a:t>tại</a:t>
                </a:r>
                <a:r>
                  <a:rPr lang="en-US" sz="1800" dirty="0"/>
                  <a:t> </a:t>
                </a:r>
                <a:r>
                  <a:rPr lang="en-US" sz="1800" dirty="0" err="1"/>
                  <a:t>đó</a:t>
                </a:r>
                <a:r>
                  <a:rPr lang="en-US" sz="1800" dirty="0"/>
                  <a:t> </a:t>
                </a:r>
                <a:r>
                  <a:rPr lang="en-US" sz="1800" dirty="0" err="1"/>
                  <a:t>hàm</a:t>
                </a:r>
                <a:r>
                  <a:rPr lang="en-US" sz="1800" dirty="0"/>
                  <a:t> </a:t>
                </a:r>
                <a:r>
                  <a:rPr lang="en-US" sz="1800" dirty="0" err="1"/>
                  <a:t>mất</a:t>
                </a:r>
                <a:r>
                  <a:rPr lang="en-US" sz="1800" dirty="0"/>
                  <a:t> </a:t>
                </a:r>
                <a:r>
                  <a:rPr lang="en-US" sz="1800" dirty="0" err="1"/>
                  <a:t>mát</a:t>
                </a:r>
                <a:r>
                  <a:rPr lang="en-US" sz="1800" dirty="0"/>
                  <a:t> </a:t>
                </a:r>
                <a14:m>
                  <m:oMath xmlns:m="http://schemas.openxmlformats.org/officeDocument/2006/math">
                    <m:r>
                      <a:rPr lang="en-US" sz="1800" i="1">
                        <a:latin typeface="Cambria Math" panose="02040503050406030204" pitchFamily="18" charset="0"/>
                      </a:rPr>
                      <m:t>𝐿</m:t>
                    </m:r>
                    <m:d>
                      <m:dPr>
                        <m:ctrlPr>
                          <a:rPr lang="en-US" sz="1800" i="1">
                            <a:latin typeface="Cambria Math" panose="02040503050406030204" pitchFamily="18" charset="0"/>
                          </a:rPr>
                        </m:ctrlPr>
                      </m:dPr>
                      <m:e>
                        <m:r>
                          <a:rPr lang="en-US" sz="1800" b="1" i="1">
                            <a:latin typeface="Cambria Math" panose="02040503050406030204" pitchFamily="18" charset="0"/>
                          </a:rPr>
                          <m:t>𝒘</m:t>
                        </m:r>
                      </m:e>
                    </m:d>
                    <m:r>
                      <a:rPr lang="en-US" sz="1800" b="1" i="1" smtClean="0">
                        <a:latin typeface="Cambria Math" panose="02040503050406030204" pitchFamily="18" charset="0"/>
                      </a:rPr>
                      <m:t>=</m:t>
                    </m:r>
                    <m:r>
                      <m:rPr>
                        <m:sty m:val="p"/>
                      </m:rPr>
                      <a:rPr lang="en-US" sz="1800" b="0" i="0" smtClean="0">
                        <a:latin typeface="Cambria Math" panose="02040503050406030204" pitchFamily="18" charset="0"/>
                      </a:rPr>
                      <m:t>MSE</m:t>
                    </m:r>
                    <m:r>
                      <a:rPr lang="en-US" sz="1800" b="1"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r>
                      <a:rPr lang="en-US" sz="1800" b="0" i="1" smtClean="0">
                        <a:latin typeface="Cambria Math" panose="02040503050406030204" pitchFamily="18" charset="0"/>
                      </a:rPr>
                      <m:t>)</m:t>
                    </m:r>
                  </m:oMath>
                </a14:m>
                <a:r>
                  <a:rPr lang="en-US" sz="1800" dirty="0"/>
                  <a:t> </a:t>
                </a:r>
                <a:r>
                  <a:rPr lang="en-US" sz="1800" dirty="0" err="1"/>
                  <a:t>đạt</a:t>
                </a:r>
                <a:r>
                  <a:rPr lang="en-US" sz="1800" dirty="0"/>
                  <a:t> </a:t>
                </a:r>
                <a:r>
                  <a:rPr lang="en-US" sz="1800" dirty="0" err="1"/>
                  <a:t>giá</a:t>
                </a:r>
                <a:r>
                  <a:rPr lang="en-US" sz="1800" dirty="0"/>
                  <a:t> </a:t>
                </a:r>
                <a:r>
                  <a:rPr lang="en-US" sz="1800" dirty="0" err="1"/>
                  <a:t>trị</a:t>
                </a:r>
                <a:r>
                  <a:rPr lang="en-US" sz="1800" dirty="0"/>
                  <a:t> </a:t>
                </a:r>
                <a:r>
                  <a:rPr lang="en-US" sz="1800" dirty="0" err="1"/>
                  <a:t>nhỏ</a:t>
                </a:r>
                <a:r>
                  <a:rPr lang="en-US" sz="1800" dirty="0"/>
                  <a:t> </a:t>
                </a:r>
                <a:r>
                  <a:rPr lang="en-US" sz="1800" dirty="0" err="1"/>
                  <a:t>nhất</a:t>
                </a:r>
                <a:r>
                  <a:rPr lang="en-US" sz="1800" dirty="0"/>
                  <a:t>. </a:t>
                </a:r>
              </a:p>
              <a:p>
                <a:pPr marL="463550" indent="-285750">
                  <a:spcBef>
                    <a:spcPts val="0"/>
                  </a:spcBef>
                </a:pPr>
                <a:r>
                  <a:rPr lang="en-US" sz="1800" dirty="0" err="1"/>
                  <a:t>Đây</a:t>
                </a:r>
                <a:r>
                  <a:rPr lang="en-US" sz="1800" dirty="0"/>
                  <a:t> </a:t>
                </a:r>
                <a:r>
                  <a:rPr lang="en-US" sz="1800" dirty="0" err="1"/>
                  <a:t>là</a:t>
                </a:r>
                <a:r>
                  <a:rPr lang="en-US" sz="1800" dirty="0"/>
                  <a:t> </a:t>
                </a:r>
                <a:r>
                  <a:rPr lang="en-US" sz="1800" dirty="0" err="1"/>
                  <a:t>giá</a:t>
                </a:r>
                <a:r>
                  <a:rPr lang="en-US" sz="1800" dirty="0"/>
                  <a:t> </a:t>
                </a:r>
                <a:r>
                  <a:rPr lang="en-US" sz="1800" dirty="0" err="1"/>
                  <a:t>trị</a:t>
                </a:r>
                <a:r>
                  <a:rPr lang="en-US" sz="1800" dirty="0"/>
                  <a:t> </a:t>
                </a:r>
                <a:r>
                  <a:rPr lang="en-US" sz="1800" dirty="0" err="1"/>
                  <a:t>để</a:t>
                </a:r>
                <a:r>
                  <a:rPr lang="en-US" sz="1800" dirty="0"/>
                  <a:t> </a:t>
                </a:r>
                <a:r>
                  <a:rPr lang="en-US" sz="1800" dirty="0" err="1"/>
                  <a:t>mô</a:t>
                </a:r>
                <a:r>
                  <a:rPr lang="en-US" sz="1800" dirty="0"/>
                  <a:t> </a:t>
                </a:r>
                <a:r>
                  <a:rPr lang="en-US" sz="1800" dirty="0" err="1"/>
                  <a:t>hình</a:t>
                </a:r>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𝑓</m:t>
                        </m:r>
                      </m:e>
                      <m:sub>
                        <m:r>
                          <a:rPr lang="en-US" sz="1800" b="1" i="1">
                            <a:latin typeface="Cambria Math" panose="02040503050406030204" pitchFamily="18" charset="0"/>
                          </a:rPr>
                          <m:t>𝒘</m:t>
                        </m:r>
                      </m:sub>
                    </m:sSub>
                    <m:d>
                      <m:dPr>
                        <m:ctrlPr>
                          <a:rPr lang="en-US" sz="1800" i="1">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r>
                      <a:rPr lang="en-US" sz="1800" b="0" i="1" smtClean="0">
                        <a:latin typeface="Cambria Math" panose="02040503050406030204" pitchFamily="18" charset="0"/>
                      </a:rPr>
                      <m:t>𝑥</m:t>
                    </m:r>
                  </m:oMath>
                </a14:m>
                <a:r>
                  <a:rPr lang="en-US" sz="1800" dirty="0"/>
                  <a:t> </a:t>
                </a:r>
                <a:r>
                  <a:rPr lang="en-US" sz="1800" dirty="0" err="1"/>
                  <a:t>đạt</a:t>
                </a:r>
                <a:r>
                  <a:rPr lang="en-US" sz="1800" dirty="0"/>
                  <a:t> </a:t>
                </a:r>
                <a:r>
                  <a:rPr lang="en-US" sz="1800" dirty="0" err="1"/>
                  <a:t>được</a:t>
                </a:r>
                <a:r>
                  <a:rPr lang="en-US" sz="1800" dirty="0"/>
                  <a:t> </a:t>
                </a:r>
                <a:r>
                  <a:rPr lang="en-US" sz="1800" dirty="0" err="1"/>
                  <a:t>độ</a:t>
                </a:r>
                <a:r>
                  <a:rPr lang="en-US" sz="1800" dirty="0"/>
                  <a:t> </a:t>
                </a:r>
                <a:r>
                  <a:rPr lang="en-US" sz="1800" dirty="0" err="1"/>
                  <a:t>lỗi</a:t>
                </a:r>
                <a:r>
                  <a:rPr lang="en-US" sz="1800" dirty="0"/>
                  <a:t> </a:t>
                </a:r>
                <a:r>
                  <a:rPr lang="en-US" sz="1800" dirty="0" err="1"/>
                  <a:t>bình</a:t>
                </a:r>
                <a:r>
                  <a:rPr lang="en-US" sz="1800" dirty="0"/>
                  <a:t> </a:t>
                </a:r>
                <a:r>
                  <a:rPr lang="en-US" sz="1800" dirty="0" err="1"/>
                  <a:t>phương</a:t>
                </a:r>
                <a:r>
                  <a:rPr lang="en-US" sz="1800" dirty="0"/>
                  <a:t> </a:t>
                </a:r>
                <a:r>
                  <a:rPr lang="en-US" sz="1800" dirty="0" err="1"/>
                  <a:t>trung</a:t>
                </a:r>
                <a:r>
                  <a:rPr lang="en-US" sz="1800" dirty="0"/>
                  <a:t> </a:t>
                </a:r>
                <a:r>
                  <a:rPr lang="en-US" sz="1800" dirty="0" err="1"/>
                  <a:t>bình</a:t>
                </a:r>
                <a:r>
                  <a:rPr lang="en-US" sz="1800" dirty="0"/>
                  <a:t> </a:t>
                </a:r>
                <a:r>
                  <a:rPr lang="en-US" sz="1800" dirty="0" err="1"/>
                  <a:t>nhỏ</a:t>
                </a:r>
                <a:r>
                  <a:rPr lang="en-US" sz="1800" dirty="0"/>
                  <a:t> </a:t>
                </a:r>
                <a:r>
                  <a:rPr lang="en-US" sz="1800" dirty="0" err="1"/>
                  <a:t>nhất</a:t>
                </a:r>
                <a:r>
                  <a:rPr lang="en-US" sz="1800" dirty="0"/>
                  <a:t> </a:t>
                </a:r>
                <a:r>
                  <a:rPr lang="en-US" sz="1800" dirty="0" err="1"/>
                  <a:t>xét</a:t>
                </a:r>
                <a:r>
                  <a:rPr lang="en-US" sz="1800" dirty="0"/>
                  <a:t> </a:t>
                </a:r>
                <a:r>
                  <a:rPr lang="en-US" sz="1800" dirty="0" err="1"/>
                  <a:t>trên</a:t>
                </a:r>
                <a:r>
                  <a:rPr lang="en-US" sz="1800" dirty="0"/>
                  <a:t> </a:t>
                </a:r>
                <a:r>
                  <a:rPr lang="en-US" sz="1800" dirty="0" err="1"/>
                  <a:t>các</a:t>
                </a:r>
                <a:r>
                  <a:rPr lang="en-US" sz="1800" dirty="0"/>
                  <a:t> </a:t>
                </a:r>
                <a:r>
                  <a:rPr lang="en-US" sz="1800" dirty="0" err="1"/>
                  <a:t>điểm</a:t>
                </a:r>
                <a:r>
                  <a:rPr lang="en-US" sz="1800" dirty="0"/>
                  <a:t> </a:t>
                </a:r>
                <a:r>
                  <a:rPr lang="en-US" sz="1800" dirty="0" err="1"/>
                  <a:t>dữ</a:t>
                </a:r>
                <a:r>
                  <a:rPr lang="en-US" sz="1800" dirty="0"/>
                  <a:t> </a:t>
                </a:r>
                <a:r>
                  <a:rPr lang="en-US" sz="1800" dirty="0" err="1"/>
                  <a:t>liệu</a:t>
                </a:r>
                <a:r>
                  <a:rPr lang="en-US" sz="1800" dirty="0"/>
                  <a:t> </a:t>
                </a:r>
                <a:r>
                  <a:rPr lang="en-US" sz="1800" dirty="0" err="1"/>
                  <a:t>trong</a:t>
                </a:r>
                <a:r>
                  <a:rPr lang="en-US" sz="1800" dirty="0"/>
                  <a:t> </a:t>
                </a:r>
                <a:r>
                  <a:rPr lang="en-US" sz="1800" dirty="0" err="1"/>
                  <a:t>tập</a:t>
                </a:r>
                <a:r>
                  <a:rPr lang="en-US" sz="1800" dirty="0"/>
                  <a:t> </a:t>
                </a:r>
                <a:r>
                  <a:rPr lang="en-US" sz="1800" dirty="0" err="1"/>
                  <a:t>dữ</a:t>
                </a:r>
                <a:r>
                  <a:rPr lang="en-US" sz="1800" dirty="0"/>
                  <a:t> </a:t>
                </a:r>
                <a:r>
                  <a:rPr lang="en-US" sz="1800" dirty="0" err="1"/>
                  <a:t>liệu</a:t>
                </a:r>
                <a:r>
                  <a:rPr lang="en-US" sz="1800" dirty="0"/>
                  <a:t> </a:t>
                </a:r>
                <a14:m>
                  <m:oMath xmlns:m="http://schemas.openxmlformats.org/officeDocument/2006/math">
                    <m:r>
                      <a:rPr lang="en-US" sz="1800" b="0" i="1" smtClean="0">
                        <a:latin typeface="Cambria Math" panose="02040503050406030204" pitchFamily="18" charset="0"/>
                      </a:rPr>
                      <m:t>𝐷</m:t>
                    </m:r>
                  </m:oMath>
                </a14:m>
                <a:r>
                  <a:rPr lang="en-US" sz="1800" dirty="0"/>
                  <a:t>: </a:t>
                </a:r>
              </a:p>
              <a:p>
                <a:pPr marL="228600" lvl="0" indent="-50800">
                  <a:spcBef>
                    <a:spcPts val="0"/>
                  </a:spcBef>
                  <a:buNone/>
                </a:pPr>
                <a14:m>
                  <m:oMathPara xmlns:m="http://schemas.openxmlformats.org/officeDocument/2006/math">
                    <m:oMathParaPr>
                      <m:jc m:val="centerGroup"/>
                    </m:oMathParaPr>
                    <m:oMath xmlns:m="http://schemas.openxmlformats.org/officeDocument/2006/math">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𝑤</m:t>
                          </m:r>
                        </m:e>
                        <m:sub>
                          <m:r>
                            <a:rPr lang="en-US" sz="1800" b="0" i="1" smtClean="0">
                              <a:latin typeface="Cambria Math" panose="02040503050406030204" pitchFamily="18" charset="0"/>
                            </a:rPr>
                            <m:t>0</m:t>
                          </m:r>
                        </m:sub>
                        <m:sup>
                          <m:r>
                            <a:rPr lang="en-US" sz="1800" b="0" i="1" smtClean="0">
                              <a:latin typeface="Cambria Math" panose="02040503050406030204" pitchFamily="18" charset="0"/>
                            </a:rPr>
                            <m:t>∗</m:t>
                          </m:r>
                        </m:sup>
                      </m:sSubSup>
                      <m:r>
                        <a:rPr lang="en-US" sz="1800" b="0" i="1" smtClean="0">
                          <a:latin typeface="Cambria Math" panose="02040503050406030204" pitchFamily="18" charset="0"/>
                        </a:rPr>
                        <m:t>=</m:t>
                      </m:r>
                      <m:func>
                        <m:funcPr>
                          <m:ctrlPr>
                            <a:rPr lang="en-US" sz="1800" b="0" i="1" smtClean="0">
                              <a:latin typeface="Cambria Math" panose="02040503050406030204" pitchFamily="18" charset="0"/>
                            </a:rPr>
                          </m:ctrlPr>
                        </m:funcPr>
                        <m:fName>
                          <m:limLow>
                            <m:limLowPr>
                              <m:ctrlPr>
                                <a:rPr lang="en-US" sz="1800" b="0" i="1" smtClean="0">
                                  <a:latin typeface="Cambria Math" panose="02040503050406030204" pitchFamily="18" charset="0"/>
                                </a:rPr>
                              </m:ctrlPr>
                            </m:limLowPr>
                            <m:e>
                              <m:r>
                                <m:rPr>
                                  <m:sty m:val="p"/>
                                </m:rPr>
                                <a:rPr lang="en-US" sz="1800" b="0" i="0" smtClean="0">
                                  <a:latin typeface="Cambria Math" panose="02040503050406030204" pitchFamily="18" charset="0"/>
                                </a:rPr>
                                <m:t>arg</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min</m:t>
                              </m:r>
                            </m:e>
                            <m:lim>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lim>
                          </m:limLow>
                        </m:fName>
                        <m:e>
                          <m:r>
                            <a:rPr lang="en-US" sz="1800" i="1" smtClean="0">
                              <a:latin typeface="Cambria Math" panose="02040503050406030204" pitchFamily="18" charset="0"/>
                            </a:rPr>
                            <m:t>𝐿</m:t>
                          </m:r>
                          <m:d>
                            <m:dPr>
                              <m:ctrlPr>
                                <a:rPr lang="en-US" sz="1800" i="1">
                                  <a:latin typeface="Cambria Math" panose="02040503050406030204" pitchFamily="18" charset="0"/>
                                </a:rPr>
                              </m:ctrlPr>
                            </m:dPr>
                            <m:e>
                              <m:r>
                                <a:rPr lang="en-US" sz="1800" b="1" i="1">
                                  <a:latin typeface="Cambria Math" panose="02040503050406030204" pitchFamily="18" charset="0"/>
                                </a:rPr>
                                <m:t>𝒘</m:t>
                              </m:r>
                            </m:e>
                          </m:d>
                        </m:e>
                      </m:func>
                      <m:r>
                        <a:rPr lang="en-US" sz="1800" b="0" i="1" smtClean="0">
                          <a:latin typeface="Cambria Math" panose="02040503050406030204" pitchFamily="18" charset="0"/>
                        </a:rPr>
                        <m:t>=</m:t>
                      </m:r>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arg</m:t>
                          </m:r>
                          <m:r>
                            <a:rPr lang="en-US" sz="1800">
                              <a:latin typeface="Cambria Math" panose="02040503050406030204" pitchFamily="18" charset="0"/>
                            </a:rPr>
                            <m:t> </m:t>
                          </m:r>
                          <m:r>
                            <m:rPr>
                              <m:sty m:val="p"/>
                            </m:rPr>
                            <a:rPr lang="en-US" sz="1800" b="0" i="0" smtClean="0">
                              <a:latin typeface="Cambria Math" panose="02040503050406030204" pitchFamily="18" charset="0"/>
                            </a:rPr>
                            <m:t>min</m:t>
                          </m:r>
                        </m:e>
                        <m:lim>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lim>
                      </m:limLow>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𝑁</m:t>
                          </m:r>
                        </m:den>
                      </m:f>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1</m:t>
                          </m:r>
                        </m:sub>
                        <m:sup>
                          <m:r>
                            <a:rPr lang="en-US" sz="1800" i="1">
                              <a:latin typeface="Cambria Math" panose="02040503050406030204" pitchFamily="18" charset="0"/>
                            </a:rPr>
                            <m:t>𝑁</m:t>
                          </m:r>
                        </m:sup>
                        <m:e>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𝑡</m:t>
                                      </m:r>
                                    </m:e>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p>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p>
                                </m:e>
                              </m:d>
                            </m:e>
                            <m:sup>
                              <m:r>
                                <a:rPr lang="en-US" sz="1800" i="1">
                                  <a:latin typeface="Cambria Math" panose="02040503050406030204" pitchFamily="18" charset="0"/>
                                </a:rPr>
                                <m:t>2</m:t>
                              </m:r>
                            </m:sup>
                          </m:sSup>
                        </m:e>
                      </m:nary>
                    </m:oMath>
                  </m:oMathPara>
                </a14:m>
                <a:endParaRPr lang="en-US" sz="1800" dirty="0"/>
              </a:p>
              <a:p>
                <a:pPr marL="228600" lvl="0" indent="-50800">
                  <a:spcBef>
                    <a:spcPts val="0"/>
                  </a:spcBef>
                  <a:buNone/>
                </a:pPr>
                <a:r>
                  <a:rPr lang="en-US" sz="1800" dirty="0"/>
                  <a:t>Ta </a:t>
                </a:r>
                <a:r>
                  <a:rPr lang="en-US" sz="1800" dirty="0" err="1"/>
                  <a:t>có</a:t>
                </a:r>
                <a:r>
                  <a:rPr lang="en-US" sz="1800" dirty="0"/>
                  <a:t> </a:t>
                </a:r>
                <a:r>
                  <a:rPr lang="en-US" sz="1800" dirty="0" err="1"/>
                  <a:t>thể</a:t>
                </a:r>
                <a:r>
                  <a:rPr lang="en-US" sz="1800" dirty="0"/>
                  <a:t> </a:t>
                </a:r>
                <a:r>
                  <a:rPr lang="en-US" sz="1800" dirty="0" err="1"/>
                  <a:t>tìm</a:t>
                </a:r>
                <a:r>
                  <a:rPr lang="en-US" sz="1800" dirty="0"/>
                  <a:t> </a:t>
                </a:r>
                <a14:m>
                  <m:oMath xmlns:m="http://schemas.openxmlformats.org/officeDocument/2006/math">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0</m:t>
                        </m:r>
                      </m:sub>
                      <m:sup>
                        <m:r>
                          <a:rPr lang="en-US" sz="1800" i="1">
                            <a:latin typeface="Cambria Math" panose="02040503050406030204" pitchFamily="18" charset="0"/>
                          </a:rPr>
                          <m:t>∗</m:t>
                        </m:r>
                      </m:sup>
                    </m:sSubSup>
                  </m:oMath>
                </a14:m>
                <a:r>
                  <a:rPr lang="en-US" sz="1800" dirty="0"/>
                  <a:t> </a:t>
                </a:r>
                <a:r>
                  <a:rPr lang="en-US" sz="1800" dirty="0" err="1"/>
                  <a:t>bằng</a:t>
                </a:r>
                <a:r>
                  <a:rPr lang="en-US" sz="1800" dirty="0"/>
                  <a:t> </a:t>
                </a:r>
                <a:r>
                  <a:rPr lang="en-US" sz="1800" dirty="0" err="1"/>
                  <a:t>cách</a:t>
                </a:r>
                <a:r>
                  <a:rPr lang="en-US" sz="1800" dirty="0"/>
                  <a:t> </a:t>
                </a:r>
                <a:r>
                  <a:rPr lang="en-US" sz="1800" dirty="0" err="1"/>
                  <a:t>giải</a:t>
                </a:r>
                <a:r>
                  <a:rPr lang="en-US" sz="1800" dirty="0"/>
                  <a:t>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𝑑𝐿</m:t>
                        </m:r>
                      </m:num>
                      <m:den>
                        <m:r>
                          <a:rPr lang="en-US" sz="1800" b="0" i="1" smtClean="0">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0</m:t>
                    </m:r>
                  </m:oMath>
                </a14:m>
                <a:r>
                  <a:rPr lang="en-US" sz="1800" dirty="0"/>
                  <a:t> </a:t>
                </a:r>
                <a:r>
                  <a:rPr lang="en-US" sz="1800" dirty="0" err="1"/>
                  <a:t>với</a:t>
                </a:r>
                <a:r>
                  <a:rPr lang="en-US" sz="1800" dirty="0"/>
                  <a:t>:</a:t>
                </a:r>
              </a:p>
              <a:p>
                <a:pPr marL="228600" lvl="0" indent="-50800">
                  <a:spcBef>
                    <a:spcPts val="0"/>
                  </a:spcBef>
                  <a:buNone/>
                </a:pPr>
                <a14:m>
                  <m:oMathPara xmlns:m="http://schemas.openxmlformats.org/officeDocument/2006/math">
                    <m:oMathParaPr>
                      <m:jc m:val="centerGroup"/>
                    </m:oMathParaPr>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𝑑𝐿</m:t>
                          </m:r>
                        </m:num>
                        <m:den>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den>
                      </m:f>
                      <m:d>
                        <m:dPr>
                          <m:ctrlPr>
                            <a:rPr lang="en-US" sz="1800" i="1" smtClean="0">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𝑁</m:t>
                              </m:r>
                            </m:den>
                          </m:f>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1</m:t>
                              </m:r>
                            </m:sub>
                            <m:sup>
                              <m:r>
                                <a:rPr lang="en-US" sz="1800" i="1">
                                  <a:latin typeface="Cambria Math" panose="02040503050406030204" pitchFamily="18" charset="0"/>
                                </a:rPr>
                                <m:t>𝑁</m:t>
                              </m:r>
                            </m:sup>
                            <m:e>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𝑡</m:t>
                                          </m:r>
                                        </m:e>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p>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p>
                                    </m:e>
                                  </m:d>
                                </m:e>
                                <m:sup>
                                  <m:r>
                                    <a:rPr lang="en-US" sz="1800" i="1">
                                      <a:latin typeface="Cambria Math" panose="02040503050406030204" pitchFamily="18" charset="0"/>
                                    </a:rPr>
                                    <m:t>2</m:t>
                                  </m:r>
                                </m:sup>
                              </m:sSup>
                            </m:e>
                          </m:nary>
                        </m:e>
                      </m:d>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𝑁</m:t>
                          </m:r>
                        </m:den>
                      </m:f>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1</m:t>
                          </m:r>
                        </m:sub>
                        <m:sup>
                          <m:r>
                            <a:rPr lang="en-US" sz="1800" i="1">
                              <a:latin typeface="Cambria Math" panose="02040503050406030204" pitchFamily="18" charset="0"/>
                            </a:rPr>
                            <m:t>𝑁</m:t>
                          </m:r>
                        </m:sup>
                        <m:e>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den>
                          </m:f>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𝑡</m:t>
                                      </m:r>
                                    </m:e>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p>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p>
                                </m:e>
                              </m:d>
                            </m:e>
                            <m:sup>
                              <m:r>
                                <a:rPr lang="en-US" sz="1800" i="1">
                                  <a:latin typeface="Cambria Math" panose="02040503050406030204" pitchFamily="18" charset="0"/>
                                </a:rPr>
                                <m:t>2</m:t>
                              </m:r>
                            </m:sup>
                          </m:sSup>
                        </m:e>
                      </m:nary>
                    </m:oMath>
                    <m:oMath xmlns:m="http://schemas.openxmlformats.org/officeDocument/2006/math">
                      <m:r>
                        <a:rPr lang="en-US" sz="1800" b="0" i="1" smtClean="0">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𝑁</m:t>
                          </m:r>
                        </m:den>
                      </m:f>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1</m:t>
                          </m:r>
                        </m:sub>
                        <m:sup>
                          <m:r>
                            <a:rPr lang="en-US" sz="1800" i="1">
                              <a:latin typeface="Cambria Math" panose="02040503050406030204" pitchFamily="18" charset="0"/>
                            </a:rPr>
                            <m:t>𝑁</m:t>
                          </m:r>
                        </m:sup>
                        <m:e>
                          <m:r>
                            <a:rPr lang="en-US" sz="1800" b="0" i="1" smtClean="0">
                              <a:latin typeface="Cambria Math" panose="02040503050406030204" pitchFamily="18" charset="0"/>
                            </a:rPr>
                            <m:t>2</m:t>
                          </m:r>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𝑡</m:t>
                                  </m:r>
                                </m:e>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p>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p>
                            </m:e>
                          </m:d>
                        </m:e>
                      </m:nary>
                      <m:d>
                        <m:dPr>
                          <m:ctrlPr>
                            <a:rPr lang="en-US" sz="1800" i="1">
                              <a:latin typeface="Cambria Math" panose="02040503050406030204" pitchFamily="18" charset="0"/>
                            </a:rPr>
                          </m:ctrlPr>
                        </m:dPr>
                        <m:e>
                          <m:r>
                            <a:rPr lang="en-US" sz="1800" b="0" i="1" smtClean="0">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p>
                        </m:e>
                      </m:d>
                      <m:r>
                        <a:rPr lang="en-US" sz="1800" b="0" i="1" smtClean="0">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𝑁</m:t>
                          </m:r>
                        </m:den>
                      </m:f>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1</m:t>
                          </m:r>
                        </m:sub>
                        <m:sup>
                          <m:r>
                            <a:rPr lang="en-US" sz="1800" i="1">
                              <a:latin typeface="Cambria Math" panose="02040503050406030204" pitchFamily="18" charset="0"/>
                            </a:rPr>
                            <m:t>𝑁</m:t>
                          </m:r>
                        </m:sup>
                        <m:e>
                          <m:r>
                            <a:rPr lang="en-US" sz="1800" i="1">
                              <a:latin typeface="Cambria Math" panose="02040503050406030204" pitchFamily="18" charset="0"/>
                            </a:rPr>
                            <m:t>2</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p>
                              <m:r>
                                <a:rPr lang="en-US" sz="1800" b="0" i="1" smtClean="0">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𝑡</m:t>
                                  </m:r>
                                </m:e>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p>
                            </m:e>
                          </m:d>
                        </m:e>
                      </m:nary>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p>
                    </m:oMath>
                  </m:oMathPara>
                </a14:m>
                <a:endParaRPr lang="en-US" sz="1800" dirty="0"/>
              </a:p>
              <a:p>
                <a:pPr marL="228600" lvl="0" indent="-50800">
                  <a:spcBef>
                    <a:spcPts val="0"/>
                  </a:spcBef>
                  <a:buNone/>
                </a:pPr>
                <a:endParaRPr lang="en-US" sz="1800" dirty="0"/>
              </a:p>
              <a:p>
                <a:pPr marL="177800" indent="0">
                  <a:spcBef>
                    <a:spcPts val="0"/>
                  </a:spcBef>
                  <a:buNone/>
                </a:pPr>
                <a:endParaRPr lang="en-US" sz="1800" dirty="0"/>
              </a:p>
            </p:txBody>
          </p:sp>
        </mc:Choice>
        <mc:Fallback xmlns="">
          <p:sp>
            <p:nvSpPr>
              <p:cNvPr id="374" name="Google Shape;374;p5"/>
              <p:cNvSpPr txBox="1">
                <a:spLocks noGrp="1" noRot="1" noChangeAspect="1" noMove="1" noResize="1" noEditPoints="1" noAdjustHandles="1" noChangeArrowheads="1" noChangeShapeType="1" noTextEdit="1"/>
              </p:cNvSpPr>
              <p:nvPr>
                <p:ph type="body" idx="1"/>
              </p:nvPr>
            </p:nvSpPr>
            <p:spPr>
              <a:xfrm>
                <a:off x="393465" y="841302"/>
                <a:ext cx="7412002" cy="5540308"/>
              </a:xfrm>
              <a:prstGeom prst="rect">
                <a:avLst/>
              </a:prstGeom>
              <a:blipFill>
                <a:blip r:embed="rId3"/>
                <a:stretch>
                  <a:fillRect r="-741"/>
                </a:stretch>
              </a:blipFill>
              <a:ln>
                <a:noFill/>
              </a:ln>
            </p:spPr>
            <p:txBody>
              <a:bodyPr/>
              <a:lstStyle/>
              <a:p>
                <a:r>
                  <a:rPr lang="en-US">
                    <a:noFill/>
                  </a:rPr>
                  <a:t> </a:t>
                </a:r>
              </a:p>
            </p:txBody>
          </p:sp>
        </mc:Fallback>
      </mc:AlternateContent>
      <p:sp>
        <p:nvSpPr>
          <p:cNvPr id="375" name="Google Shape;375;p5"/>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11</a:t>
            </a:fld>
            <a:endParaRPr/>
          </a:p>
        </p:txBody>
      </p:sp>
      <p:sp>
        <p:nvSpPr>
          <p:cNvPr id="4" name="Google Shape;374;p5">
            <a:extLst>
              <a:ext uri="{FF2B5EF4-FFF2-40B4-BE49-F238E27FC236}">
                <a16:creationId xmlns:a16="http://schemas.microsoft.com/office/drawing/2014/main" id="{6CC65480-9B69-8C8A-C560-971AE7804463}"/>
              </a:ext>
            </a:extLst>
          </p:cNvPr>
          <p:cNvSpPr txBox="1">
            <a:spLocks/>
          </p:cNvSpPr>
          <p:nvPr/>
        </p:nvSpPr>
        <p:spPr>
          <a:xfrm>
            <a:off x="8033256" y="4219603"/>
            <a:ext cx="4139454" cy="786964"/>
          </a:xfrm>
          <a:prstGeom prst="rect">
            <a:avLst/>
          </a:prstGeom>
          <a:noFill/>
          <a:ln>
            <a:solidFill>
              <a:schemeClr val="tx1"/>
            </a:solidFill>
          </a:ln>
        </p:spPr>
        <p:txBody>
          <a:bodyPr spcFirstLastPara="1" wrap="square" lIns="91425" tIns="45700" rIns="91425" bIns="45700" anchor="t" anchorCtr="0">
            <a:normAutofit fontScale="25000" lnSpcReduction="20000"/>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buNone/>
            </a:pPr>
            <a:r>
              <a:rPr lang="en-US" sz="4400" b="0" dirty="0" err="1">
                <a:solidFill>
                  <a:srgbClr val="000000"/>
                </a:solidFill>
                <a:effectLst/>
                <a:latin typeface="Lucida Sans Unicode" panose="020B0602030504020204" pitchFamily="34" charset="0"/>
                <a:cs typeface="Lucida Sans Unicode" panose="020B0602030504020204" pitchFamily="34" charset="0"/>
              </a:rPr>
              <a:t>w_s</a:t>
            </a:r>
            <a:r>
              <a:rPr lang="en-US" sz="4400" b="0" dirty="0">
                <a:solidFill>
                  <a:srgbClr val="000000"/>
                </a:solidFill>
                <a:effectLst/>
                <a:latin typeface="Lucida Sans Unicode" panose="020B0602030504020204" pitchFamily="34" charset="0"/>
                <a:cs typeface="Lucida Sans Unicode" panose="020B0602030504020204" pitchFamily="34" charset="0"/>
              </a:rPr>
              <a:t> = </a:t>
            </a:r>
            <a:r>
              <a:rPr lang="en-US" sz="4400" b="0" dirty="0" err="1">
                <a:solidFill>
                  <a:srgbClr val="000000"/>
                </a:solidFill>
                <a:effectLst/>
                <a:latin typeface="Lucida Sans Unicode" panose="020B0602030504020204" pitchFamily="34" charset="0"/>
                <a:cs typeface="Lucida Sans Unicode" panose="020B0602030504020204" pitchFamily="34" charset="0"/>
              </a:rPr>
              <a:t>np.linspace</a:t>
            </a:r>
            <a:r>
              <a:rPr lang="en-US" sz="4400" b="0" dirty="0">
                <a:solidFill>
                  <a:srgbClr val="000000"/>
                </a:solidFill>
                <a:effectLst/>
                <a:latin typeface="Lucida Sans Unicode" panose="020B0602030504020204" pitchFamily="34" charset="0"/>
                <a:cs typeface="Lucida Sans Unicode" panose="020B0602030504020204" pitchFamily="34" charset="0"/>
              </a:rPr>
              <a:t>(</a:t>
            </a:r>
            <a:r>
              <a:rPr lang="en-US" sz="4400" b="0" dirty="0">
                <a:solidFill>
                  <a:srgbClr val="116644"/>
                </a:solidFill>
                <a:effectLst/>
                <a:latin typeface="Lucida Sans Unicode" panose="020B0602030504020204" pitchFamily="34" charset="0"/>
                <a:cs typeface="Lucida Sans Unicode" panose="020B0602030504020204" pitchFamily="34" charset="0"/>
              </a:rPr>
              <a:t>0</a:t>
            </a:r>
            <a:r>
              <a:rPr lang="en-US" sz="4400" b="0" dirty="0">
                <a:solidFill>
                  <a:srgbClr val="000000"/>
                </a:solidFill>
                <a:effectLst/>
                <a:latin typeface="Lucida Sans Unicode" panose="020B0602030504020204" pitchFamily="34" charset="0"/>
                <a:cs typeface="Lucida Sans Unicode" panose="020B0602030504020204" pitchFamily="34" charset="0"/>
              </a:rPr>
              <a:t>, </a:t>
            </a:r>
            <a:r>
              <a:rPr lang="en-US" sz="4400" b="0" dirty="0">
                <a:solidFill>
                  <a:srgbClr val="116644"/>
                </a:solidFill>
                <a:effectLst/>
                <a:latin typeface="Lucida Sans Unicode" panose="020B0602030504020204" pitchFamily="34" charset="0"/>
                <a:cs typeface="Lucida Sans Unicode" panose="020B0602030504020204" pitchFamily="34" charset="0"/>
              </a:rPr>
              <a:t>4</a:t>
            </a:r>
            <a:r>
              <a:rPr lang="en-US" sz="4400" b="0" dirty="0">
                <a:solidFill>
                  <a:srgbClr val="000000"/>
                </a:solidFill>
                <a:effectLst/>
                <a:latin typeface="Lucida Sans Unicode" panose="020B0602030504020204" pitchFamily="34" charset="0"/>
                <a:cs typeface="Lucida Sans Unicode" panose="020B0602030504020204" pitchFamily="34" charset="0"/>
              </a:rPr>
              <a:t>, num=</a:t>
            </a:r>
            <a:r>
              <a:rPr lang="en-US" sz="4400" b="0" dirty="0">
                <a:solidFill>
                  <a:srgbClr val="116644"/>
                </a:solidFill>
                <a:effectLst/>
                <a:latin typeface="Lucida Sans Unicode" panose="020B0602030504020204" pitchFamily="34" charset="0"/>
                <a:cs typeface="Lucida Sans Unicode" panose="020B0602030504020204" pitchFamily="34" charset="0"/>
              </a:rPr>
              <a:t>1000</a:t>
            </a:r>
            <a:r>
              <a:rPr lang="en-US" sz="4400" b="0" dirty="0">
                <a:solidFill>
                  <a:srgbClr val="000000"/>
                </a:solidFill>
                <a:effectLst/>
                <a:latin typeface="Lucida Sans Unicode" panose="020B0602030504020204" pitchFamily="34" charset="0"/>
                <a:cs typeface="Lucida Sans Unicode" panose="020B0602030504020204" pitchFamily="34" charset="0"/>
              </a:rPr>
              <a:t>) </a:t>
            </a:r>
            <a:r>
              <a:rPr lang="en-US" sz="4400" b="0" dirty="0">
                <a:solidFill>
                  <a:srgbClr val="008000"/>
                </a:solidFill>
                <a:effectLst/>
                <a:latin typeface="Lucida Sans Unicode" panose="020B0602030504020204" pitchFamily="34" charset="0"/>
                <a:cs typeface="Lucida Sans Unicode" panose="020B0602030504020204" pitchFamily="34" charset="0"/>
              </a:rPr>
              <a:t># w_0 values</a:t>
            </a:r>
            <a:endParaRPr lang="en-US" sz="4400" b="0" dirty="0">
              <a:solidFill>
                <a:srgbClr val="000000"/>
              </a:solidFill>
              <a:effectLst/>
              <a:latin typeface="Lucida Sans Unicode" panose="020B0602030504020204" pitchFamily="34" charset="0"/>
              <a:cs typeface="Lucida Sans Unicode" panose="020B0602030504020204" pitchFamily="34" charset="0"/>
            </a:endParaRPr>
          </a:p>
          <a:p>
            <a:pPr marL="50800" indent="0">
              <a:buNone/>
            </a:pPr>
            <a:r>
              <a:rPr lang="en-US" sz="4400" b="0" dirty="0">
                <a:solidFill>
                  <a:srgbClr val="000000"/>
                </a:solidFill>
                <a:effectLst/>
                <a:latin typeface="Lucida Sans Unicode" panose="020B0602030504020204" pitchFamily="34" charset="0"/>
                <a:cs typeface="Lucida Sans Unicode" panose="020B0602030504020204" pitchFamily="34" charset="0"/>
              </a:rPr>
              <a:t>losses = </a:t>
            </a:r>
            <a:r>
              <a:rPr lang="en-US" sz="4400" b="0" dirty="0" err="1">
                <a:solidFill>
                  <a:srgbClr val="000000"/>
                </a:solidFill>
                <a:effectLst/>
                <a:latin typeface="Lucida Sans Unicode" panose="020B0602030504020204" pitchFamily="34" charset="0"/>
                <a:cs typeface="Lucida Sans Unicode" panose="020B0602030504020204" pitchFamily="34" charset="0"/>
              </a:rPr>
              <a:t>np.array</a:t>
            </a:r>
            <a:r>
              <a:rPr lang="en-US" sz="4400" b="0" dirty="0">
                <a:solidFill>
                  <a:srgbClr val="000000"/>
                </a:solidFill>
                <a:effectLst/>
                <a:latin typeface="Lucida Sans Unicode" panose="020B0602030504020204" pitchFamily="34" charset="0"/>
                <a:cs typeface="Lucida Sans Unicode" panose="020B0602030504020204" pitchFamily="34" charset="0"/>
              </a:rPr>
              <a:t>([loss(model(x, w_0), t) </a:t>
            </a:r>
            <a:r>
              <a:rPr lang="en-US" sz="4400" b="0" dirty="0">
                <a:solidFill>
                  <a:srgbClr val="AF00DB"/>
                </a:solidFill>
                <a:effectLst/>
                <a:latin typeface="Lucida Sans Unicode" panose="020B0602030504020204" pitchFamily="34" charset="0"/>
                <a:cs typeface="Lucida Sans Unicode" panose="020B0602030504020204" pitchFamily="34" charset="0"/>
              </a:rPr>
              <a:t>for</a:t>
            </a:r>
            <a:r>
              <a:rPr lang="en-US" sz="4400" b="0" dirty="0">
                <a:solidFill>
                  <a:srgbClr val="000000"/>
                </a:solidFill>
                <a:effectLst/>
                <a:latin typeface="Lucida Sans Unicode" panose="020B0602030504020204" pitchFamily="34" charset="0"/>
                <a:cs typeface="Lucida Sans Unicode" panose="020B0602030504020204" pitchFamily="34" charset="0"/>
              </a:rPr>
              <a:t> w_0 </a:t>
            </a:r>
            <a:r>
              <a:rPr lang="en-US" sz="4400" b="0" dirty="0">
                <a:solidFill>
                  <a:srgbClr val="0000FF"/>
                </a:solidFill>
                <a:effectLst/>
                <a:latin typeface="Lucida Sans Unicode" panose="020B0602030504020204" pitchFamily="34" charset="0"/>
                <a:cs typeface="Lucida Sans Unicode" panose="020B0602030504020204" pitchFamily="34" charset="0"/>
              </a:rPr>
              <a:t>in</a:t>
            </a:r>
            <a:r>
              <a:rPr lang="en-US" sz="4400" b="0" dirty="0">
                <a:solidFill>
                  <a:srgbClr val="000000"/>
                </a:solidFill>
                <a:effectLst/>
                <a:latin typeface="Lucida Sans Unicode" panose="020B0602030504020204" pitchFamily="34" charset="0"/>
                <a:cs typeface="Lucida Sans Unicode" panose="020B0602030504020204" pitchFamily="34" charset="0"/>
              </a:rPr>
              <a:t> </a:t>
            </a:r>
            <a:r>
              <a:rPr lang="en-US" sz="4400" b="0" dirty="0" err="1">
                <a:solidFill>
                  <a:srgbClr val="000000"/>
                </a:solidFill>
                <a:effectLst/>
                <a:latin typeface="Lucida Sans Unicode" panose="020B0602030504020204" pitchFamily="34" charset="0"/>
                <a:cs typeface="Lucida Sans Unicode" panose="020B0602030504020204" pitchFamily="34" charset="0"/>
              </a:rPr>
              <a:t>w_s</a:t>
            </a:r>
            <a:r>
              <a:rPr lang="en-US" sz="4400" b="0" dirty="0">
                <a:solidFill>
                  <a:srgbClr val="000000"/>
                </a:solidFill>
                <a:effectLst/>
                <a:latin typeface="Lucida Sans Unicode" panose="020B0602030504020204" pitchFamily="34" charset="0"/>
                <a:cs typeface="Lucida Sans Unicode" panose="020B0602030504020204" pitchFamily="34" charset="0"/>
              </a:rPr>
              <a:t>])</a:t>
            </a:r>
          </a:p>
          <a:p>
            <a:pPr marL="50800" indent="0">
              <a:buNone/>
            </a:pPr>
            <a:r>
              <a:rPr lang="en-US" sz="4400" b="0" dirty="0" err="1">
                <a:solidFill>
                  <a:srgbClr val="000000"/>
                </a:solidFill>
                <a:effectLst/>
                <a:latin typeface="Lucida Sans Unicode" panose="020B0602030504020204" pitchFamily="34" charset="0"/>
                <a:cs typeface="Lucida Sans Unicode" panose="020B0602030504020204" pitchFamily="34" charset="0"/>
              </a:rPr>
              <a:t>plt.plot</a:t>
            </a:r>
            <a:r>
              <a:rPr lang="en-US" sz="4400" b="0" dirty="0">
                <a:solidFill>
                  <a:srgbClr val="000000"/>
                </a:solidFill>
                <a:effectLst/>
                <a:latin typeface="Lucida Sans Unicode" panose="020B0602030504020204" pitchFamily="34" charset="0"/>
                <a:cs typeface="Lucida Sans Unicode" panose="020B0602030504020204" pitchFamily="34" charset="0"/>
              </a:rPr>
              <a:t>(</a:t>
            </a:r>
            <a:r>
              <a:rPr lang="en-US" sz="4400" b="0" dirty="0" err="1">
                <a:solidFill>
                  <a:srgbClr val="000000"/>
                </a:solidFill>
                <a:effectLst/>
                <a:latin typeface="Lucida Sans Unicode" panose="020B0602030504020204" pitchFamily="34" charset="0"/>
                <a:cs typeface="Lucida Sans Unicode" panose="020B0602030504020204" pitchFamily="34" charset="0"/>
              </a:rPr>
              <a:t>w_s</a:t>
            </a:r>
            <a:r>
              <a:rPr lang="en-US" sz="4400" b="0" dirty="0">
                <a:solidFill>
                  <a:srgbClr val="000000"/>
                </a:solidFill>
                <a:effectLst/>
                <a:latin typeface="Lucida Sans Unicode" panose="020B0602030504020204" pitchFamily="34" charset="0"/>
                <a:cs typeface="Lucida Sans Unicode" panose="020B0602030504020204" pitchFamily="34" charset="0"/>
              </a:rPr>
              <a:t>, losses, </a:t>
            </a:r>
            <a:r>
              <a:rPr lang="en-US" sz="4400" b="0" dirty="0">
                <a:solidFill>
                  <a:srgbClr val="A31515"/>
                </a:solidFill>
                <a:effectLst/>
                <a:latin typeface="Lucida Sans Unicode" panose="020B0602030504020204" pitchFamily="34" charset="0"/>
                <a:cs typeface="Lucida Sans Unicode" panose="020B0602030504020204" pitchFamily="34" charset="0"/>
              </a:rPr>
              <a:t>'b-'</a:t>
            </a:r>
            <a:r>
              <a:rPr lang="en-US" sz="4400" b="0" dirty="0">
                <a:solidFill>
                  <a:srgbClr val="000000"/>
                </a:solidFill>
                <a:effectLst/>
                <a:latin typeface="Lucida Sans Unicode" panose="020B0602030504020204" pitchFamily="34" charset="0"/>
                <a:cs typeface="Lucida Sans Unicode" panose="020B0602030504020204" pitchFamily="34" charset="0"/>
              </a:rPr>
              <a:t>, label=</a:t>
            </a:r>
            <a:r>
              <a:rPr lang="en-US" sz="4400" b="0" dirty="0" err="1">
                <a:solidFill>
                  <a:srgbClr val="0000FF"/>
                </a:solidFill>
                <a:effectLst/>
                <a:latin typeface="Lucida Sans Unicode" panose="020B0602030504020204" pitchFamily="34" charset="0"/>
                <a:cs typeface="Lucida Sans Unicode" panose="020B0602030504020204" pitchFamily="34" charset="0"/>
              </a:rPr>
              <a:t>f</a:t>
            </a:r>
            <a:r>
              <a:rPr lang="en-US" sz="4400" b="0" dirty="0" err="1">
                <a:solidFill>
                  <a:srgbClr val="A31515"/>
                </a:solidFill>
                <a:effectLst/>
                <a:latin typeface="Lucida Sans Unicode" panose="020B0602030504020204" pitchFamily="34" charset="0"/>
                <a:cs typeface="Lucida Sans Unicode" panose="020B0602030504020204" pitchFamily="34" charset="0"/>
              </a:rPr>
              <a:t>'MSE</a:t>
            </a:r>
            <a:r>
              <a:rPr lang="en-US" sz="4400" b="0" dirty="0">
                <a:solidFill>
                  <a:srgbClr val="A31515"/>
                </a:solidFill>
                <a:effectLst/>
                <a:latin typeface="Lucida Sans Unicode" panose="020B0602030504020204" pitchFamily="34" charset="0"/>
                <a:cs typeface="Lucida Sans Unicode" panose="020B0602030504020204" pitchFamily="34" charset="0"/>
              </a:rPr>
              <a:t>($w_0$)'</a:t>
            </a:r>
            <a:r>
              <a:rPr lang="en-US" sz="4400" b="0" dirty="0">
                <a:solidFill>
                  <a:srgbClr val="000000"/>
                </a:solidFill>
                <a:effectLst/>
                <a:latin typeface="Lucida Sans Unicode" panose="020B0602030504020204" pitchFamily="34" charset="0"/>
                <a:cs typeface="Lucida Sans Unicode" panose="020B0602030504020204" pitchFamily="34" charset="0"/>
              </a:rPr>
              <a:t>)</a:t>
            </a:r>
          </a:p>
          <a:p>
            <a:pPr marL="50800" indent="0">
              <a:buNone/>
            </a:pPr>
            <a:endParaRPr lang="en-US" sz="1400" b="0" dirty="0">
              <a:solidFill>
                <a:srgbClr val="000000"/>
              </a:solidFill>
              <a:effectLst/>
              <a:latin typeface="Courier New" panose="02070309020205020404" pitchFamily="49" charset="0"/>
            </a:endParaRPr>
          </a:p>
          <a:p>
            <a:pPr marL="228600" indent="-50800">
              <a:spcBef>
                <a:spcPts val="0"/>
              </a:spcBef>
              <a:buFont typeface="Arial"/>
              <a:buNone/>
            </a:pPr>
            <a:endParaRPr lang="en-US" sz="1400" dirty="0"/>
          </a:p>
        </p:txBody>
      </p:sp>
      <p:pic>
        <p:nvPicPr>
          <p:cNvPr id="8" name="Graphic 7">
            <a:extLst>
              <a:ext uri="{FF2B5EF4-FFF2-40B4-BE49-F238E27FC236}">
                <a16:creationId xmlns:a16="http://schemas.microsoft.com/office/drawing/2014/main" id="{AE4DB692-4FF0-5899-E95D-FF406F4EB90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820025" y="695325"/>
            <a:ext cx="4371975" cy="2733675"/>
          </a:xfrm>
          <a:prstGeom prst="rect">
            <a:avLst/>
          </a:prstGeom>
        </p:spPr>
      </p:pic>
      <p:pic>
        <p:nvPicPr>
          <p:cNvPr id="2" name="Graphic 1">
            <a:extLst>
              <a:ext uri="{FF2B5EF4-FFF2-40B4-BE49-F238E27FC236}">
                <a16:creationId xmlns:a16="http://schemas.microsoft.com/office/drawing/2014/main" id="{E96D6DAA-6BC8-11AC-2F6B-8BB061949AE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849141" y="710372"/>
            <a:ext cx="4342859" cy="2733675"/>
          </a:xfrm>
          <a:prstGeom prst="rect">
            <a:avLst/>
          </a:prstGeom>
        </p:spPr>
      </p:pic>
      <p:sp>
        <p:nvSpPr>
          <p:cNvPr id="3" name="Google Shape;374;p5">
            <a:extLst>
              <a:ext uri="{FF2B5EF4-FFF2-40B4-BE49-F238E27FC236}">
                <a16:creationId xmlns:a16="http://schemas.microsoft.com/office/drawing/2014/main" id="{2D29AED2-A761-7D0C-874A-A18E670D66B6}"/>
              </a:ext>
            </a:extLst>
          </p:cNvPr>
          <p:cNvSpPr txBox="1">
            <a:spLocks/>
          </p:cNvSpPr>
          <p:nvPr/>
        </p:nvSpPr>
        <p:spPr>
          <a:xfrm>
            <a:off x="8033256" y="3454067"/>
            <a:ext cx="4139454" cy="610084"/>
          </a:xfrm>
          <a:prstGeom prst="rect">
            <a:avLst/>
          </a:prstGeom>
          <a:noFill/>
          <a:ln>
            <a:solidFill>
              <a:schemeClr val="tx1"/>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buNone/>
            </a:pPr>
            <a:r>
              <a:rPr lang="en-US" sz="1100" dirty="0">
                <a:solidFill>
                  <a:srgbClr val="0000FF"/>
                </a:solidFill>
                <a:latin typeface="Lucida Sans Unicode" panose="020B0602030504020204" pitchFamily="34" charset="0"/>
                <a:cs typeface="Lucida Sans Unicode" panose="020B0602030504020204" pitchFamily="34" charset="0"/>
              </a:rPr>
              <a:t>def</a:t>
            </a:r>
            <a:r>
              <a:rPr lang="en-US" sz="1100" dirty="0">
                <a:solidFill>
                  <a:srgbClr val="000000"/>
                </a:solidFill>
                <a:latin typeface="Lucida Sans Unicode" panose="020B0602030504020204" pitchFamily="34" charset="0"/>
                <a:cs typeface="Lucida Sans Unicode" panose="020B0602030504020204" pitchFamily="34" charset="0"/>
              </a:rPr>
              <a:t> </a:t>
            </a:r>
            <a:r>
              <a:rPr lang="en-US" sz="1100" dirty="0">
                <a:solidFill>
                  <a:srgbClr val="795E26"/>
                </a:solidFill>
                <a:latin typeface="Lucida Sans Unicode" panose="020B0602030504020204" pitchFamily="34" charset="0"/>
                <a:cs typeface="Lucida Sans Unicode" panose="020B0602030504020204" pitchFamily="34" charset="0"/>
              </a:rPr>
              <a:t>loss</a:t>
            </a:r>
            <a:r>
              <a:rPr lang="en-US" sz="1100" dirty="0">
                <a:solidFill>
                  <a:srgbClr val="000000"/>
                </a:solidFill>
                <a:latin typeface="Lucida Sans Unicode" panose="020B0602030504020204" pitchFamily="34" charset="0"/>
                <a:cs typeface="Lucida Sans Unicode" panose="020B0602030504020204" pitchFamily="34" charset="0"/>
              </a:rPr>
              <a:t>(</a:t>
            </a:r>
            <a:r>
              <a:rPr lang="en-US" sz="1100" dirty="0">
                <a:solidFill>
                  <a:srgbClr val="001080"/>
                </a:solidFill>
                <a:latin typeface="Lucida Sans Unicode" panose="020B0602030504020204" pitchFamily="34" charset="0"/>
                <a:cs typeface="Lucida Sans Unicode" panose="020B0602030504020204" pitchFamily="34" charset="0"/>
              </a:rPr>
              <a:t>prediction</a:t>
            </a:r>
            <a:r>
              <a:rPr lang="en-US" sz="1100" dirty="0">
                <a:solidFill>
                  <a:srgbClr val="000000"/>
                </a:solidFill>
                <a:latin typeface="Lucida Sans Unicode" panose="020B0602030504020204" pitchFamily="34" charset="0"/>
                <a:cs typeface="Lucida Sans Unicode" panose="020B0602030504020204" pitchFamily="34" charset="0"/>
              </a:rPr>
              <a:t>, </a:t>
            </a:r>
            <a:r>
              <a:rPr lang="en-US" sz="1100" dirty="0">
                <a:solidFill>
                  <a:srgbClr val="001080"/>
                </a:solidFill>
                <a:latin typeface="Lucida Sans Unicode" panose="020B0602030504020204" pitchFamily="34" charset="0"/>
                <a:cs typeface="Lucida Sans Unicode" panose="020B0602030504020204" pitchFamily="34" charset="0"/>
              </a:rPr>
              <a:t>t</a:t>
            </a:r>
            <a:r>
              <a:rPr lang="en-US" sz="1100" dirty="0">
                <a:solidFill>
                  <a:srgbClr val="000000"/>
                </a:solidFill>
                <a:latin typeface="Lucida Sans Unicode" panose="020B0602030504020204" pitchFamily="34" charset="0"/>
                <a:cs typeface="Lucida Sans Unicode" panose="020B0602030504020204" pitchFamily="34" charset="0"/>
              </a:rPr>
              <a:t>):</a:t>
            </a:r>
          </a:p>
          <a:p>
            <a:pPr marL="50800" indent="0">
              <a:buNone/>
            </a:pPr>
            <a:r>
              <a:rPr lang="en-US" sz="1100" dirty="0">
                <a:solidFill>
                  <a:srgbClr val="000000"/>
                </a:solidFill>
                <a:latin typeface="Lucida Sans Unicode" panose="020B0602030504020204" pitchFamily="34" charset="0"/>
                <a:cs typeface="Lucida Sans Unicode" panose="020B0602030504020204" pitchFamily="34" charset="0"/>
              </a:rPr>
              <a:t>    </a:t>
            </a:r>
            <a:r>
              <a:rPr lang="en-US" sz="1100" dirty="0">
                <a:solidFill>
                  <a:srgbClr val="AF00DB"/>
                </a:solidFill>
                <a:latin typeface="Lucida Sans Unicode" panose="020B0602030504020204" pitchFamily="34" charset="0"/>
                <a:cs typeface="Lucida Sans Unicode" panose="020B0602030504020204" pitchFamily="34" charset="0"/>
              </a:rPr>
              <a:t>return</a:t>
            </a:r>
            <a:r>
              <a:rPr lang="en-US" sz="1100" dirty="0">
                <a:solidFill>
                  <a:srgbClr val="000000"/>
                </a:solidFill>
                <a:latin typeface="Lucida Sans Unicode" panose="020B0602030504020204" pitchFamily="34" charset="0"/>
                <a:cs typeface="Lucida Sans Unicode" panose="020B0602030504020204" pitchFamily="34" charset="0"/>
              </a:rPr>
              <a:t> </a:t>
            </a:r>
            <a:r>
              <a:rPr lang="en-US" sz="1100" dirty="0" err="1">
                <a:solidFill>
                  <a:srgbClr val="000000"/>
                </a:solidFill>
                <a:latin typeface="Lucida Sans Unicode" panose="020B0602030504020204" pitchFamily="34" charset="0"/>
                <a:cs typeface="Lucida Sans Unicode" panose="020B0602030504020204" pitchFamily="34" charset="0"/>
              </a:rPr>
              <a:t>np.mean</a:t>
            </a:r>
            <a:r>
              <a:rPr lang="en-US" sz="1100" dirty="0">
                <a:solidFill>
                  <a:srgbClr val="000000"/>
                </a:solidFill>
                <a:latin typeface="Lucida Sans Unicode" panose="020B0602030504020204" pitchFamily="34" charset="0"/>
                <a:cs typeface="Lucida Sans Unicode" panose="020B0602030504020204" pitchFamily="34" charset="0"/>
              </a:rPr>
              <a:t>((t - prediction)**</a:t>
            </a:r>
            <a:r>
              <a:rPr lang="en-US" sz="1100" dirty="0">
                <a:solidFill>
                  <a:srgbClr val="116644"/>
                </a:solidFill>
                <a:latin typeface="Lucida Sans Unicode" panose="020B0602030504020204" pitchFamily="34" charset="0"/>
                <a:cs typeface="Lucida Sans Unicode" panose="020B0602030504020204" pitchFamily="34" charset="0"/>
              </a:rPr>
              <a:t>2</a:t>
            </a:r>
            <a:r>
              <a:rPr lang="en-US" sz="1100" dirty="0">
                <a:solidFill>
                  <a:srgbClr val="000000"/>
                </a:solidFill>
                <a:latin typeface="Lucida Sans Unicode" panose="020B0602030504020204" pitchFamily="34" charset="0"/>
                <a:cs typeface="Lucida Sans Unicode" panose="020B0602030504020204" pitchFamily="34" charset="0"/>
              </a:rPr>
              <a:t>)</a:t>
            </a:r>
          </a:p>
          <a:p>
            <a:pPr marL="50800" indent="0">
              <a:buNone/>
            </a:pPr>
            <a:endParaRPr lang="en-US" sz="1400" b="0" dirty="0">
              <a:solidFill>
                <a:srgbClr val="000000"/>
              </a:solidFill>
              <a:effectLst/>
              <a:latin typeface="Courier New" panose="02070309020205020404" pitchFamily="49" charset="0"/>
            </a:endParaRPr>
          </a:p>
          <a:p>
            <a:pPr marL="228600" indent="-50800">
              <a:spcBef>
                <a:spcPts val="0"/>
              </a:spcBef>
              <a:buFont typeface="Arial"/>
              <a:buNone/>
            </a:pPr>
            <a:endParaRPr lang="en-US" sz="1400" dirty="0"/>
          </a:p>
        </p:txBody>
      </p:sp>
    </p:spTree>
    <p:extLst>
      <p:ext uri="{BB962C8B-B14F-4D97-AF65-F5344CB8AC3E}">
        <p14:creationId xmlns:p14="http://schemas.microsoft.com/office/powerpoint/2010/main" val="346431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
          <p:cNvSpPr txBox="1">
            <a:spLocks noGrp="1"/>
          </p:cNvSpPr>
          <p:nvPr>
            <p:ph type="body" idx="1"/>
          </p:nvPr>
        </p:nvSpPr>
        <p:spPr>
          <a:xfrm>
            <a:off x="1470929" y="2095027"/>
            <a:ext cx="9941071" cy="88465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F7FF"/>
              </a:buClr>
              <a:buSzPts val="4400"/>
              <a:buNone/>
            </a:pPr>
            <a:r>
              <a:rPr lang="en-US" dirty="0"/>
              <a:t>THUẬT TOÁN GRADIENT DESCENT</a:t>
            </a:r>
            <a:endParaRPr dirty="0"/>
          </a:p>
        </p:txBody>
      </p:sp>
      <p:sp>
        <p:nvSpPr>
          <p:cNvPr id="364" name="Google Shape;364;p4"/>
          <p:cNvSpPr txBox="1">
            <a:spLocks noGrp="1"/>
          </p:cNvSpPr>
          <p:nvPr>
            <p:ph type="body" idx="2"/>
          </p:nvPr>
        </p:nvSpPr>
        <p:spPr>
          <a:xfrm>
            <a:off x="1470930" y="3169159"/>
            <a:ext cx="9941070" cy="695175"/>
          </a:xfrm>
          <a:prstGeom prst="rect">
            <a:avLst/>
          </a:prstGeom>
          <a:noFill/>
          <a:ln>
            <a:noFill/>
          </a:ln>
        </p:spPr>
        <p:txBody>
          <a:bodyPr spcFirstLastPara="1" wrap="square" lIns="91425" tIns="45700" rIns="91425" bIns="45700" anchor="ctr" anchorCtr="0">
            <a:normAutofit/>
          </a:bodyPr>
          <a:lstStyle/>
          <a:p>
            <a:pPr marL="0" lvl="0" indent="0" algn="l">
              <a:lnSpc>
                <a:spcPct val="90000"/>
              </a:lnSpc>
              <a:spcBef>
                <a:spcPts val="0"/>
              </a:spcBef>
              <a:spcAft>
                <a:spcPts val="0"/>
              </a:spcAft>
              <a:buClr>
                <a:schemeClr val="lt1"/>
              </a:buClr>
              <a:buSzPts val="2800"/>
              <a:buNone/>
            </a:pPr>
            <a:r>
              <a:rPr lang="en-US" dirty="0"/>
              <a:t>GRADIENT DESCENT ALGORITHM</a:t>
            </a:r>
            <a:endParaRPr dirty="0"/>
          </a:p>
        </p:txBody>
      </p:sp>
      <p:sp>
        <p:nvSpPr>
          <p:cNvPr id="365" name="Google Shape;365;p4"/>
          <p:cNvSpPr txBox="1">
            <a:spLocks noGrp="1"/>
          </p:cNvSpPr>
          <p:nvPr>
            <p:ph type="body" idx="3"/>
          </p:nvPr>
        </p:nvSpPr>
        <p:spPr>
          <a:xfrm>
            <a:off x="1470930" y="4137397"/>
            <a:ext cx="7147030" cy="916698"/>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rgbClr val="F2F2F2"/>
              </a:buClr>
              <a:buSzPts val="1000"/>
              <a:buNone/>
            </a:pPr>
            <a:endParaRPr/>
          </a:p>
        </p:txBody>
      </p:sp>
      <p:sp>
        <p:nvSpPr>
          <p:cNvPr id="366" name="Google Shape;366;p4"/>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lnSpcReduction="10000"/>
          </a:bodyPr>
          <a:lstStyle/>
          <a:p>
            <a:pPr marL="0" lvl="0" indent="0" algn="r" rtl="0">
              <a:lnSpc>
                <a:spcPct val="90000"/>
              </a:lnSpc>
              <a:spcBef>
                <a:spcPts val="0"/>
              </a:spcBef>
              <a:spcAft>
                <a:spcPts val="0"/>
              </a:spcAft>
              <a:buClr>
                <a:srgbClr val="00F7FF"/>
              </a:buClr>
              <a:buSzPts val="12000"/>
              <a:buNone/>
            </a:pPr>
            <a:endParaRPr/>
          </a:p>
        </p:txBody>
      </p:sp>
      <p:sp>
        <p:nvSpPr>
          <p:cNvPr id="367" name="Google Shape;367;p4"/>
          <p:cNvSpPr txBox="1">
            <a:spLocks noGrp="1"/>
          </p:cNvSpPr>
          <p:nvPr>
            <p:ph type="ftr" idx="11"/>
          </p:nvPr>
        </p:nvSpPr>
        <p:spPr>
          <a:xfrm>
            <a:off x="838200" y="6481647"/>
            <a:ext cx="4475922"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VN"/>
              <a:t>Thực hiện bởi Trường Đại học Công nghệ Thông tin, ĐHQG-HCM</a:t>
            </a:r>
            <a:endParaRPr/>
          </a:p>
        </p:txBody>
      </p:sp>
      <p:sp>
        <p:nvSpPr>
          <p:cNvPr id="368" name="Google Shape;368;p4"/>
          <p:cNvSpPr txBox="1">
            <a:spLocks noGrp="1"/>
          </p:cNvSpPr>
          <p:nvPr>
            <p:ph type="sldNum" idx="12"/>
          </p:nvPr>
        </p:nvSpPr>
        <p:spPr>
          <a:xfrm>
            <a:off x="65862" y="6542216"/>
            <a:ext cx="292608" cy="31578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12</a:t>
            </a:fld>
            <a:endParaRPr/>
          </a:p>
        </p:txBody>
      </p:sp>
    </p:spTree>
    <p:extLst>
      <p:ext uri="{BB962C8B-B14F-4D97-AF65-F5344CB8AC3E}">
        <p14:creationId xmlns:p14="http://schemas.microsoft.com/office/powerpoint/2010/main" val="521815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
          <p:cNvSpPr txBox="1">
            <a:spLocks noGrp="1"/>
          </p:cNvSpPr>
          <p:nvPr>
            <p:ph type="title"/>
          </p:nvPr>
        </p:nvSpPr>
        <p:spPr>
          <a:xfrm>
            <a:off x="692664" y="23136"/>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Thuật</a:t>
            </a:r>
            <a:r>
              <a:rPr lang="en-US" dirty="0"/>
              <a:t> </a:t>
            </a:r>
            <a:r>
              <a:rPr lang="en-US" dirty="0" err="1"/>
              <a:t>toán</a:t>
            </a:r>
            <a:r>
              <a:rPr lang="en-US" dirty="0"/>
              <a:t> Gradient Descent</a:t>
            </a:r>
            <a:endParaRPr dirty="0"/>
          </a:p>
        </p:txBody>
      </p:sp>
      <mc:AlternateContent xmlns:mc="http://schemas.openxmlformats.org/markup-compatibility/2006" xmlns:a14="http://schemas.microsoft.com/office/drawing/2010/main">
        <mc:Choice Requires="a14">
          <p:sp>
            <p:nvSpPr>
              <p:cNvPr id="374" name="Google Shape;374;p5"/>
              <p:cNvSpPr txBox="1">
                <a:spLocks noGrp="1"/>
              </p:cNvSpPr>
              <p:nvPr>
                <p:ph type="body" idx="1"/>
              </p:nvPr>
            </p:nvSpPr>
            <p:spPr>
              <a:xfrm>
                <a:off x="393465" y="841302"/>
                <a:ext cx="7412002" cy="5865158"/>
              </a:xfrm>
              <a:prstGeom prst="rect">
                <a:avLst/>
              </a:prstGeom>
              <a:noFill/>
              <a:ln>
                <a:noFill/>
              </a:ln>
            </p:spPr>
            <p:txBody>
              <a:bodyPr spcFirstLastPara="1" wrap="square" lIns="91425" tIns="45700" rIns="91425" bIns="45700" anchor="t" anchorCtr="0">
                <a:noAutofit/>
              </a:bodyPr>
              <a:lstStyle/>
              <a:p>
                <a:pPr marL="228600" lvl="0" indent="-50800" algn="just" rtl="0">
                  <a:lnSpc>
                    <a:spcPct val="130000"/>
                  </a:lnSpc>
                  <a:spcBef>
                    <a:spcPts val="0"/>
                  </a:spcBef>
                  <a:spcAft>
                    <a:spcPts val="0"/>
                  </a:spcAft>
                  <a:buClr>
                    <a:schemeClr val="dk1"/>
                  </a:buClr>
                  <a:buSzPts val="2800"/>
                  <a:buNone/>
                </a:pPr>
                <a:r>
                  <a:rPr lang="en-US" sz="1800" b="1" dirty="0">
                    <a:solidFill>
                      <a:schemeClr val="tx1"/>
                    </a:solidFill>
                  </a:rPr>
                  <a:t>Đầu </a:t>
                </a:r>
                <a:r>
                  <a:rPr lang="en-US" sz="1800" b="1" dirty="0" err="1">
                    <a:solidFill>
                      <a:schemeClr val="tx1"/>
                    </a:solidFill>
                  </a:rPr>
                  <a:t>vào</a:t>
                </a:r>
                <a:r>
                  <a:rPr lang="en-US" sz="1800" b="1" dirty="0">
                    <a:solidFill>
                      <a:schemeClr val="tx1"/>
                    </a:solidFill>
                  </a:rPr>
                  <a:t>:</a:t>
                </a:r>
                <a:r>
                  <a:rPr lang="en-US" sz="1800" dirty="0">
                    <a:solidFill>
                      <a:schemeClr val="tx1"/>
                    </a:solidFill>
                  </a:rPr>
                  <a:t> </a:t>
                </a:r>
                <a:r>
                  <a:rPr lang="en-US" sz="1800" dirty="0" err="1">
                    <a:solidFill>
                      <a:schemeClr val="tx1"/>
                    </a:solidFill>
                  </a:rPr>
                  <a:t>Hàm</a:t>
                </a:r>
                <a:r>
                  <a:rPr lang="en-US" sz="1800" dirty="0">
                    <a:solidFill>
                      <a:schemeClr val="tx1"/>
                    </a:solidFill>
                  </a:rPr>
                  <a:t> </a:t>
                </a:r>
                <a:r>
                  <a:rPr lang="en-US" sz="1800" dirty="0" err="1">
                    <a:solidFill>
                      <a:schemeClr val="tx1"/>
                    </a:solidFill>
                  </a:rPr>
                  <a:t>số</a:t>
                </a:r>
                <a:r>
                  <a:rPr lang="en-US" sz="1800" dirty="0">
                    <a:solidFill>
                      <a:schemeClr val="tx1"/>
                    </a:solidFill>
                  </a:rPr>
                  <a:t> </a:t>
                </a:r>
                <a14:m>
                  <m:oMath xmlns:m="http://schemas.openxmlformats.org/officeDocument/2006/math">
                    <m:r>
                      <a:rPr lang="en-US" sz="1800" b="0" i="1" smtClean="0">
                        <a:solidFill>
                          <a:schemeClr val="tx1"/>
                        </a:solidFill>
                        <a:latin typeface="Cambria Math" panose="02040503050406030204" pitchFamily="18" charset="0"/>
                      </a:rPr>
                      <m:t>𝑓</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𝑥</m:t>
                    </m:r>
                    <m:r>
                      <a:rPr lang="en-US" sz="1800" b="0" i="1" smtClean="0">
                        <a:solidFill>
                          <a:schemeClr val="tx1"/>
                        </a:solidFill>
                        <a:latin typeface="Cambria Math" panose="02040503050406030204" pitchFamily="18" charset="0"/>
                      </a:rPr>
                      <m:t>)</m:t>
                    </m:r>
                  </m:oMath>
                </a14:m>
                <a:r>
                  <a:rPr lang="en-US" sz="1800" dirty="0">
                    <a:solidFill>
                      <a:schemeClr val="tx1"/>
                    </a:solidFill>
                  </a:rPr>
                  <a:t> </a:t>
                </a:r>
                <a:r>
                  <a:rPr lang="en-US" sz="1800" dirty="0" err="1">
                    <a:solidFill>
                      <a:schemeClr val="tx1"/>
                    </a:solidFill>
                  </a:rPr>
                  <a:t>cần</a:t>
                </a:r>
                <a:r>
                  <a:rPr lang="en-US" sz="1800" dirty="0">
                    <a:solidFill>
                      <a:schemeClr val="tx1"/>
                    </a:solidFill>
                  </a:rPr>
                  <a:t> </a:t>
                </a:r>
                <a:r>
                  <a:rPr lang="en-US" sz="1800" dirty="0" err="1">
                    <a:solidFill>
                      <a:schemeClr val="tx1"/>
                    </a:solidFill>
                  </a:rPr>
                  <a:t>cực</a:t>
                </a:r>
                <a:r>
                  <a:rPr lang="en-US" sz="1800" dirty="0">
                    <a:solidFill>
                      <a:schemeClr val="tx1"/>
                    </a:solidFill>
                  </a:rPr>
                  <a:t> </a:t>
                </a:r>
                <a:r>
                  <a:rPr lang="en-US" sz="1800" dirty="0" err="1">
                    <a:solidFill>
                      <a:schemeClr val="tx1"/>
                    </a:solidFill>
                  </a:rPr>
                  <a:t>tiểu</a:t>
                </a:r>
                <a:r>
                  <a:rPr lang="en-US" sz="1800" dirty="0">
                    <a:solidFill>
                      <a:schemeClr val="tx1"/>
                    </a:solidFill>
                  </a:rPr>
                  <a:t> </a:t>
                </a:r>
                <a:r>
                  <a:rPr lang="en-US" sz="1800" dirty="0" err="1">
                    <a:solidFill>
                      <a:schemeClr val="tx1"/>
                    </a:solidFill>
                  </a:rPr>
                  <a:t>hóa</a:t>
                </a:r>
                <a:r>
                  <a:rPr lang="en-US" sz="1800" dirty="0">
                    <a:solidFill>
                      <a:schemeClr val="tx1"/>
                    </a:solidFill>
                  </a:rPr>
                  <a:t>.</a:t>
                </a:r>
              </a:p>
              <a:p>
                <a:pPr marL="228600" lvl="0" indent="-50800">
                  <a:spcBef>
                    <a:spcPts val="0"/>
                  </a:spcBef>
                  <a:buNone/>
                </a:pPr>
                <a:r>
                  <a:rPr lang="en-US" sz="1800" dirty="0">
                    <a:solidFill>
                      <a:schemeClr val="tx1"/>
                    </a:solidFill>
                  </a:rPr>
                  <a:t>		    </a:t>
                </a:r>
                <a:r>
                  <a:rPr lang="en-US" sz="1800" dirty="0" err="1">
                    <a:solidFill>
                      <a:schemeClr val="tx1"/>
                    </a:solidFill>
                  </a:rPr>
                  <a:t>Giá</a:t>
                </a:r>
                <a:r>
                  <a:rPr lang="en-US" sz="1800" dirty="0">
                    <a:solidFill>
                      <a:schemeClr val="tx1"/>
                    </a:solidFill>
                  </a:rPr>
                  <a:t> </a:t>
                </a:r>
                <a:r>
                  <a:rPr lang="en-US" sz="1800" dirty="0" err="1">
                    <a:solidFill>
                      <a:schemeClr val="tx1"/>
                    </a:solidFill>
                  </a:rPr>
                  <a:t>trị</a:t>
                </a:r>
                <a:r>
                  <a:rPr lang="en-US" sz="1800" dirty="0">
                    <a:solidFill>
                      <a:schemeClr val="tx1"/>
                    </a:solidFill>
                  </a:rPr>
                  <a:t> </a:t>
                </a:r>
                <a:r>
                  <a:rPr lang="en-US" sz="1800" dirty="0" err="1">
                    <a:solidFill>
                      <a:schemeClr val="tx1"/>
                    </a:solidFill>
                  </a:rPr>
                  <a:t>khởi</a:t>
                </a:r>
                <a:r>
                  <a:rPr lang="en-US" sz="1800" dirty="0">
                    <a:solidFill>
                      <a:schemeClr val="tx1"/>
                    </a:solidFill>
                  </a:rPr>
                  <a:t> </a:t>
                </a:r>
                <a:r>
                  <a:rPr lang="en-US" sz="1800" dirty="0" err="1">
                    <a:solidFill>
                      <a:schemeClr val="tx1"/>
                    </a:solidFill>
                  </a:rPr>
                  <a:t>tạo</a:t>
                </a:r>
                <a:r>
                  <a:rPr lang="en-US" sz="1800" dirty="0">
                    <a:solidFill>
                      <a:schemeClr val="tx1"/>
                    </a:solidFill>
                  </a:rPr>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0</m:t>
                        </m:r>
                      </m:sub>
                    </m:sSub>
                  </m:oMath>
                </a14:m>
                <a:r>
                  <a:rPr lang="en-US" sz="1800" dirty="0">
                    <a:solidFill>
                      <a:schemeClr val="tx1"/>
                    </a:solidFill>
                  </a:rPr>
                  <a:t> </a:t>
                </a:r>
                <a:r>
                  <a:rPr lang="en-US" sz="1800" dirty="0" err="1">
                    <a:solidFill>
                      <a:schemeClr val="tx1"/>
                    </a:solidFill>
                  </a:rPr>
                  <a:t>tại</a:t>
                </a:r>
                <a:r>
                  <a:rPr lang="en-US" sz="1800" dirty="0">
                    <a:solidFill>
                      <a:schemeClr val="tx1"/>
                    </a:solidFill>
                  </a:rPr>
                  <a:t> </a:t>
                </a:r>
                <a14:m>
                  <m:oMath xmlns:m="http://schemas.openxmlformats.org/officeDocument/2006/math">
                    <m:r>
                      <a:rPr lang="en-US" sz="1800" i="1">
                        <a:solidFill>
                          <a:schemeClr val="tx1"/>
                        </a:solidFill>
                        <a:latin typeface="Cambria Math" panose="02040503050406030204" pitchFamily="18" charset="0"/>
                      </a:rPr>
                      <m:t>𝑡</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0</m:t>
                    </m:r>
                  </m:oMath>
                </a14:m>
                <a:r>
                  <a:rPr lang="en-US" sz="1800" dirty="0">
                    <a:solidFill>
                      <a:schemeClr val="tx1"/>
                    </a:solidFill>
                  </a:rPr>
                  <a:t> (initial value).</a:t>
                </a:r>
              </a:p>
              <a:p>
                <a:pPr marL="228600" lvl="0" indent="-50800">
                  <a:spcBef>
                    <a:spcPts val="0"/>
                  </a:spcBef>
                  <a:buNone/>
                </a:pPr>
                <a:r>
                  <a:rPr lang="en-US" sz="1800" dirty="0">
                    <a:solidFill>
                      <a:schemeClr val="tx1"/>
                    </a:solidFill>
                  </a:rPr>
                  <a:t>		    </a:t>
                </a:r>
                <a:r>
                  <a:rPr lang="en-US" sz="1800" dirty="0" err="1">
                    <a:solidFill>
                      <a:schemeClr val="tx1"/>
                    </a:solidFill>
                  </a:rPr>
                  <a:t>Hệ</a:t>
                </a:r>
                <a:r>
                  <a:rPr lang="en-US" sz="1800" dirty="0">
                    <a:solidFill>
                      <a:schemeClr val="tx1"/>
                    </a:solidFill>
                  </a:rPr>
                  <a:t> </a:t>
                </a:r>
                <a:r>
                  <a:rPr lang="en-US" sz="1800" dirty="0" err="1">
                    <a:solidFill>
                      <a:schemeClr val="tx1"/>
                    </a:solidFill>
                  </a:rPr>
                  <a:t>số</a:t>
                </a:r>
                <a:r>
                  <a:rPr lang="en-US" sz="1800" dirty="0">
                    <a:solidFill>
                      <a:schemeClr val="tx1"/>
                    </a:solidFill>
                  </a:rPr>
                  <a:t> </a:t>
                </a:r>
                <a:r>
                  <a:rPr lang="en-US" sz="1800" dirty="0" err="1">
                    <a:solidFill>
                      <a:schemeClr val="tx1"/>
                    </a:solidFill>
                  </a:rPr>
                  <a:t>học</a:t>
                </a:r>
                <a:r>
                  <a:rPr lang="en-US" sz="1800" dirty="0">
                    <a:solidFill>
                      <a:schemeClr val="tx1"/>
                    </a:solidFill>
                  </a:rPr>
                  <a:t> (learning rate)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rPr>
                      <m:t>𝛼</m:t>
                    </m:r>
                    <m:r>
                      <a:rPr lang="en-US" sz="1800" b="0" i="1" smtClean="0">
                        <a:solidFill>
                          <a:schemeClr val="tx1"/>
                        </a:solidFill>
                        <a:latin typeface="Cambria Math" panose="02040503050406030204" pitchFamily="18" charset="0"/>
                        <a:ea typeface="Cambria Math" panose="02040503050406030204" pitchFamily="18" charset="0"/>
                      </a:rPr>
                      <m:t>&gt;</m:t>
                    </m:r>
                    <m:r>
                      <a:rPr lang="en-US" sz="1800" b="0" i="1" smtClean="0">
                        <a:solidFill>
                          <a:schemeClr val="tx1"/>
                        </a:solidFill>
                        <a:latin typeface="Cambria Math" panose="02040503050406030204" pitchFamily="18" charset="0"/>
                        <a:ea typeface="Cambria Math" panose="02040503050406030204" pitchFamily="18" charset="0"/>
                      </a:rPr>
                      <m:t>0</m:t>
                    </m:r>
                  </m:oMath>
                </a14:m>
                <a:r>
                  <a:rPr lang="en-US" sz="1800" dirty="0">
                    <a:solidFill>
                      <a:schemeClr val="tx1"/>
                    </a:solidFill>
                  </a:rPr>
                  <a:t>.</a:t>
                </a:r>
              </a:p>
              <a:p>
                <a:pPr marL="228600" lvl="0" indent="-50800">
                  <a:spcBef>
                    <a:spcPts val="0"/>
                  </a:spcBef>
                  <a:buNone/>
                </a:pPr>
                <a:r>
                  <a:rPr lang="en-US" sz="1800" b="1" dirty="0">
                    <a:solidFill>
                      <a:schemeClr val="tx1"/>
                    </a:solidFill>
                  </a:rPr>
                  <a:t>while</a:t>
                </a:r>
                <a:r>
                  <a:rPr lang="en-US" sz="1800" dirty="0">
                    <a:solidFill>
                      <a:schemeClr val="tx1"/>
                    </a:solidFill>
                  </a:rPr>
                  <a:t> [</a:t>
                </a:r>
                <a:r>
                  <a:rPr lang="en-US" sz="1800" i="1" dirty="0" err="1">
                    <a:solidFill>
                      <a:schemeClr val="accent1"/>
                    </a:solidFill>
                  </a:rPr>
                  <a:t>điều</a:t>
                </a:r>
                <a:r>
                  <a:rPr lang="en-US" sz="1800" i="1" dirty="0">
                    <a:solidFill>
                      <a:schemeClr val="accent1"/>
                    </a:solidFill>
                  </a:rPr>
                  <a:t> </a:t>
                </a:r>
                <a:r>
                  <a:rPr lang="en-US" sz="1800" i="1" dirty="0" err="1">
                    <a:solidFill>
                      <a:schemeClr val="accent1"/>
                    </a:solidFill>
                  </a:rPr>
                  <a:t>kiện</a:t>
                </a:r>
                <a:r>
                  <a:rPr lang="en-US" sz="1800" i="1" dirty="0">
                    <a:solidFill>
                      <a:schemeClr val="accent1"/>
                    </a:solidFill>
                  </a:rPr>
                  <a:t> </a:t>
                </a:r>
                <a:r>
                  <a:rPr lang="en-US" sz="1800" i="1" dirty="0" err="1">
                    <a:solidFill>
                      <a:schemeClr val="accent1"/>
                    </a:solidFill>
                  </a:rPr>
                  <a:t>dừng</a:t>
                </a:r>
                <a:r>
                  <a:rPr lang="en-US" sz="1800" i="1" dirty="0">
                    <a:solidFill>
                      <a:schemeClr val="accent1"/>
                    </a:solidFill>
                  </a:rPr>
                  <a:t> </a:t>
                </a:r>
                <a:r>
                  <a:rPr lang="en-US" sz="1800" i="1" dirty="0" err="1">
                    <a:solidFill>
                      <a:schemeClr val="accent1"/>
                    </a:solidFill>
                  </a:rPr>
                  <a:t>chưa</a:t>
                </a:r>
                <a:r>
                  <a:rPr lang="en-US" sz="1800" i="1" dirty="0">
                    <a:solidFill>
                      <a:schemeClr val="accent1"/>
                    </a:solidFill>
                  </a:rPr>
                  <a:t> </a:t>
                </a:r>
                <a:r>
                  <a:rPr lang="en-US" sz="1800" i="1" dirty="0" err="1">
                    <a:solidFill>
                      <a:schemeClr val="accent1"/>
                    </a:solidFill>
                  </a:rPr>
                  <a:t>thỏa</a:t>
                </a:r>
                <a:r>
                  <a:rPr lang="en-US" sz="1800" dirty="0">
                    <a:solidFill>
                      <a:schemeClr val="tx1"/>
                    </a:solidFill>
                  </a:rPr>
                  <a:t>] </a:t>
                </a:r>
                <a:r>
                  <a:rPr lang="en-US" sz="1800" b="1" dirty="0">
                    <a:solidFill>
                      <a:schemeClr val="tx1"/>
                    </a:solidFill>
                  </a:rPr>
                  <a:t>do</a:t>
                </a:r>
                <a:r>
                  <a:rPr lang="en-US" sz="1800" dirty="0">
                    <a:solidFill>
                      <a:schemeClr val="tx1"/>
                    </a:solidFill>
                  </a:rPr>
                  <a:t>:</a:t>
                </a:r>
              </a:p>
              <a:p>
                <a:pPr marL="228600" lvl="0" indent="-50800" algn="l">
                  <a:spcBef>
                    <a:spcPts val="0"/>
                  </a:spcBef>
                  <a:buNone/>
                </a:pPr>
                <a:r>
                  <a:rPr lang="en-US" sz="1800" dirty="0"/>
                  <a:t>		</a:t>
                </a:r>
                <a14:m>
                  <m:oMath xmlns:m="http://schemas.openxmlformats.org/officeDocument/2006/math">
                    <m:sSub>
                      <m:sSubPr>
                        <m:ctrlPr>
                          <a:rPr lang="en-US" sz="1800" i="1" smtClean="0">
                            <a:solidFill>
                              <a:srgbClr val="FF0000"/>
                            </a:solidFill>
                            <a:latin typeface="Cambria Math" panose="02040503050406030204" pitchFamily="18" charset="0"/>
                          </a:rPr>
                        </m:ctrlPr>
                      </m:sSubPr>
                      <m:e>
                        <m:r>
                          <a:rPr lang="en-US" sz="1800" b="0" i="1" smtClean="0">
                            <a:solidFill>
                              <a:srgbClr val="FF0000"/>
                            </a:solidFill>
                            <a:latin typeface="Cambria Math" panose="02040503050406030204" pitchFamily="18" charset="0"/>
                          </a:rPr>
                          <m:t>𝑔</m:t>
                        </m:r>
                      </m:e>
                      <m:sub>
                        <m:r>
                          <a:rPr lang="en-US" sz="1800" b="0" i="1" smtClean="0">
                            <a:solidFill>
                              <a:srgbClr val="FF0000"/>
                            </a:solidFill>
                            <a:latin typeface="Cambria Math" panose="02040503050406030204" pitchFamily="18" charset="0"/>
                          </a:rPr>
                          <m:t>𝑡</m:t>
                        </m:r>
                      </m:sub>
                    </m:sSub>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𝑓</m:t>
                        </m:r>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b="0" i="1" smtClean="0">
                                <a:latin typeface="Cambria Math" panose="02040503050406030204" pitchFamily="18" charset="0"/>
                              </a:rPr>
                              <m:t>𝑡</m:t>
                            </m:r>
                          </m:sub>
                        </m:sSub>
                      </m:e>
                    </m:d>
                  </m:oMath>
                </a14:m>
                <a:r>
                  <a:rPr lang="en-US" sz="1800" b="0" dirty="0"/>
                  <a:t> </a:t>
                </a:r>
                <a:br>
                  <a:rPr lang="en-US" sz="1800" b="0" dirty="0"/>
                </a:br>
                <a:r>
                  <a:rPr lang="en-US" sz="1800" b="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i="1">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𝑡</m:t>
                        </m:r>
                      </m:sub>
                    </m:sSub>
                    <m:r>
                      <a:rPr lang="en-US" sz="1800" b="0" i="1" smtClean="0">
                        <a:solidFill>
                          <a:srgbClr val="FF0000"/>
                        </a:solidFill>
                        <a:latin typeface="Cambria Math" panose="02040503050406030204" pitchFamily="18" charset="0"/>
                      </a:rPr>
                      <m:t>−</m:t>
                    </m:r>
                    <m:r>
                      <a:rPr lang="en-US" sz="1800" i="1" smtClean="0">
                        <a:solidFill>
                          <a:schemeClr val="accent1"/>
                        </a:solidFill>
                        <a:latin typeface="Cambria Math" panose="02040503050406030204" pitchFamily="18" charset="0"/>
                        <a:ea typeface="Cambria Math" panose="02040503050406030204" pitchFamily="18" charset="0"/>
                      </a:rPr>
                      <m:t>𝛼</m:t>
                    </m:r>
                    <m:sSub>
                      <m:sSubPr>
                        <m:ctrlPr>
                          <a:rPr lang="en-US" sz="1800" i="1" smtClean="0">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𝑔</m:t>
                        </m:r>
                      </m:e>
                      <m:sub>
                        <m:r>
                          <a:rPr lang="en-US" sz="1800" i="1">
                            <a:solidFill>
                              <a:srgbClr val="FF0000"/>
                            </a:solidFill>
                            <a:latin typeface="Cambria Math" panose="02040503050406030204" pitchFamily="18" charset="0"/>
                          </a:rPr>
                          <m:t>𝑡</m:t>
                        </m:r>
                      </m:sub>
                    </m:sSub>
                  </m:oMath>
                </a14:m>
                <a:r>
                  <a:rPr lang="en-US" sz="1800" dirty="0">
                    <a:solidFill>
                      <a:srgbClr val="FF0000"/>
                    </a:solidFill>
                  </a:rPr>
                  <a:t> </a:t>
                </a:r>
                <a:br>
                  <a:rPr lang="en-US" sz="1800" dirty="0"/>
                </a:br>
                <a:r>
                  <a:rPr lang="en-US" sz="1800" dirty="0"/>
                  <a:t>	</a:t>
                </a:r>
                <a14:m>
                  <m:oMath xmlns:m="http://schemas.openxmlformats.org/officeDocument/2006/math">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1</m:t>
                    </m:r>
                  </m:oMath>
                </a14:m>
                <a:r>
                  <a:rPr lang="en-US" sz="1800" dirty="0">
                    <a:solidFill>
                      <a:schemeClr val="tx1"/>
                    </a:solidFill>
                  </a:rPr>
                  <a:t> </a:t>
                </a:r>
              </a:p>
              <a:p>
                <a:pPr marL="463550" indent="-285750">
                  <a:spcBef>
                    <a:spcPts val="0"/>
                  </a:spcBef>
                </a:pPr>
                <a:r>
                  <a:rPr lang="en-US" sz="1600" dirty="0"/>
                  <a:t>Ở </a:t>
                </a:r>
                <a:r>
                  <a:rPr lang="en-US" sz="1600" dirty="0" err="1"/>
                  <a:t>mỗi</a:t>
                </a:r>
                <a:r>
                  <a:rPr lang="en-US" sz="1600" dirty="0"/>
                  <a:t> </a:t>
                </a:r>
                <a:r>
                  <a:rPr lang="en-US" sz="1600" dirty="0" err="1"/>
                  <a:t>bước</a:t>
                </a:r>
                <a:r>
                  <a:rPr lang="en-US" sz="1600" dirty="0"/>
                  <a:t> </a:t>
                </a:r>
                <a14:m>
                  <m:oMath xmlns:m="http://schemas.openxmlformats.org/officeDocument/2006/math">
                    <m:r>
                      <a:rPr lang="en-US" sz="1600" b="0" i="1" smtClean="0">
                        <a:latin typeface="Cambria Math" panose="02040503050406030204" pitchFamily="18" charset="0"/>
                      </a:rPr>
                      <m:t>𝑡</m:t>
                    </m:r>
                  </m:oMath>
                </a14:m>
                <a:r>
                  <a:rPr lang="en-US" sz="1600" dirty="0"/>
                  <a:t>, ta </a:t>
                </a:r>
                <a:r>
                  <a:rPr lang="en-US" sz="1600" dirty="0" err="1"/>
                  <a:t>tính</a:t>
                </a:r>
                <a:r>
                  <a:rPr lang="en-US" sz="1600" dirty="0"/>
                  <a:t> </a:t>
                </a:r>
                <a:r>
                  <a:rPr lang="en-US" sz="1600" dirty="0" err="1"/>
                  <a:t>đạo</a:t>
                </a:r>
                <a:r>
                  <a:rPr lang="en-US" sz="1600" dirty="0"/>
                  <a:t> </a:t>
                </a:r>
                <a:r>
                  <a:rPr lang="en-US" sz="1600" dirty="0" err="1"/>
                  <a:t>hàm</a:t>
                </a:r>
                <a:r>
                  <a:rPr lang="en-US" sz="1600" dirty="0"/>
                  <a:t>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𝑓</m:t>
                        </m:r>
                      </m:e>
                      <m:sup>
                        <m:r>
                          <a:rPr lang="en-US" sz="1600" i="1">
                            <a:latin typeface="Cambria Math" panose="02040503050406030204" pitchFamily="18" charset="0"/>
                          </a:rPr>
                          <m:t>′</m:t>
                        </m:r>
                      </m:sup>
                    </m:sSup>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𝑡</m:t>
                            </m:r>
                          </m:sub>
                        </m:sSub>
                      </m:e>
                    </m:d>
                    <m:r>
                      <a:rPr lang="en-US" sz="1600" i="1">
                        <a:latin typeface="Cambria Math" panose="02040503050406030204" pitchFamily="18" charset="0"/>
                      </a:rPr>
                      <m:t> </m:t>
                    </m:r>
                  </m:oMath>
                </a14:m>
                <a:r>
                  <a:rPr lang="en-US" sz="1600" dirty="0" err="1"/>
                  <a:t>của</a:t>
                </a:r>
                <a:r>
                  <a:rPr lang="en-US" sz="1600" dirty="0"/>
                  <a:t> </a:t>
                </a:r>
                <a:r>
                  <a:rPr lang="en-US" sz="1600" dirty="0" err="1"/>
                  <a:t>hàm</a:t>
                </a:r>
                <a:r>
                  <a:rPr lang="en-US" sz="1600" dirty="0"/>
                  <a:t> </a:t>
                </a:r>
                <a:r>
                  <a:rPr lang="en-US" sz="1600" dirty="0" err="1"/>
                  <a:t>số</a:t>
                </a:r>
                <a:r>
                  <a:rPr lang="en-US" sz="1600" dirty="0"/>
                  <a:t> </a:t>
                </a:r>
                <a14:m>
                  <m:oMath xmlns:m="http://schemas.openxmlformats.org/officeDocument/2006/math">
                    <m:r>
                      <a:rPr lang="en-US" sz="1600" i="1">
                        <a:solidFill>
                          <a:schemeClr val="tx1"/>
                        </a:solidFill>
                        <a:latin typeface="Cambria Math" panose="02040503050406030204" pitchFamily="18" charset="0"/>
                      </a:rPr>
                      <m:t>𝑓</m:t>
                    </m:r>
                  </m:oMath>
                </a14:m>
                <a:r>
                  <a:rPr lang="en-US" sz="1600" dirty="0"/>
                  <a:t> </a:t>
                </a:r>
                <a:r>
                  <a:rPr lang="en-US" sz="1600" dirty="0" err="1"/>
                  <a:t>tại</a:t>
                </a:r>
                <a:r>
                  <a:rPr lang="en-US" sz="1600" dirty="0"/>
                  <a:t> </a:t>
                </a:r>
                <a:r>
                  <a:rPr lang="en-US" sz="1600" dirty="0" err="1"/>
                  <a:t>giá</a:t>
                </a:r>
                <a:r>
                  <a:rPr lang="en-US" sz="1600" dirty="0"/>
                  <a:t> </a:t>
                </a:r>
                <a:r>
                  <a:rPr lang="en-US" sz="1600" dirty="0" err="1"/>
                  <a:t>trị</a:t>
                </a:r>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𝑡</m:t>
                        </m:r>
                      </m:sub>
                    </m:sSub>
                  </m:oMath>
                </a14:m>
                <a:r>
                  <a:rPr lang="en-US" sz="1600" dirty="0"/>
                  <a:t>.</a:t>
                </a:r>
              </a:p>
              <a:p>
                <a:pPr marL="463550" indent="-285750">
                  <a:spcBef>
                    <a:spcPts val="0"/>
                  </a:spcBef>
                </a:pPr>
                <a:r>
                  <a:rPr lang="en-US" sz="1600" dirty="0"/>
                  <a:t>Ta </a:t>
                </a:r>
                <a:r>
                  <a:rPr lang="en-US" sz="1600" dirty="0" err="1"/>
                  <a:t>cập</a:t>
                </a:r>
                <a:r>
                  <a:rPr lang="en-US" sz="1600" dirty="0"/>
                  <a:t> </a:t>
                </a:r>
                <a:r>
                  <a:rPr lang="en-US" sz="1600" dirty="0" err="1"/>
                  <a:t>nhật</a:t>
                </a:r>
                <a:r>
                  <a:rPr lang="en-US" sz="1600" dirty="0"/>
                  <a:t> </a:t>
                </a:r>
                <a:r>
                  <a:rPr lang="en-US" sz="1600" dirty="0" err="1"/>
                  <a:t>giá</a:t>
                </a:r>
                <a:r>
                  <a:rPr lang="en-US" sz="1600" dirty="0"/>
                  <a:t> </a:t>
                </a:r>
                <a:r>
                  <a:rPr lang="en-US" sz="1600" dirty="0" err="1"/>
                  <a:t>trị</a:t>
                </a:r>
                <a:r>
                  <a:rPr lang="en-US" sz="1600" dirty="0"/>
                  <a:t> </a:t>
                </a:r>
                <a14:m>
                  <m:oMath xmlns:m="http://schemas.openxmlformats.org/officeDocument/2006/math">
                    <m:r>
                      <a:rPr lang="en-US" sz="1600" b="0" i="1" smtClean="0">
                        <a:latin typeface="Cambria Math" panose="02040503050406030204" pitchFamily="18" charset="0"/>
                      </a:rPr>
                      <m:t>𝑥</m:t>
                    </m:r>
                  </m:oMath>
                </a14:m>
                <a:r>
                  <a:rPr lang="en-US" sz="1600" dirty="0"/>
                  <a:t> </a:t>
                </a:r>
                <a:r>
                  <a:rPr lang="en-US" sz="1600" dirty="0" err="1"/>
                  <a:t>theo</a:t>
                </a:r>
                <a:r>
                  <a:rPr lang="en-US" sz="1600" dirty="0"/>
                  <a:t> </a:t>
                </a:r>
                <a:r>
                  <a:rPr lang="en-US" sz="1600" dirty="0" err="1"/>
                  <a:t>chiều</a:t>
                </a:r>
                <a:r>
                  <a:rPr lang="en-US" sz="1600" dirty="0"/>
                  <a:t> </a:t>
                </a:r>
                <a:r>
                  <a:rPr lang="en-US" sz="1600" dirty="0" err="1">
                    <a:solidFill>
                      <a:srgbClr val="FF0000"/>
                    </a:solidFill>
                  </a:rPr>
                  <a:t>ngược</a:t>
                </a:r>
                <a:r>
                  <a:rPr lang="en-US" sz="1600" dirty="0"/>
                  <a:t> </a:t>
                </a:r>
                <a:r>
                  <a:rPr lang="en-US" sz="1600" dirty="0" err="1"/>
                  <a:t>với</a:t>
                </a:r>
                <a:r>
                  <a:rPr lang="en-US" sz="1600" dirty="0"/>
                  <a:t> </a:t>
                </a:r>
                <a:r>
                  <a:rPr lang="en-US" sz="1600" dirty="0" err="1"/>
                  <a:t>đạo</a:t>
                </a:r>
                <a:r>
                  <a:rPr lang="en-US" sz="1600" dirty="0"/>
                  <a:t> </a:t>
                </a:r>
                <a:r>
                  <a:rPr lang="en-US" sz="1600" dirty="0" err="1"/>
                  <a:t>hàm</a:t>
                </a:r>
                <a:r>
                  <a:rPr lang="en-US" sz="1600" dirty="0"/>
                  <a:t> </a:t>
                </a:r>
                <a:r>
                  <a:rPr lang="en-US" sz="1600" dirty="0" err="1"/>
                  <a:t>và</a:t>
                </a:r>
                <a:r>
                  <a:rPr lang="en-US" sz="1600" dirty="0"/>
                  <a:t> </a:t>
                </a:r>
                <a:r>
                  <a:rPr lang="en-US" sz="1600" dirty="0" err="1"/>
                  <a:t>được</a:t>
                </a:r>
                <a:r>
                  <a:rPr lang="en-US" sz="1600" dirty="0"/>
                  <a:t> </a:t>
                </a:r>
                <a:r>
                  <a:rPr lang="en-US" sz="1600" dirty="0" err="1"/>
                  <a:t>điều</a:t>
                </a:r>
                <a:r>
                  <a:rPr lang="en-US" sz="1600" dirty="0"/>
                  <a:t> </a:t>
                </a:r>
                <a:r>
                  <a:rPr lang="en-US" sz="1600" dirty="0" err="1"/>
                  <a:t>chỉnh</a:t>
                </a:r>
                <a:r>
                  <a:rPr lang="en-US" sz="1600" dirty="0"/>
                  <a:t> </a:t>
                </a:r>
                <a:r>
                  <a:rPr lang="en-US" sz="1600" dirty="0" err="1"/>
                  <a:t>với</a:t>
                </a:r>
                <a:r>
                  <a:rPr lang="en-US" sz="1600" dirty="0"/>
                  <a:t> </a:t>
                </a:r>
                <a:r>
                  <a:rPr lang="en-US" sz="1600" dirty="0" err="1"/>
                  <a:t>hệ</a:t>
                </a:r>
                <a:r>
                  <a:rPr lang="en-US" sz="1600" dirty="0"/>
                  <a:t> </a:t>
                </a:r>
                <a:r>
                  <a:rPr lang="en-US" sz="1600" dirty="0" err="1"/>
                  <a:t>số</a:t>
                </a:r>
                <a:r>
                  <a:rPr lang="en-US" sz="1600" dirty="0"/>
                  <a:t> </a:t>
                </a:r>
                <a:r>
                  <a:rPr lang="en-US" sz="1600" dirty="0" err="1"/>
                  <a:t>học</a:t>
                </a:r>
                <a:r>
                  <a:rPr lang="en-US" sz="1600" dirty="0"/>
                  <a:t> </a:t>
                </a:r>
                <a14:m>
                  <m:oMath xmlns:m="http://schemas.openxmlformats.org/officeDocument/2006/math">
                    <m:r>
                      <a:rPr lang="en-US" sz="1600" i="1" smtClean="0">
                        <a:solidFill>
                          <a:schemeClr val="accent1"/>
                        </a:solidFill>
                        <a:latin typeface="Cambria Math" panose="02040503050406030204" pitchFamily="18" charset="0"/>
                        <a:ea typeface="Cambria Math" panose="02040503050406030204" pitchFamily="18" charset="0"/>
                      </a:rPr>
                      <m:t>𝛼</m:t>
                    </m:r>
                  </m:oMath>
                </a14:m>
                <a:r>
                  <a:rPr lang="en-US" sz="1600" dirty="0"/>
                  <a:t>.</a:t>
                </a:r>
              </a:p>
              <a:p>
                <a:pPr marL="463550" indent="-285750">
                  <a:spcBef>
                    <a:spcPts val="0"/>
                  </a:spcBef>
                </a:pPr>
                <a:r>
                  <a:rPr lang="en-US" sz="1600" dirty="0" err="1"/>
                  <a:t>Nếu</a:t>
                </a:r>
                <a:r>
                  <a:rPr lang="en-US" sz="1600" dirty="0"/>
                  <a:t> </a:t>
                </a:r>
                <a:r>
                  <a:rPr lang="en-US" sz="1600" dirty="0" err="1"/>
                  <a:t>đạo</a:t>
                </a:r>
                <a:r>
                  <a:rPr lang="en-US" sz="1600" dirty="0"/>
                  <a:t> </a:t>
                </a:r>
                <a:r>
                  <a:rPr lang="en-US" sz="1600" dirty="0" err="1"/>
                  <a:t>hàm</a:t>
                </a:r>
                <a:r>
                  <a:rPr lang="en-US" sz="1600" dirty="0"/>
                  <a:t> </a:t>
                </a:r>
                <a:r>
                  <a:rPr lang="en-US" sz="1600" dirty="0" err="1"/>
                  <a:t>khác</a:t>
                </a:r>
                <a:r>
                  <a:rPr lang="en-US" sz="1600" dirty="0"/>
                  <a:t> 0, </a:t>
                </a:r>
                <a:r>
                  <a:rPr lang="en-US" sz="1600" dirty="0" err="1"/>
                  <a:t>hàm</a:t>
                </a:r>
                <a:r>
                  <a:rPr lang="en-US" sz="1600" dirty="0"/>
                  <a:t> </a:t>
                </a:r>
                <a:r>
                  <a:rPr lang="en-US" sz="1600" dirty="0" err="1"/>
                  <a:t>số</a:t>
                </a:r>
                <a:r>
                  <a:rPr lang="en-US" sz="1600" dirty="0"/>
                  <a:t> </a:t>
                </a:r>
                <a14:m>
                  <m:oMath xmlns:m="http://schemas.openxmlformats.org/officeDocument/2006/math">
                    <m:r>
                      <a:rPr lang="en-US" sz="1600" i="1">
                        <a:solidFill>
                          <a:schemeClr val="tx1"/>
                        </a:solidFill>
                        <a:latin typeface="Cambria Math" panose="02040503050406030204" pitchFamily="18" charset="0"/>
                      </a:rPr>
                      <m:t>𝑓</m:t>
                    </m:r>
                  </m:oMath>
                </a14:m>
                <a:r>
                  <a:rPr lang="en-US" sz="1600" dirty="0"/>
                  <a:t> </a:t>
                </a:r>
                <a:r>
                  <a:rPr lang="en-US" sz="1600" dirty="0" err="1"/>
                  <a:t>thỏa</a:t>
                </a:r>
                <a:r>
                  <a:rPr lang="en-US" sz="1600" dirty="0"/>
                  <a:t> </a:t>
                </a:r>
                <a:r>
                  <a:rPr lang="en-US" sz="1600" dirty="0" err="1"/>
                  <a:t>mãn</a:t>
                </a:r>
                <a:r>
                  <a:rPr lang="en-US" sz="1600" dirty="0"/>
                  <a:t> </a:t>
                </a:r>
                <a:r>
                  <a:rPr lang="en-US" sz="1600" dirty="0" err="1"/>
                  <a:t>một</a:t>
                </a:r>
                <a:r>
                  <a:rPr lang="en-US" sz="1600" dirty="0"/>
                  <a:t> </a:t>
                </a:r>
                <a:r>
                  <a:rPr lang="en-US" sz="1600" dirty="0" err="1"/>
                  <a:t>số</a:t>
                </a:r>
                <a:r>
                  <a:rPr lang="en-US" sz="1600" dirty="0"/>
                  <a:t> </a:t>
                </a:r>
                <a:r>
                  <a:rPr lang="en-US" sz="1600" dirty="0" err="1"/>
                  <a:t>điều</a:t>
                </a:r>
                <a:r>
                  <a:rPr lang="en-US" sz="1600" dirty="0"/>
                  <a:t> </a:t>
                </a:r>
                <a:r>
                  <a:rPr lang="en-US" sz="1600" dirty="0" err="1"/>
                  <a:t>kiện</a:t>
                </a:r>
                <a:r>
                  <a:rPr lang="en-US" sz="1600" dirty="0"/>
                  <a:t> </a:t>
                </a:r>
                <a:r>
                  <a:rPr lang="en-US" sz="1600" dirty="0" err="1"/>
                  <a:t>về</a:t>
                </a:r>
                <a:r>
                  <a:rPr lang="en-US" sz="1600" dirty="0"/>
                  <a:t> </a:t>
                </a:r>
                <a:r>
                  <a:rPr lang="en-US" sz="1600" dirty="0" err="1"/>
                  <a:t>độ</a:t>
                </a:r>
                <a:r>
                  <a:rPr lang="en-US" sz="1600" dirty="0"/>
                  <a:t> </a:t>
                </a:r>
                <a:r>
                  <a:rPr lang="en-US" sz="1600" dirty="0" err="1"/>
                  <a:t>trơn</a:t>
                </a:r>
                <a:r>
                  <a:rPr lang="en-US" sz="1600" dirty="0"/>
                  <a:t> (smoothness), </a:t>
                </a:r>
                <a:r>
                  <a:rPr lang="en-US" sz="1600" dirty="0" err="1"/>
                  <a:t>và</a:t>
                </a:r>
                <a:r>
                  <a:rPr lang="en-US" sz="1600" dirty="0"/>
                  <a:t> </a:t>
                </a:r>
                <a:r>
                  <a:rPr lang="en-US" sz="1600" dirty="0" err="1"/>
                  <a:t>hệ</a:t>
                </a:r>
                <a:r>
                  <a:rPr lang="en-US" sz="1600" dirty="0"/>
                  <a:t> </a:t>
                </a:r>
                <a:r>
                  <a:rPr lang="en-US" sz="1600" dirty="0" err="1"/>
                  <a:t>số</a:t>
                </a:r>
                <a:r>
                  <a:rPr lang="en-US" sz="1600" dirty="0"/>
                  <a:t> </a:t>
                </a:r>
                <a:r>
                  <a:rPr lang="en-US" sz="1600" dirty="0" err="1"/>
                  <a:t>học</a:t>
                </a:r>
                <a:r>
                  <a:rPr lang="en-US" sz="1600" dirty="0"/>
                  <a:t> </a:t>
                </a:r>
                <a14:m>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rPr>
                      <m:t>𝛼</m:t>
                    </m:r>
                  </m:oMath>
                </a14:m>
                <a:r>
                  <a:rPr lang="en-US" sz="1600" dirty="0"/>
                  <a:t> </a:t>
                </a:r>
                <a:r>
                  <a:rPr lang="en-US" sz="1600" dirty="0" err="1"/>
                  <a:t>đủ</a:t>
                </a:r>
                <a:r>
                  <a:rPr lang="en-US" sz="1600" dirty="0"/>
                  <a:t> </a:t>
                </a:r>
                <a:r>
                  <a:rPr lang="en-US" sz="1600" dirty="0" err="1"/>
                  <a:t>nhỏ</a:t>
                </a:r>
                <a:r>
                  <a:rPr lang="en-US" sz="1600" dirty="0"/>
                  <a:t> </a:t>
                </a:r>
                <a:r>
                  <a:rPr lang="en-US" sz="1600" dirty="0" err="1"/>
                  <a:t>thì</a:t>
                </a:r>
                <a:r>
                  <a:rPr lang="en-US" sz="1600" dirty="0"/>
                  <a:t> ta </a:t>
                </a:r>
                <a:r>
                  <a:rPr lang="en-US" sz="1600" dirty="0" err="1"/>
                  <a:t>sẽ</a:t>
                </a:r>
                <a:r>
                  <a:rPr lang="en-US" sz="1600" dirty="0"/>
                  <a:t> </a:t>
                </a:r>
                <a:r>
                  <a:rPr lang="en-US" sz="1600" dirty="0" err="1"/>
                  <a:t>có</a:t>
                </a:r>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1</m:t>
                        </m:r>
                      </m:sub>
                    </m:sSub>
                  </m:oMath>
                </a14:m>
                <a:r>
                  <a:rPr lang="en-US" sz="1600" dirty="0"/>
                  <a:t> </a:t>
                </a:r>
                <a:r>
                  <a:rPr lang="en-US" sz="1600" dirty="0" err="1"/>
                  <a:t>tốt</a:t>
                </a:r>
                <a:r>
                  <a:rPr lang="en-US" sz="1600" dirty="0"/>
                  <a:t> </a:t>
                </a:r>
                <a:r>
                  <a:rPr lang="en-US" sz="1600" dirty="0" err="1"/>
                  <a:t>hơn</a:t>
                </a:r>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𝑡</m:t>
                        </m:r>
                      </m:sub>
                    </m:sSub>
                  </m:oMath>
                </a14:m>
                <a:r>
                  <a:rPr lang="en-US" sz="1600" dirty="0"/>
                  <a:t> </a:t>
                </a:r>
                <a:r>
                  <a:rPr lang="en-US" sz="1600" dirty="0" err="1"/>
                  <a:t>trong</a:t>
                </a:r>
                <a:r>
                  <a:rPr lang="en-US" sz="1600" dirty="0"/>
                  <a:t> </a:t>
                </a:r>
                <a:r>
                  <a:rPr lang="en-US" sz="1600" dirty="0" err="1"/>
                  <a:t>việc</a:t>
                </a:r>
                <a:r>
                  <a:rPr lang="en-US" sz="1600" dirty="0"/>
                  <a:t> </a:t>
                </a:r>
                <a:r>
                  <a:rPr lang="en-US" sz="1600" dirty="0" err="1"/>
                  <a:t>cực</a:t>
                </a:r>
                <a:r>
                  <a:rPr lang="en-US" sz="1600" dirty="0"/>
                  <a:t> </a:t>
                </a:r>
                <a:r>
                  <a:rPr lang="en-US" sz="1600" dirty="0" err="1"/>
                  <a:t>tiểu</a:t>
                </a:r>
                <a:r>
                  <a:rPr lang="en-US" sz="1600" dirty="0"/>
                  <a:t> </a:t>
                </a:r>
                <a:r>
                  <a:rPr lang="en-US" sz="1600" dirty="0" err="1"/>
                  <a:t>hóa</a:t>
                </a:r>
                <a:r>
                  <a:rPr lang="en-US" sz="1600" dirty="0"/>
                  <a:t> </a:t>
                </a:r>
                <a:r>
                  <a:rPr lang="en-US" sz="1600" dirty="0" err="1"/>
                  <a:t>hàm</a:t>
                </a:r>
                <a:r>
                  <a:rPr lang="en-US" sz="1600" dirty="0"/>
                  <a:t> </a:t>
                </a:r>
                <a:r>
                  <a:rPr lang="en-US" sz="1600" dirty="0" err="1"/>
                  <a:t>số</a:t>
                </a:r>
                <a:r>
                  <a:rPr lang="en-US" sz="1600" dirty="0"/>
                  <a:t> </a:t>
                </a:r>
                <a14:m>
                  <m:oMath xmlns:m="http://schemas.openxmlformats.org/officeDocument/2006/math">
                    <m:r>
                      <a:rPr lang="en-US" sz="1600" i="1">
                        <a:solidFill>
                          <a:schemeClr val="tx1"/>
                        </a:solidFill>
                        <a:latin typeface="Cambria Math" panose="02040503050406030204" pitchFamily="18" charset="0"/>
                      </a:rPr>
                      <m:t>𝑓</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𝑥</m:t>
                    </m:r>
                    <m:r>
                      <a:rPr lang="en-US" sz="1600" b="0" i="1" smtClean="0">
                        <a:solidFill>
                          <a:schemeClr val="tx1"/>
                        </a:solidFill>
                        <a:latin typeface="Cambria Math" panose="02040503050406030204" pitchFamily="18" charset="0"/>
                      </a:rPr>
                      <m:t>)</m:t>
                    </m:r>
                  </m:oMath>
                </a14:m>
                <a:r>
                  <a:rPr lang="en-US" sz="1600" dirty="0"/>
                  <a:t>, </a:t>
                </a:r>
                <a:r>
                  <a:rPr lang="en-US" sz="1600" dirty="0" err="1"/>
                  <a:t>tức</a:t>
                </a:r>
                <a:r>
                  <a:rPr lang="en-US" sz="1600" dirty="0"/>
                  <a:t> </a:t>
                </a:r>
                <a:r>
                  <a:rPr lang="en-US" sz="1600" dirty="0" err="1"/>
                  <a:t>là</a:t>
                </a:r>
                <a:r>
                  <a:rPr lang="en-US" sz="1600" dirty="0"/>
                  <a:t> </a:t>
                </a:r>
                <a14:m>
                  <m:oMath xmlns:m="http://schemas.openxmlformats.org/officeDocument/2006/math">
                    <m:r>
                      <a:rPr lang="en-US" sz="1600" i="1">
                        <a:solidFill>
                          <a:schemeClr val="tx1"/>
                        </a:solidFill>
                        <a:latin typeface="Cambria Math" panose="02040503050406030204" pitchFamily="18" charset="0"/>
                      </a:rPr>
                      <m:t>𝑓</m:t>
                    </m:r>
                    <m:d>
                      <m:dPr>
                        <m:ctrlPr>
                          <a:rPr lang="en-US" sz="1600" b="0" i="1" smtClean="0">
                            <a:solidFill>
                              <a:schemeClr val="tx1"/>
                            </a:solidFill>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1</m:t>
                            </m:r>
                          </m:sub>
                        </m:sSub>
                      </m:e>
                    </m:d>
                    <m:r>
                      <a:rPr lang="en-US" sz="1600" b="0" i="1" smtClean="0">
                        <a:latin typeface="Cambria Math" panose="02040503050406030204" pitchFamily="18" charset="0"/>
                        <a:ea typeface="Cambria Math" panose="02040503050406030204" pitchFamily="18" charset="0"/>
                      </a:rPr>
                      <m:t>&lt;</m:t>
                    </m:r>
                    <m:r>
                      <a:rPr lang="en-US" sz="1600" i="1">
                        <a:solidFill>
                          <a:schemeClr val="tx1"/>
                        </a:solidFill>
                        <a:latin typeface="Cambria Math" panose="02040503050406030204" pitchFamily="18" charset="0"/>
                      </a:rPr>
                      <m:t>𝑓</m:t>
                    </m:r>
                    <m:r>
                      <a:rPr lang="en-US" sz="1600" i="1">
                        <a:solidFill>
                          <a:schemeClr val="tx1"/>
                        </a:solidFill>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𝑡</m:t>
                        </m:r>
                      </m:sub>
                    </m:sSub>
                    <m:r>
                      <a:rPr lang="en-US" sz="1600" i="1">
                        <a:latin typeface="Cambria Math" panose="02040503050406030204" pitchFamily="18" charset="0"/>
                      </a:rPr>
                      <m:t>)</m:t>
                    </m:r>
                  </m:oMath>
                </a14:m>
                <a:r>
                  <a:rPr lang="en-US" sz="1600" dirty="0"/>
                  <a:t>.</a:t>
                </a:r>
              </a:p>
              <a:p>
                <a:pPr marL="463550" indent="-285750">
                  <a:spcBef>
                    <a:spcPts val="0"/>
                  </a:spcBef>
                </a:pPr>
                <a:r>
                  <a:rPr lang="en-US" sz="1600" dirty="0" err="1"/>
                  <a:t>Thuật</a:t>
                </a:r>
                <a:r>
                  <a:rPr lang="en-US" sz="1600" dirty="0"/>
                  <a:t> </a:t>
                </a:r>
                <a:r>
                  <a:rPr lang="en-US" sz="1600" dirty="0" err="1"/>
                  <a:t>toán</a:t>
                </a:r>
                <a:r>
                  <a:rPr lang="en-US" sz="1600" dirty="0"/>
                  <a:t> </a:t>
                </a:r>
                <a:r>
                  <a:rPr lang="en-US" sz="1600" dirty="0" err="1"/>
                  <a:t>dừng</a:t>
                </a:r>
                <a:r>
                  <a:rPr lang="en-US" sz="1600" dirty="0"/>
                  <a:t> </a:t>
                </a:r>
                <a:r>
                  <a:rPr lang="en-US" sz="1600" dirty="0" err="1"/>
                  <a:t>lại</a:t>
                </a:r>
                <a:r>
                  <a:rPr lang="en-US" sz="1600" dirty="0"/>
                  <a:t> </a:t>
                </a:r>
                <a:r>
                  <a:rPr lang="en-US" sz="1600" dirty="0" err="1"/>
                  <a:t>khi</a:t>
                </a:r>
                <a:r>
                  <a:rPr lang="en-US" sz="1600" dirty="0"/>
                  <a:t> </a:t>
                </a:r>
                <a:r>
                  <a:rPr lang="en-US" sz="1600" dirty="0" err="1"/>
                  <a:t>một</a:t>
                </a:r>
                <a:r>
                  <a:rPr lang="en-US" sz="1600" dirty="0"/>
                  <a:t> </a:t>
                </a:r>
                <a:r>
                  <a:rPr lang="en-US" sz="1600" dirty="0" err="1"/>
                  <a:t>điều</a:t>
                </a:r>
                <a:r>
                  <a:rPr lang="en-US" sz="1600" dirty="0"/>
                  <a:t> </a:t>
                </a:r>
                <a:r>
                  <a:rPr lang="en-US" sz="1600" dirty="0" err="1"/>
                  <a:t>kiện</a:t>
                </a:r>
                <a:r>
                  <a:rPr lang="en-US" sz="1600" dirty="0"/>
                  <a:t> </a:t>
                </a:r>
                <a:r>
                  <a:rPr lang="en-US" sz="1600" dirty="0" err="1"/>
                  <a:t>dừng</a:t>
                </a:r>
                <a:r>
                  <a:rPr lang="en-US" sz="1600" dirty="0"/>
                  <a:t> </a:t>
                </a:r>
                <a:r>
                  <a:rPr lang="en-US" sz="1600" dirty="0" err="1"/>
                  <a:t>nào</a:t>
                </a:r>
                <a:r>
                  <a:rPr lang="en-US" sz="1600" dirty="0"/>
                  <a:t> </a:t>
                </a:r>
                <a:r>
                  <a:rPr lang="en-US" sz="1600" dirty="0" err="1"/>
                  <a:t>đó</a:t>
                </a:r>
                <a:r>
                  <a:rPr lang="en-US" sz="1600" dirty="0"/>
                  <a:t> </a:t>
                </a:r>
                <a:r>
                  <a:rPr lang="en-US" sz="1600" dirty="0" err="1"/>
                  <a:t>được</a:t>
                </a:r>
                <a:r>
                  <a:rPr lang="en-US" sz="1600" dirty="0"/>
                  <a:t> </a:t>
                </a:r>
                <a:r>
                  <a:rPr lang="en-US" sz="1600" dirty="0" err="1"/>
                  <a:t>thỏa</a:t>
                </a:r>
                <a:r>
                  <a:rPr lang="en-US" sz="1600" dirty="0"/>
                  <a:t>:</a:t>
                </a:r>
              </a:p>
              <a:p>
                <a:pPr marL="920750" lvl="1" indent="-285750">
                  <a:spcBef>
                    <a:spcPts val="0"/>
                  </a:spcBef>
                  <a:buFont typeface="Wingdings" panose="05000000000000000000" pitchFamily="2" charset="2"/>
                  <a:buChar char="ü"/>
                </a:pPr>
                <a:r>
                  <a:rPr lang="en-US" sz="1600" dirty="0" err="1"/>
                  <a:t>Số</a:t>
                </a:r>
                <a:r>
                  <a:rPr lang="en-US" sz="1600" dirty="0"/>
                  <a:t> </a:t>
                </a:r>
                <a:r>
                  <a:rPr lang="en-US" sz="1600" dirty="0" err="1"/>
                  <a:t>bước</a:t>
                </a:r>
                <a:r>
                  <a:rPr lang="en-US" sz="1600" dirty="0"/>
                  <a:t> </a:t>
                </a:r>
                <a14:m>
                  <m:oMath xmlns:m="http://schemas.openxmlformats.org/officeDocument/2006/math">
                    <m:r>
                      <a:rPr lang="en-US" sz="1600" b="0" i="1" smtClean="0">
                        <a:latin typeface="Cambria Math" panose="02040503050406030204" pitchFamily="18" charset="0"/>
                      </a:rPr>
                      <m:t>𝑡</m:t>
                    </m:r>
                  </m:oMath>
                </a14:m>
                <a:r>
                  <a:rPr lang="en-US" sz="1600" dirty="0"/>
                  <a:t> </a:t>
                </a:r>
                <a:r>
                  <a:rPr lang="en-US" sz="1600" dirty="0" err="1"/>
                  <a:t>của</a:t>
                </a:r>
                <a:r>
                  <a:rPr lang="en-US" sz="1600" dirty="0"/>
                  <a:t> </a:t>
                </a:r>
                <a:r>
                  <a:rPr lang="en-US" sz="1600" dirty="0" err="1"/>
                  <a:t>thuật</a:t>
                </a:r>
                <a:r>
                  <a:rPr lang="en-US" sz="1600" dirty="0"/>
                  <a:t> </a:t>
                </a:r>
                <a:r>
                  <a:rPr lang="en-US" sz="1600" dirty="0" err="1"/>
                  <a:t>toán</a:t>
                </a:r>
                <a:r>
                  <a:rPr lang="en-US" sz="1600" dirty="0"/>
                  <a:t> </a:t>
                </a:r>
                <a:r>
                  <a:rPr lang="en-US" sz="1600" dirty="0" err="1"/>
                  <a:t>đạt</a:t>
                </a:r>
                <a:r>
                  <a:rPr lang="en-US" sz="1600" dirty="0"/>
                  <a:t> </a:t>
                </a:r>
                <a:r>
                  <a:rPr lang="en-US" sz="1600" dirty="0" err="1"/>
                  <a:t>ngưỡng</a:t>
                </a:r>
                <a:r>
                  <a:rPr lang="en-US" sz="1600" dirty="0"/>
                  <a:t> </a:t>
                </a:r>
                <a:r>
                  <a:rPr lang="en-US" sz="1600" dirty="0" err="1"/>
                  <a:t>tối</a:t>
                </a:r>
                <a:r>
                  <a:rPr lang="en-US" sz="1600" dirty="0"/>
                  <a:t> </a:t>
                </a:r>
                <a:r>
                  <a:rPr lang="en-US" sz="1600" dirty="0" err="1"/>
                  <a:t>đa</a:t>
                </a:r>
                <a:r>
                  <a:rPr lang="en-US" sz="1600" dirty="0"/>
                  <a:t> </a:t>
                </a:r>
                <a:r>
                  <a:rPr lang="en-US" sz="1600" dirty="0" err="1"/>
                  <a:t>cho</a:t>
                </a:r>
                <a:r>
                  <a:rPr lang="en-US" sz="1600" dirty="0"/>
                  <a:t> </a:t>
                </a:r>
                <a:r>
                  <a:rPr lang="en-US" sz="1600" dirty="0" err="1"/>
                  <a:t>phép</a:t>
                </a:r>
                <a:r>
                  <a:rPr lang="en-US" sz="1600" dirty="0"/>
                  <a:t>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𝑡</m:t>
                        </m:r>
                      </m:e>
                      <m:sub>
                        <m:r>
                          <m:rPr>
                            <m:sty m:val="p"/>
                          </m:rPr>
                          <a:rPr lang="en-US" sz="1600" b="0" i="0" smtClean="0">
                            <a:latin typeface="Cambria Math" panose="02040503050406030204" pitchFamily="18" charset="0"/>
                          </a:rPr>
                          <m:t>max</m:t>
                        </m:r>
                      </m:sub>
                    </m:sSub>
                  </m:oMath>
                </a14:m>
                <a:r>
                  <a:rPr lang="en-US" sz="1600" dirty="0"/>
                  <a:t>.</a:t>
                </a:r>
              </a:p>
              <a:p>
                <a:pPr marL="920750" lvl="1" indent="-285750">
                  <a:spcBef>
                    <a:spcPts val="0"/>
                  </a:spcBef>
                  <a:buFont typeface="Wingdings" panose="05000000000000000000" pitchFamily="2" charset="2"/>
                  <a:buChar char="ü"/>
                </a:pPr>
                <a:r>
                  <a:rPr lang="en-US" sz="1600" dirty="0" err="1"/>
                  <a:t>Độ</a:t>
                </a:r>
                <a:r>
                  <a:rPr lang="en-US" sz="1600" dirty="0"/>
                  <a:t> </a:t>
                </a:r>
                <a:r>
                  <a:rPr lang="en-US" sz="1600" dirty="0" err="1"/>
                  <a:t>lớn</a:t>
                </a:r>
                <a:r>
                  <a:rPr lang="en-US" sz="1600" dirty="0"/>
                  <a:t> </a:t>
                </a:r>
                <a:r>
                  <a:rPr lang="en-US" sz="1600" dirty="0" err="1"/>
                  <a:t>của</a:t>
                </a:r>
                <a:r>
                  <a:rPr lang="en-US" sz="1600" dirty="0"/>
                  <a:t> </a:t>
                </a:r>
                <a:r>
                  <a:rPr lang="en-US" sz="1600" dirty="0" err="1"/>
                  <a:t>đạo</a:t>
                </a:r>
                <a:r>
                  <a:rPr lang="en-US" sz="1600" dirty="0"/>
                  <a:t> </a:t>
                </a:r>
                <a:r>
                  <a:rPr lang="en-US" sz="1600" dirty="0" err="1"/>
                  <a:t>hàm</a:t>
                </a:r>
                <a:r>
                  <a:rPr lang="en-US" sz="1600" dirty="0"/>
                  <a:t> </a:t>
                </a:r>
                <a:r>
                  <a:rPr lang="en-US" sz="1600" dirty="0" err="1"/>
                  <a:t>nhỏ</a:t>
                </a:r>
                <a:r>
                  <a:rPr lang="en-US" sz="1600" dirty="0"/>
                  <a:t> </a:t>
                </a:r>
                <a:r>
                  <a:rPr lang="en-US" sz="1600" dirty="0" err="1"/>
                  <a:t>hơn</a:t>
                </a:r>
                <a:r>
                  <a:rPr lang="en-US" sz="1600" dirty="0"/>
                  <a:t> </a:t>
                </a:r>
                <a:r>
                  <a:rPr lang="en-US" sz="1600" dirty="0" err="1"/>
                  <a:t>một</a:t>
                </a:r>
                <a:r>
                  <a:rPr lang="en-US" sz="1600" dirty="0"/>
                  <a:t> </a:t>
                </a:r>
                <a:r>
                  <a:rPr lang="en-US" sz="1600" dirty="0" err="1"/>
                  <a:t>ngưỡng</a:t>
                </a:r>
                <a:r>
                  <a:rPr lang="en-US" sz="1600" dirty="0"/>
                  <a:t> </a:t>
                </a:r>
                <a14:m>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rPr>
                      <m:t>𝜀</m:t>
                    </m:r>
                    <m:r>
                      <a:rPr lang="en-US" sz="1600" b="0" i="1" smtClean="0">
                        <a:solidFill>
                          <a:schemeClr val="tx1"/>
                        </a:solidFill>
                        <a:latin typeface="Cambria Math" panose="02040503050406030204" pitchFamily="18" charset="0"/>
                        <a:ea typeface="Cambria Math" panose="02040503050406030204" pitchFamily="18" charset="0"/>
                      </a:rPr>
                      <m:t>&gt;</m:t>
                    </m:r>
                    <m:r>
                      <a:rPr lang="en-US" sz="1600" b="0" i="1" smtClean="0">
                        <a:solidFill>
                          <a:schemeClr val="tx1"/>
                        </a:solidFill>
                        <a:latin typeface="Cambria Math" panose="02040503050406030204" pitchFamily="18" charset="0"/>
                        <a:ea typeface="Cambria Math" panose="02040503050406030204" pitchFamily="18" charset="0"/>
                      </a:rPr>
                      <m:t>0</m:t>
                    </m:r>
                  </m:oMath>
                </a14:m>
                <a:r>
                  <a:rPr lang="en-US" sz="1600" dirty="0"/>
                  <a:t> </a:t>
                </a:r>
                <a:r>
                  <a:rPr lang="en-US" sz="1600" dirty="0" err="1"/>
                  <a:t>cho</a:t>
                </a:r>
                <a:r>
                  <a:rPr lang="en-US" sz="1600" dirty="0"/>
                  <a:t> </a:t>
                </a:r>
                <a:r>
                  <a:rPr lang="en-US" sz="1600" dirty="0" err="1"/>
                  <a:t>trước</a:t>
                </a:r>
                <a:r>
                  <a:rPr lang="en-US" sz="1600" dirty="0"/>
                  <a:t> </a:t>
                </a:r>
                <a14:m>
                  <m:oMath xmlns:m="http://schemas.openxmlformats.org/officeDocument/2006/math">
                    <m:d>
                      <m:dPr>
                        <m:begChr m:val="|"/>
                        <m:endChr m:val="|"/>
                        <m:ctrlPr>
                          <a:rPr lang="en-US" sz="1600" b="0" i="1" smtClean="0">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𝑔</m:t>
                            </m:r>
                          </m:e>
                          <m:sub>
                            <m:r>
                              <a:rPr lang="en-US" sz="1600" i="1">
                                <a:solidFill>
                                  <a:schemeClr val="tx1"/>
                                </a:solidFill>
                                <a:latin typeface="Cambria Math" panose="02040503050406030204" pitchFamily="18" charset="0"/>
                              </a:rPr>
                              <m:t>𝑡</m:t>
                            </m:r>
                          </m:sub>
                        </m:sSub>
                      </m:e>
                    </m:d>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ea typeface="Cambria Math" panose="02040503050406030204" pitchFamily="18" charset="0"/>
                      </a:rPr>
                      <m:t>𝜀</m:t>
                    </m:r>
                  </m:oMath>
                </a14:m>
                <a:r>
                  <a:rPr lang="en-US" sz="1600" dirty="0">
                    <a:solidFill>
                      <a:schemeClr val="tx1"/>
                    </a:solidFill>
                  </a:rPr>
                  <a:t>.</a:t>
                </a:r>
              </a:p>
              <a:p>
                <a:pPr marL="920750" lvl="1" indent="-285750">
                  <a:spcBef>
                    <a:spcPts val="0"/>
                  </a:spcBef>
                  <a:buFont typeface="Wingdings" panose="05000000000000000000" pitchFamily="2" charset="2"/>
                  <a:buChar char="ü"/>
                </a:pPr>
                <a:r>
                  <a:rPr lang="en-US" sz="1600" dirty="0"/>
                  <a:t>…</a:t>
                </a:r>
              </a:p>
            </p:txBody>
          </p:sp>
        </mc:Choice>
        <mc:Fallback xmlns="">
          <p:sp>
            <p:nvSpPr>
              <p:cNvPr id="374" name="Google Shape;374;p5"/>
              <p:cNvSpPr txBox="1">
                <a:spLocks noGrp="1" noRot="1" noChangeAspect="1" noMove="1" noResize="1" noEditPoints="1" noAdjustHandles="1" noChangeArrowheads="1" noChangeShapeType="1" noTextEdit="1"/>
              </p:cNvSpPr>
              <p:nvPr>
                <p:ph type="body" idx="1"/>
              </p:nvPr>
            </p:nvSpPr>
            <p:spPr>
              <a:xfrm>
                <a:off x="393465" y="841302"/>
                <a:ext cx="7412002" cy="5865158"/>
              </a:xfrm>
              <a:prstGeom prst="rect">
                <a:avLst/>
              </a:prstGeom>
              <a:blipFill>
                <a:blip r:embed="rId3"/>
                <a:stretch>
                  <a:fillRect r="-494" b="-208"/>
                </a:stretch>
              </a:blipFill>
              <a:ln>
                <a:noFill/>
              </a:ln>
            </p:spPr>
            <p:txBody>
              <a:bodyPr/>
              <a:lstStyle/>
              <a:p>
                <a:r>
                  <a:rPr lang="en-US">
                    <a:noFill/>
                  </a:rPr>
                  <a:t> </a:t>
                </a:r>
              </a:p>
            </p:txBody>
          </p:sp>
        </mc:Fallback>
      </mc:AlternateContent>
      <p:sp>
        <p:nvSpPr>
          <p:cNvPr id="375" name="Google Shape;375;p5"/>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13</a:t>
            </a:fld>
            <a:endParaRPr/>
          </a:p>
        </p:txBody>
      </p:sp>
      <p:pic>
        <p:nvPicPr>
          <p:cNvPr id="8" name="Graphic 7">
            <a:extLst>
              <a:ext uri="{FF2B5EF4-FFF2-40B4-BE49-F238E27FC236}">
                <a16:creationId xmlns:a16="http://schemas.microsoft.com/office/drawing/2014/main" id="{AE4DB692-4FF0-5899-E95D-FF406F4EB90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820025" y="695325"/>
            <a:ext cx="4371975" cy="2733675"/>
          </a:xfrm>
          <a:prstGeom prst="rect">
            <a:avLst/>
          </a:prstGeom>
        </p:spPr>
      </p:pic>
      <p:pic>
        <p:nvPicPr>
          <p:cNvPr id="2" name="Graphic 1">
            <a:extLst>
              <a:ext uri="{FF2B5EF4-FFF2-40B4-BE49-F238E27FC236}">
                <a16:creationId xmlns:a16="http://schemas.microsoft.com/office/drawing/2014/main" id="{E96D6DAA-6BC8-11AC-2F6B-8BB061949AE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849141" y="710372"/>
            <a:ext cx="4342859" cy="2733674"/>
          </a:xfrm>
          <a:prstGeom prst="rect">
            <a:avLst/>
          </a:prstGeom>
        </p:spPr>
      </p:pic>
      <p:pic>
        <p:nvPicPr>
          <p:cNvPr id="5" name="Graphic 4">
            <a:extLst>
              <a:ext uri="{FF2B5EF4-FFF2-40B4-BE49-F238E27FC236}">
                <a16:creationId xmlns:a16="http://schemas.microsoft.com/office/drawing/2014/main" id="{53D91625-AC98-32C2-0BAA-6971DD1153A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840878" y="702849"/>
            <a:ext cx="4342857" cy="2733674"/>
          </a:xfrm>
          <a:prstGeom prst="rect">
            <a:avLst/>
          </a:prstGeom>
        </p:spPr>
      </p:pic>
      <p:pic>
        <p:nvPicPr>
          <p:cNvPr id="6" name="Graphic 5">
            <a:extLst>
              <a:ext uri="{FF2B5EF4-FFF2-40B4-BE49-F238E27FC236}">
                <a16:creationId xmlns:a16="http://schemas.microsoft.com/office/drawing/2014/main" id="{EA52D3A0-6347-181B-933D-34EB03D64BB4}"/>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840878" y="702850"/>
            <a:ext cx="4342857" cy="2733673"/>
          </a:xfrm>
          <a:prstGeom prst="rect">
            <a:avLst/>
          </a:prstGeom>
        </p:spPr>
      </p:pic>
      <p:pic>
        <p:nvPicPr>
          <p:cNvPr id="7" name="Graphic 6">
            <a:extLst>
              <a:ext uri="{FF2B5EF4-FFF2-40B4-BE49-F238E27FC236}">
                <a16:creationId xmlns:a16="http://schemas.microsoft.com/office/drawing/2014/main" id="{850915A0-5751-696E-5432-4950900773F4}"/>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845012" y="718533"/>
            <a:ext cx="4342856" cy="2733673"/>
          </a:xfrm>
          <a:prstGeom prst="rect">
            <a:avLst/>
          </a:prstGeom>
        </p:spPr>
      </p:pic>
      <p:pic>
        <p:nvPicPr>
          <p:cNvPr id="9" name="Graphic 8">
            <a:extLst>
              <a:ext uri="{FF2B5EF4-FFF2-40B4-BE49-F238E27FC236}">
                <a16:creationId xmlns:a16="http://schemas.microsoft.com/office/drawing/2014/main" id="{C39A9459-A5AF-22E9-E6F8-598F390BA39A}"/>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7840879" y="716023"/>
            <a:ext cx="4342856" cy="2733672"/>
          </a:xfrm>
          <a:prstGeom prst="rect">
            <a:avLst/>
          </a:prstGeom>
        </p:spPr>
      </p:pic>
    </p:spTree>
    <p:extLst>
      <p:ext uri="{BB962C8B-B14F-4D97-AF65-F5344CB8AC3E}">
        <p14:creationId xmlns:p14="http://schemas.microsoft.com/office/powerpoint/2010/main" val="219723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4">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4">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4">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1A3D5EB8-C864-0BEF-52A3-7DD3CC32FB2B}"/>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09BCE777-D63F-5AE7-08FC-E87FB0ED3E72}"/>
              </a:ext>
            </a:extLst>
          </p:cNvPr>
          <p:cNvSpPr txBox="1">
            <a:spLocks noGrp="1"/>
          </p:cNvSpPr>
          <p:nvPr>
            <p:ph type="title"/>
          </p:nvPr>
        </p:nvSpPr>
        <p:spPr>
          <a:xfrm>
            <a:off x="692664" y="23136"/>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a:t>Gradient Descent – </a:t>
            </a:r>
            <a:r>
              <a:rPr lang="en-US" dirty="0" err="1"/>
              <a:t>Cực</a:t>
            </a:r>
            <a:r>
              <a:rPr lang="en-US" dirty="0"/>
              <a:t> </a:t>
            </a:r>
            <a:r>
              <a:rPr lang="en-US" dirty="0" err="1"/>
              <a:t>tiểu</a:t>
            </a:r>
            <a:r>
              <a:rPr lang="en-US" dirty="0"/>
              <a:t> </a:t>
            </a:r>
            <a:r>
              <a:rPr lang="en-US" dirty="0" err="1"/>
              <a:t>hóa</a:t>
            </a:r>
            <a:r>
              <a:rPr lang="en-US" dirty="0"/>
              <a:t> </a:t>
            </a:r>
            <a:r>
              <a:rPr lang="en-US" dirty="0" err="1"/>
              <a:t>hàm</a:t>
            </a:r>
            <a:r>
              <a:rPr lang="en-US" dirty="0"/>
              <a:t> MSE</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564F8E56-B33E-3239-45B6-18E1883E42DA}"/>
                  </a:ext>
                </a:extLst>
              </p:cNvPr>
              <p:cNvSpPr txBox="1">
                <a:spLocks noGrp="1"/>
              </p:cNvSpPr>
              <p:nvPr>
                <p:ph type="body" idx="1"/>
              </p:nvPr>
            </p:nvSpPr>
            <p:spPr>
              <a:xfrm>
                <a:off x="393465" y="841302"/>
                <a:ext cx="7412002" cy="5865158"/>
              </a:xfrm>
              <a:prstGeom prst="rect">
                <a:avLst/>
              </a:prstGeom>
              <a:noFill/>
              <a:ln>
                <a:noFill/>
              </a:ln>
            </p:spPr>
            <p:txBody>
              <a:bodyPr spcFirstLastPara="1" wrap="square" lIns="91425" tIns="45700" rIns="91425" bIns="45700" anchor="t" anchorCtr="0">
                <a:noAutofit/>
              </a:bodyPr>
              <a:lstStyle/>
              <a:p>
                <a:pPr marL="228600" lvl="0" indent="-50800">
                  <a:spcBef>
                    <a:spcPts val="0"/>
                  </a:spcBef>
                  <a:buNone/>
                </a:pPr>
                <a:r>
                  <a:rPr lang="en-US" sz="1800" b="1" dirty="0">
                    <a:solidFill>
                      <a:schemeClr val="tx1"/>
                    </a:solidFill>
                  </a:rPr>
                  <a:t>Đầu </a:t>
                </a:r>
                <a:r>
                  <a:rPr lang="en-US" sz="1800" b="1" dirty="0" err="1">
                    <a:solidFill>
                      <a:schemeClr val="tx1"/>
                    </a:solidFill>
                  </a:rPr>
                  <a:t>vào</a:t>
                </a:r>
                <a:r>
                  <a:rPr lang="en-US" sz="1800" b="1" dirty="0">
                    <a:solidFill>
                      <a:schemeClr val="tx1"/>
                    </a:solidFill>
                  </a:rPr>
                  <a:t>:</a:t>
                </a:r>
                <a:r>
                  <a:rPr lang="en-US" sz="1800" dirty="0">
                    <a:solidFill>
                      <a:schemeClr val="tx1"/>
                    </a:solidFill>
                  </a:rPr>
                  <a:t> </a:t>
                </a:r>
                <a:r>
                  <a:rPr lang="en-US" sz="1800" dirty="0" err="1">
                    <a:solidFill>
                      <a:schemeClr val="tx1"/>
                    </a:solidFill>
                  </a:rPr>
                  <a:t>Hàm</a:t>
                </a:r>
                <a:r>
                  <a:rPr lang="en-US" sz="1800" dirty="0">
                    <a:solidFill>
                      <a:schemeClr val="tx1"/>
                    </a:solidFill>
                  </a:rPr>
                  <a:t> </a:t>
                </a:r>
                <a:r>
                  <a:rPr lang="en-US" sz="1800" dirty="0" err="1">
                    <a:solidFill>
                      <a:schemeClr val="tx1"/>
                    </a:solidFill>
                  </a:rPr>
                  <a:t>mất</a:t>
                </a:r>
                <a:r>
                  <a:rPr lang="en-US" sz="1800" dirty="0">
                    <a:solidFill>
                      <a:schemeClr val="tx1"/>
                    </a:solidFill>
                  </a:rPr>
                  <a:t> </a:t>
                </a:r>
                <a:r>
                  <a:rPr lang="en-US" sz="1800" dirty="0" err="1">
                    <a:solidFill>
                      <a:schemeClr val="tx1"/>
                    </a:solidFill>
                  </a:rPr>
                  <a:t>mát</a:t>
                </a:r>
                <a:r>
                  <a:rPr lang="en-US" sz="1800" dirty="0">
                    <a:solidFill>
                      <a:schemeClr val="tx1"/>
                    </a:solidFill>
                  </a:rPr>
                  <a:t> </a:t>
                </a:r>
                <a14:m>
                  <m:oMath xmlns:m="http://schemas.openxmlformats.org/officeDocument/2006/math">
                    <m:r>
                      <a:rPr lang="en-US" sz="1800" i="1">
                        <a:latin typeface="Cambria Math" panose="02040503050406030204" pitchFamily="18" charset="0"/>
                      </a:rPr>
                      <m:t>𝐿</m:t>
                    </m:r>
                    <m:d>
                      <m:dPr>
                        <m:ctrlPr>
                          <a:rPr lang="en-US" sz="1800" i="1">
                            <a:latin typeface="Cambria Math" panose="02040503050406030204" pitchFamily="18" charset="0"/>
                          </a:rPr>
                        </m:ctrlPr>
                      </m:dPr>
                      <m:e>
                        <m:r>
                          <a:rPr lang="en-US" sz="1800" b="1" i="1">
                            <a:latin typeface="Cambria Math" panose="02040503050406030204" pitchFamily="18" charset="0"/>
                          </a:rPr>
                          <m:t>𝒘</m:t>
                        </m:r>
                      </m:e>
                    </m:d>
                    <m:r>
                      <a:rPr lang="en-US" sz="1800" b="1" i="1" smtClean="0">
                        <a:latin typeface="Cambria Math" panose="02040503050406030204" pitchFamily="18" charset="0"/>
                      </a:rPr>
                      <m:t>=</m:t>
                    </m:r>
                    <m:r>
                      <m:rPr>
                        <m:sty m:val="p"/>
                      </m:rPr>
                      <a:rPr lang="en-US" sz="1800" b="0" i="0" smtClean="0">
                        <a:latin typeface="Cambria Math" panose="02040503050406030204" pitchFamily="18" charset="0"/>
                      </a:rPr>
                      <m:t>MSE</m:t>
                    </m:r>
                    <m:r>
                      <a:rPr lang="en-US" sz="1800" b="1"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r>
                      <a:rPr lang="en-US" sz="1800" b="0" i="1" smtClean="0">
                        <a:latin typeface="Cambria Math" panose="02040503050406030204" pitchFamily="18" charset="0"/>
                      </a:rPr>
                      <m:t>)</m:t>
                    </m:r>
                  </m:oMath>
                </a14:m>
                <a:r>
                  <a:rPr lang="en-US" sz="1800" dirty="0">
                    <a:solidFill>
                      <a:schemeClr val="tx1"/>
                    </a:solidFill>
                  </a:rPr>
                  <a:t> </a:t>
                </a:r>
                <a:r>
                  <a:rPr lang="en-US" sz="1800" dirty="0" err="1">
                    <a:solidFill>
                      <a:schemeClr val="tx1"/>
                    </a:solidFill>
                  </a:rPr>
                  <a:t>cần</a:t>
                </a:r>
                <a:r>
                  <a:rPr lang="en-US" sz="1800" dirty="0">
                    <a:solidFill>
                      <a:schemeClr val="tx1"/>
                    </a:solidFill>
                  </a:rPr>
                  <a:t> </a:t>
                </a:r>
                <a:r>
                  <a:rPr lang="en-US" sz="1800" dirty="0" err="1">
                    <a:solidFill>
                      <a:schemeClr val="tx1"/>
                    </a:solidFill>
                  </a:rPr>
                  <a:t>cực</a:t>
                </a:r>
                <a:r>
                  <a:rPr lang="en-US" sz="1800" dirty="0">
                    <a:solidFill>
                      <a:schemeClr val="tx1"/>
                    </a:solidFill>
                  </a:rPr>
                  <a:t> </a:t>
                </a:r>
                <a:r>
                  <a:rPr lang="en-US" sz="1800" dirty="0" err="1">
                    <a:solidFill>
                      <a:schemeClr val="tx1"/>
                    </a:solidFill>
                  </a:rPr>
                  <a:t>tiểu</a:t>
                </a:r>
                <a:r>
                  <a:rPr lang="en-US" sz="1800" dirty="0">
                    <a:solidFill>
                      <a:schemeClr val="tx1"/>
                    </a:solidFill>
                  </a:rPr>
                  <a:t> </a:t>
                </a:r>
                <a:r>
                  <a:rPr lang="en-US" sz="1800" dirty="0" err="1">
                    <a:solidFill>
                      <a:schemeClr val="tx1"/>
                    </a:solidFill>
                  </a:rPr>
                  <a:t>hóa</a:t>
                </a:r>
                <a:r>
                  <a:rPr lang="en-US" sz="1800" dirty="0">
                    <a:solidFill>
                      <a:schemeClr val="tx1"/>
                    </a:solidFill>
                  </a:rPr>
                  <a:t>.</a:t>
                </a:r>
              </a:p>
              <a:p>
                <a:pPr marL="228600" lvl="0" indent="-50800">
                  <a:spcBef>
                    <a:spcPts val="0"/>
                  </a:spcBef>
                  <a:buNone/>
                </a:pPr>
                <a:r>
                  <a:rPr lang="en-US" sz="1800" dirty="0">
                    <a:solidFill>
                      <a:schemeClr val="tx1"/>
                    </a:solidFill>
                  </a:rPr>
                  <a:t>		    </a:t>
                </a:r>
                <a:r>
                  <a:rPr lang="en-US" sz="1800" dirty="0" err="1">
                    <a:solidFill>
                      <a:schemeClr val="tx1"/>
                    </a:solidFill>
                  </a:rPr>
                  <a:t>Giá</a:t>
                </a:r>
                <a:r>
                  <a:rPr lang="en-US" sz="1800" dirty="0">
                    <a:solidFill>
                      <a:schemeClr val="tx1"/>
                    </a:solidFill>
                  </a:rPr>
                  <a:t> </a:t>
                </a:r>
                <a:r>
                  <a:rPr lang="en-US" sz="1800" dirty="0" err="1">
                    <a:solidFill>
                      <a:schemeClr val="tx1"/>
                    </a:solidFill>
                  </a:rPr>
                  <a:t>trị</a:t>
                </a:r>
                <a:r>
                  <a:rPr lang="en-US" sz="1800" dirty="0">
                    <a:solidFill>
                      <a:schemeClr val="tx1"/>
                    </a:solidFill>
                  </a:rPr>
                  <a:t> </a:t>
                </a:r>
                <a:r>
                  <a:rPr lang="en-US" sz="1800" dirty="0" err="1">
                    <a:solidFill>
                      <a:schemeClr val="tx1"/>
                    </a:solidFill>
                  </a:rPr>
                  <a:t>khởi</a:t>
                </a:r>
                <a:r>
                  <a:rPr lang="en-US" sz="1800" dirty="0">
                    <a:solidFill>
                      <a:schemeClr val="tx1"/>
                    </a:solidFill>
                  </a:rPr>
                  <a:t> </a:t>
                </a:r>
                <a:r>
                  <a:rPr lang="en-US" sz="1800" dirty="0" err="1">
                    <a:solidFill>
                      <a:schemeClr val="tx1"/>
                    </a:solidFill>
                  </a:rPr>
                  <a:t>tạo</a:t>
                </a:r>
                <a:r>
                  <a:rPr lang="en-US" sz="1800" dirty="0">
                    <a:solidFill>
                      <a:schemeClr val="tx1"/>
                    </a:solidFill>
                  </a:rPr>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oMath>
                </a14:m>
                <a:r>
                  <a:rPr lang="en-US" sz="1800" dirty="0">
                    <a:solidFill>
                      <a:schemeClr val="tx1"/>
                    </a:solidFill>
                  </a:rPr>
                  <a:t> </a:t>
                </a:r>
                <a:r>
                  <a:rPr lang="en-US" sz="1800" dirty="0" err="1">
                    <a:solidFill>
                      <a:schemeClr val="tx1"/>
                    </a:solidFill>
                  </a:rPr>
                  <a:t>tại</a:t>
                </a:r>
                <a:r>
                  <a:rPr lang="en-US" sz="1800" dirty="0">
                    <a:solidFill>
                      <a:schemeClr val="tx1"/>
                    </a:solidFill>
                  </a:rPr>
                  <a:t> </a:t>
                </a:r>
                <a14:m>
                  <m:oMath xmlns:m="http://schemas.openxmlformats.org/officeDocument/2006/math">
                    <m:r>
                      <a:rPr lang="en-US" sz="1800" i="1">
                        <a:solidFill>
                          <a:schemeClr val="tx1"/>
                        </a:solidFill>
                        <a:latin typeface="Cambria Math" panose="02040503050406030204" pitchFamily="18" charset="0"/>
                      </a:rPr>
                      <m:t>𝑡</m:t>
                    </m:r>
                    <m:r>
                      <a:rPr lang="en-US" sz="1800" i="1">
                        <a:solidFill>
                          <a:schemeClr val="tx1"/>
                        </a:solidFill>
                        <a:latin typeface="Cambria Math" panose="02040503050406030204" pitchFamily="18" charset="0"/>
                      </a:rPr>
                      <m:t>=0</m:t>
                    </m:r>
                  </m:oMath>
                </a14:m>
                <a:r>
                  <a:rPr lang="en-US" sz="1800" dirty="0">
                    <a:solidFill>
                      <a:schemeClr val="tx1"/>
                    </a:solidFill>
                  </a:rPr>
                  <a:t> (initial value).</a:t>
                </a:r>
              </a:p>
              <a:p>
                <a:pPr marL="228600" lvl="0" indent="-50800">
                  <a:spcBef>
                    <a:spcPts val="0"/>
                  </a:spcBef>
                  <a:buNone/>
                </a:pPr>
                <a:r>
                  <a:rPr lang="en-US" sz="1800" dirty="0">
                    <a:solidFill>
                      <a:schemeClr val="tx1"/>
                    </a:solidFill>
                  </a:rPr>
                  <a:t>		    </a:t>
                </a:r>
                <a:r>
                  <a:rPr lang="en-US" sz="1800" dirty="0" err="1">
                    <a:solidFill>
                      <a:schemeClr val="tx1"/>
                    </a:solidFill>
                  </a:rPr>
                  <a:t>Hệ</a:t>
                </a:r>
                <a:r>
                  <a:rPr lang="en-US" sz="1800" dirty="0">
                    <a:solidFill>
                      <a:schemeClr val="tx1"/>
                    </a:solidFill>
                  </a:rPr>
                  <a:t> </a:t>
                </a:r>
                <a:r>
                  <a:rPr lang="en-US" sz="1800" dirty="0" err="1">
                    <a:solidFill>
                      <a:schemeClr val="tx1"/>
                    </a:solidFill>
                  </a:rPr>
                  <a:t>số</a:t>
                </a:r>
                <a:r>
                  <a:rPr lang="en-US" sz="1800" dirty="0">
                    <a:solidFill>
                      <a:schemeClr val="tx1"/>
                    </a:solidFill>
                  </a:rPr>
                  <a:t> </a:t>
                </a:r>
                <a:r>
                  <a:rPr lang="en-US" sz="1800" dirty="0" err="1">
                    <a:solidFill>
                      <a:schemeClr val="tx1"/>
                    </a:solidFill>
                  </a:rPr>
                  <a:t>học</a:t>
                </a:r>
                <a:r>
                  <a:rPr lang="en-US" sz="1800" dirty="0">
                    <a:solidFill>
                      <a:schemeClr val="tx1"/>
                    </a:solidFill>
                  </a:rPr>
                  <a:t> (learning rate)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rPr>
                      <m:t>𝛼</m:t>
                    </m:r>
                    <m:r>
                      <a:rPr lang="en-US" sz="1800" b="0" i="1" smtClean="0">
                        <a:solidFill>
                          <a:schemeClr val="tx1"/>
                        </a:solidFill>
                        <a:latin typeface="Cambria Math" panose="02040503050406030204" pitchFamily="18" charset="0"/>
                        <a:ea typeface="Cambria Math" panose="02040503050406030204" pitchFamily="18" charset="0"/>
                      </a:rPr>
                      <m:t>&gt;0</m:t>
                    </m:r>
                  </m:oMath>
                </a14:m>
                <a:r>
                  <a:rPr lang="en-US" sz="1800" dirty="0">
                    <a:solidFill>
                      <a:schemeClr val="tx1"/>
                    </a:solidFill>
                  </a:rPr>
                  <a:t>.</a:t>
                </a:r>
              </a:p>
              <a:p>
                <a:pPr marL="228600" lvl="0" indent="-50800">
                  <a:spcBef>
                    <a:spcPts val="0"/>
                  </a:spcBef>
                  <a:buNone/>
                </a:pPr>
                <a:r>
                  <a:rPr lang="en-US" sz="1800" b="1" dirty="0">
                    <a:solidFill>
                      <a:schemeClr val="tx1"/>
                    </a:solidFill>
                  </a:rPr>
                  <a:t>while</a:t>
                </a:r>
                <a:r>
                  <a:rPr lang="en-US" sz="1800" dirty="0">
                    <a:solidFill>
                      <a:schemeClr val="tx1"/>
                    </a:solidFill>
                  </a:rPr>
                  <a:t> [</a:t>
                </a:r>
                <a:r>
                  <a:rPr lang="en-US" sz="1800" i="1" dirty="0" err="1">
                    <a:solidFill>
                      <a:schemeClr val="accent1"/>
                    </a:solidFill>
                  </a:rPr>
                  <a:t>điều</a:t>
                </a:r>
                <a:r>
                  <a:rPr lang="en-US" sz="1800" i="1" dirty="0">
                    <a:solidFill>
                      <a:schemeClr val="accent1"/>
                    </a:solidFill>
                  </a:rPr>
                  <a:t> </a:t>
                </a:r>
                <a:r>
                  <a:rPr lang="en-US" sz="1800" i="1" dirty="0" err="1">
                    <a:solidFill>
                      <a:schemeClr val="accent1"/>
                    </a:solidFill>
                  </a:rPr>
                  <a:t>kiện</a:t>
                </a:r>
                <a:r>
                  <a:rPr lang="en-US" sz="1800" i="1" dirty="0">
                    <a:solidFill>
                      <a:schemeClr val="accent1"/>
                    </a:solidFill>
                  </a:rPr>
                  <a:t> </a:t>
                </a:r>
                <a:r>
                  <a:rPr lang="en-US" sz="1800" i="1" dirty="0" err="1">
                    <a:solidFill>
                      <a:schemeClr val="accent1"/>
                    </a:solidFill>
                  </a:rPr>
                  <a:t>dừng</a:t>
                </a:r>
                <a:r>
                  <a:rPr lang="en-US" sz="1800" i="1" dirty="0">
                    <a:solidFill>
                      <a:schemeClr val="accent1"/>
                    </a:solidFill>
                  </a:rPr>
                  <a:t> </a:t>
                </a:r>
                <a:r>
                  <a:rPr lang="en-US" sz="1800" i="1" dirty="0" err="1">
                    <a:solidFill>
                      <a:schemeClr val="accent1"/>
                    </a:solidFill>
                  </a:rPr>
                  <a:t>chưa</a:t>
                </a:r>
                <a:r>
                  <a:rPr lang="en-US" sz="1800" i="1" dirty="0">
                    <a:solidFill>
                      <a:schemeClr val="accent1"/>
                    </a:solidFill>
                  </a:rPr>
                  <a:t> </a:t>
                </a:r>
                <a:r>
                  <a:rPr lang="en-US" sz="1800" i="1" dirty="0" err="1">
                    <a:solidFill>
                      <a:schemeClr val="accent1"/>
                    </a:solidFill>
                  </a:rPr>
                  <a:t>thỏa</a:t>
                </a:r>
                <a:r>
                  <a:rPr lang="en-US" sz="1800" dirty="0">
                    <a:solidFill>
                      <a:schemeClr val="tx1"/>
                    </a:solidFill>
                  </a:rPr>
                  <a:t>] </a:t>
                </a:r>
                <a:r>
                  <a:rPr lang="en-US" sz="1800" b="1" dirty="0">
                    <a:solidFill>
                      <a:schemeClr val="tx1"/>
                    </a:solidFill>
                  </a:rPr>
                  <a:t>do</a:t>
                </a:r>
                <a:r>
                  <a:rPr lang="en-US" sz="1800" dirty="0">
                    <a:solidFill>
                      <a:schemeClr val="tx1"/>
                    </a:solidFill>
                  </a:rPr>
                  <a:t>:</a:t>
                </a:r>
              </a:p>
              <a:p>
                <a:pPr marL="228600" lvl="0" indent="-50800" algn="l">
                  <a:spcBef>
                    <a:spcPts val="0"/>
                  </a:spcBef>
                  <a:buNone/>
                </a:pPr>
                <a:r>
                  <a:rPr lang="en-US" sz="1800" dirty="0"/>
                  <a:t>		</a:t>
                </a:r>
                <a14:m>
                  <m:oMath xmlns:m="http://schemas.openxmlformats.org/officeDocument/2006/math">
                    <m:sSub>
                      <m:sSubPr>
                        <m:ctrlPr>
                          <a:rPr lang="en-US" sz="1800" i="1" smtClean="0">
                            <a:solidFill>
                              <a:srgbClr val="FF0000"/>
                            </a:solidFill>
                            <a:latin typeface="Cambria Math" panose="02040503050406030204" pitchFamily="18" charset="0"/>
                          </a:rPr>
                        </m:ctrlPr>
                      </m:sSubPr>
                      <m:e>
                        <m:r>
                          <a:rPr lang="en-US" sz="1800" b="0" i="1" smtClean="0">
                            <a:solidFill>
                              <a:srgbClr val="FF0000"/>
                            </a:solidFill>
                            <a:latin typeface="Cambria Math" panose="02040503050406030204" pitchFamily="18" charset="0"/>
                          </a:rPr>
                          <m:t>𝑔</m:t>
                        </m:r>
                      </m:e>
                      <m:sub>
                        <m:r>
                          <a:rPr lang="en-US" sz="1800" b="0" i="1" smtClean="0">
                            <a:solidFill>
                              <a:srgbClr val="FF0000"/>
                            </a:solidFill>
                            <a:latin typeface="Cambria Math" panose="02040503050406030204" pitchFamily="18" charset="0"/>
                          </a:rPr>
                          <m:t>𝑡</m:t>
                        </m:r>
                      </m:sub>
                    </m:sSub>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𝐿</m:t>
                        </m:r>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0</m:t>
                            </m:r>
                          </m:sub>
                        </m:sSub>
                      </m:e>
                    </m:d>
                  </m:oMath>
                </a14:m>
                <a:r>
                  <a:rPr lang="en-US" sz="1800" b="0" dirty="0"/>
                  <a:t> </a:t>
                </a:r>
                <a:br>
                  <a:rPr lang="en-US" sz="1800" b="0" dirty="0"/>
                </a:br>
                <a:r>
                  <a:rPr lang="en-US" sz="1800" b="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0</m:t>
                        </m:r>
                      </m:sub>
                    </m:sSub>
                    <m:r>
                      <a:rPr lang="en-US" sz="1800" b="0" i="1" smtClean="0">
                        <a:solidFill>
                          <a:srgbClr val="FF0000"/>
                        </a:solidFill>
                        <a:latin typeface="Cambria Math" panose="02040503050406030204" pitchFamily="18" charset="0"/>
                      </a:rPr>
                      <m:t>−</m:t>
                    </m:r>
                    <m:r>
                      <a:rPr lang="en-US" sz="1800" i="1" smtClean="0">
                        <a:solidFill>
                          <a:schemeClr val="accent1"/>
                        </a:solidFill>
                        <a:latin typeface="Cambria Math" panose="02040503050406030204" pitchFamily="18" charset="0"/>
                        <a:ea typeface="Cambria Math" panose="02040503050406030204" pitchFamily="18" charset="0"/>
                      </a:rPr>
                      <m:t>𝛼</m:t>
                    </m:r>
                    <m:sSub>
                      <m:sSubPr>
                        <m:ctrlPr>
                          <a:rPr lang="en-US" sz="1800" i="1" smtClean="0">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𝑔</m:t>
                        </m:r>
                      </m:e>
                      <m:sub>
                        <m:r>
                          <a:rPr lang="en-US" sz="1800" i="1">
                            <a:solidFill>
                              <a:srgbClr val="FF0000"/>
                            </a:solidFill>
                            <a:latin typeface="Cambria Math" panose="02040503050406030204" pitchFamily="18" charset="0"/>
                          </a:rPr>
                          <m:t>𝑡</m:t>
                        </m:r>
                      </m:sub>
                    </m:sSub>
                  </m:oMath>
                </a14:m>
                <a:r>
                  <a:rPr lang="en-US" sz="1800" dirty="0">
                    <a:solidFill>
                      <a:srgbClr val="FF0000"/>
                    </a:solidFill>
                  </a:rPr>
                  <a:t> </a:t>
                </a:r>
                <a:br>
                  <a:rPr lang="en-US" sz="1800" dirty="0"/>
                </a:br>
                <a:r>
                  <a:rPr lang="en-US" sz="1800" dirty="0"/>
                  <a:t>	</a:t>
                </a:r>
                <a14:m>
                  <m:oMath xmlns:m="http://schemas.openxmlformats.org/officeDocument/2006/math">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+1</m:t>
                    </m:r>
                  </m:oMath>
                </a14:m>
                <a:r>
                  <a:rPr lang="en-US" sz="1800" dirty="0">
                    <a:solidFill>
                      <a:schemeClr val="tx1"/>
                    </a:solidFill>
                  </a:rPr>
                  <a:t> </a:t>
                </a:r>
              </a:p>
              <a:p>
                <a:pPr marL="228600" lvl="0" indent="-50800" algn="l">
                  <a:spcBef>
                    <a:spcPts val="0"/>
                  </a:spcBef>
                  <a:buNone/>
                </a:pPr>
                <a:r>
                  <a:rPr lang="en-US" sz="1800" dirty="0">
                    <a:solidFill>
                      <a:schemeClr val="tx1"/>
                    </a:solidFill>
                  </a:rPr>
                  <a:t>Ta </a:t>
                </a:r>
                <a:r>
                  <a:rPr lang="en-US" sz="1800" dirty="0" err="1">
                    <a:solidFill>
                      <a:schemeClr val="tx1"/>
                    </a:solidFill>
                  </a:rPr>
                  <a:t>muốn</a:t>
                </a:r>
                <a:r>
                  <a:rPr lang="en-US" sz="1800" dirty="0">
                    <a:solidFill>
                      <a:schemeClr val="tx1"/>
                    </a:solidFill>
                  </a:rPr>
                  <a:t> </a:t>
                </a:r>
                <a:r>
                  <a:rPr lang="en-US" sz="1800" dirty="0" err="1">
                    <a:solidFill>
                      <a:schemeClr val="tx1"/>
                    </a:solidFill>
                  </a:rPr>
                  <a:t>tìm</a:t>
                </a:r>
                <a:r>
                  <a:rPr lang="en-US" sz="1800" dirty="0">
                    <a:solidFill>
                      <a:schemeClr val="tx1"/>
                    </a:solidFill>
                  </a:rPr>
                  <a:t> </a:t>
                </a:r>
                <a:r>
                  <a:rPr lang="en-US" sz="1800" dirty="0" err="1">
                    <a:solidFill>
                      <a:schemeClr val="tx1"/>
                    </a:solidFill>
                  </a:rPr>
                  <a:t>giá</a:t>
                </a:r>
                <a:r>
                  <a:rPr lang="en-US" sz="1800" dirty="0">
                    <a:solidFill>
                      <a:schemeClr val="tx1"/>
                    </a:solidFill>
                  </a:rPr>
                  <a:t> </a:t>
                </a:r>
                <a:r>
                  <a:rPr lang="en-US" sz="1800" dirty="0" err="1">
                    <a:solidFill>
                      <a:schemeClr val="tx1"/>
                    </a:solidFill>
                  </a:rPr>
                  <a:t>trị</a:t>
                </a:r>
                <a:r>
                  <a:rPr lang="en-US" sz="1800" dirty="0">
                    <a:solidFill>
                      <a:schemeClr val="tx1"/>
                    </a:solidFill>
                  </a:rPr>
                  <a:t> </a:t>
                </a:r>
                <a:r>
                  <a:rPr lang="en-US" sz="1800" dirty="0" err="1">
                    <a:solidFill>
                      <a:schemeClr val="tx1"/>
                    </a:solidFill>
                  </a:rPr>
                  <a:t>của</a:t>
                </a:r>
                <a:r>
                  <a:rPr lang="en-US" sz="1800" dirty="0">
                    <a:solidFill>
                      <a:schemeClr val="tx1"/>
                    </a:solidFill>
                  </a:rPr>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oMath>
                </a14:m>
                <a:r>
                  <a:rPr lang="en-US" sz="1800" i="1" dirty="0">
                    <a:latin typeface="Cambria Math" panose="02040503050406030204" pitchFamily="18" charset="0"/>
                  </a:rPr>
                  <a:t> </a:t>
                </a:r>
                <a:r>
                  <a:rPr lang="en-US" sz="1800" dirty="0" err="1">
                    <a:solidFill>
                      <a:schemeClr val="tx1"/>
                    </a:solidFill>
                  </a:rPr>
                  <a:t>có</a:t>
                </a:r>
                <a:r>
                  <a:rPr lang="en-US" sz="1800" dirty="0">
                    <a:solidFill>
                      <a:schemeClr val="tx1"/>
                    </a:solidFill>
                  </a:rPr>
                  <a:t> </a:t>
                </a:r>
                <a:r>
                  <a:rPr lang="en-US" sz="1800" dirty="0" err="1">
                    <a:solidFill>
                      <a:schemeClr val="tx1"/>
                    </a:solidFill>
                  </a:rPr>
                  <a:t>thể</a:t>
                </a:r>
                <a:r>
                  <a:rPr lang="en-US" sz="1800" dirty="0">
                    <a:solidFill>
                      <a:schemeClr val="tx1"/>
                    </a:solidFill>
                  </a:rPr>
                  <a:t> </a:t>
                </a:r>
                <a:r>
                  <a:rPr lang="en-US" sz="1800" dirty="0" err="1">
                    <a:solidFill>
                      <a:schemeClr val="tx1"/>
                    </a:solidFill>
                  </a:rPr>
                  <a:t>cực</a:t>
                </a:r>
                <a:r>
                  <a:rPr lang="en-US" sz="1800" dirty="0">
                    <a:solidFill>
                      <a:schemeClr val="tx1"/>
                    </a:solidFill>
                  </a:rPr>
                  <a:t> </a:t>
                </a:r>
                <a:r>
                  <a:rPr lang="en-US" sz="1800" dirty="0" err="1">
                    <a:solidFill>
                      <a:schemeClr val="tx1"/>
                    </a:solidFill>
                  </a:rPr>
                  <a:t>tiểu</a:t>
                </a:r>
                <a:r>
                  <a:rPr lang="en-US" sz="1800" dirty="0">
                    <a:solidFill>
                      <a:schemeClr val="tx1"/>
                    </a:solidFill>
                  </a:rPr>
                  <a:t> </a:t>
                </a:r>
                <a:r>
                  <a:rPr lang="en-US" sz="1800" dirty="0" err="1">
                    <a:solidFill>
                      <a:schemeClr val="tx1"/>
                    </a:solidFill>
                  </a:rPr>
                  <a:t>hóa</a:t>
                </a:r>
                <a:r>
                  <a:rPr lang="en-US" sz="1800" dirty="0">
                    <a:solidFill>
                      <a:schemeClr val="tx1"/>
                    </a:solidFill>
                  </a:rPr>
                  <a:t> </a:t>
                </a:r>
                <a:r>
                  <a:rPr lang="en-US" sz="1800" dirty="0" err="1">
                    <a:solidFill>
                      <a:schemeClr val="tx1"/>
                    </a:solidFill>
                  </a:rPr>
                  <a:t>hàm</a:t>
                </a:r>
                <a:r>
                  <a:rPr lang="en-US" sz="1800" dirty="0">
                    <a:solidFill>
                      <a:schemeClr val="tx1"/>
                    </a:solidFill>
                  </a:rPr>
                  <a:t> </a:t>
                </a:r>
                <a:r>
                  <a:rPr lang="en-US" sz="1800" dirty="0" err="1">
                    <a:solidFill>
                      <a:schemeClr val="tx1"/>
                    </a:solidFill>
                  </a:rPr>
                  <a:t>mất</a:t>
                </a:r>
                <a:r>
                  <a:rPr lang="en-US" sz="1800" dirty="0">
                    <a:solidFill>
                      <a:schemeClr val="tx1"/>
                    </a:solidFill>
                  </a:rPr>
                  <a:t> </a:t>
                </a:r>
                <a:r>
                  <a:rPr lang="en-US" sz="1800" dirty="0" err="1">
                    <a:solidFill>
                      <a:schemeClr val="tx1"/>
                    </a:solidFill>
                  </a:rPr>
                  <a:t>mát</a:t>
                </a:r>
                <a:r>
                  <a:rPr lang="en-US" sz="1800" dirty="0">
                    <a:solidFill>
                      <a:schemeClr val="tx1"/>
                    </a:solidFill>
                  </a:rPr>
                  <a:t> MSE:</a:t>
                </a:r>
                <a:endParaRPr lang="en-US" sz="1800" i="1" dirty="0">
                  <a:latin typeface="Cambria Math" panose="02040503050406030204" pitchFamily="18" charset="0"/>
                </a:endParaRPr>
              </a:p>
              <a:p>
                <a:pPr marL="228600" lvl="0" indent="-50800" algn="l">
                  <a:spcBef>
                    <a:spcPts val="0"/>
                  </a:spcBef>
                  <a:buNone/>
                </a:pPr>
                <a14:m>
                  <m:oMathPara xmlns:m="http://schemas.openxmlformats.org/officeDocument/2006/math">
                    <m:oMathParaPr>
                      <m:jc m:val="centerGroup"/>
                    </m:oMathParaPr>
                    <m:oMath xmlns:m="http://schemas.openxmlformats.org/officeDocument/2006/math">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0</m:t>
                          </m:r>
                        </m:sub>
                        <m:sup>
                          <m:r>
                            <a:rPr lang="en-US" sz="1800" i="1">
                              <a:latin typeface="Cambria Math" panose="02040503050406030204" pitchFamily="18" charset="0"/>
                            </a:rPr>
                            <m:t>∗</m:t>
                          </m:r>
                        </m:sup>
                      </m:sSubSup>
                      <m:r>
                        <a:rPr lang="en-US" sz="1800" i="1">
                          <a:latin typeface="Cambria Math" panose="02040503050406030204" pitchFamily="18" charset="0"/>
                        </a:rPr>
                        <m:t>=</m:t>
                      </m:r>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arg</m:t>
                              </m:r>
                              <m:r>
                                <a:rPr lang="en-US" sz="1800">
                                  <a:latin typeface="Cambria Math" panose="02040503050406030204" pitchFamily="18" charset="0"/>
                                </a:rPr>
                                <m:t> </m:t>
                              </m:r>
                              <m:r>
                                <m:rPr>
                                  <m:sty m:val="p"/>
                                </m:rPr>
                                <a:rPr lang="en-US" sz="1800">
                                  <a:latin typeface="Cambria Math" panose="02040503050406030204" pitchFamily="18" charset="0"/>
                                </a:rPr>
                                <m:t>min</m:t>
                              </m:r>
                            </m:e>
                            <m:lim>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lim>
                          </m:limLow>
                        </m:fName>
                        <m:e>
                          <m:r>
                            <a:rPr lang="en-US" sz="1800" i="1">
                              <a:latin typeface="Cambria Math" panose="02040503050406030204" pitchFamily="18" charset="0"/>
                            </a:rPr>
                            <m:t>𝐿</m:t>
                          </m:r>
                          <m:d>
                            <m:dPr>
                              <m:ctrlPr>
                                <a:rPr lang="en-US" sz="1800" i="1">
                                  <a:latin typeface="Cambria Math" panose="02040503050406030204" pitchFamily="18" charset="0"/>
                                </a:rPr>
                              </m:ctrlPr>
                            </m:dPr>
                            <m:e>
                              <m:r>
                                <a:rPr lang="en-US" sz="1800" b="1" i="1">
                                  <a:latin typeface="Cambria Math" panose="02040503050406030204" pitchFamily="18" charset="0"/>
                                </a:rPr>
                                <m:t>𝒘</m:t>
                              </m:r>
                            </m:e>
                          </m:d>
                        </m:e>
                      </m:func>
                      <m:r>
                        <a:rPr lang="en-US" sz="1800" i="1">
                          <a:latin typeface="Cambria Math" panose="02040503050406030204" pitchFamily="18" charset="0"/>
                        </a:rPr>
                        <m:t>=</m:t>
                      </m:r>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arg</m:t>
                          </m:r>
                          <m:r>
                            <a:rPr lang="en-US" sz="1800">
                              <a:latin typeface="Cambria Math" panose="02040503050406030204" pitchFamily="18" charset="0"/>
                            </a:rPr>
                            <m:t> </m:t>
                          </m:r>
                          <m:r>
                            <m:rPr>
                              <m:sty m:val="p"/>
                            </m:rPr>
                            <a:rPr lang="en-US" sz="1800">
                              <a:latin typeface="Cambria Math" panose="02040503050406030204" pitchFamily="18" charset="0"/>
                            </a:rPr>
                            <m:t>min</m:t>
                          </m:r>
                        </m:e>
                        <m:lim>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lim>
                      </m:limLow>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𝑁</m:t>
                          </m:r>
                        </m:den>
                      </m:f>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𝑁</m:t>
                          </m:r>
                        </m:sup>
                        <m:e>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𝑡</m:t>
                                      </m:r>
                                    </m:e>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p>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p>
                                </m:e>
                              </m:d>
                            </m:e>
                            <m:sup>
                              <m:r>
                                <a:rPr lang="en-US" sz="1800" i="1">
                                  <a:latin typeface="Cambria Math" panose="02040503050406030204" pitchFamily="18" charset="0"/>
                                </a:rPr>
                                <m:t>2</m:t>
                              </m:r>
                            </m:sup>
                          </m:sSup>
                        </m:e>
                      </m:nary>
                    </m:oMath>
                  </m:oMathPara>
                </a14:m>
                <a:endParaRPr lang="en-US" sz="1800" dirty="0">
                  <a:solidFill>
                    <a:schemeClr val="tx1"/>
                  </a:solidFill>
                </a:endParaRPr>
              </a:p>
              <a:p>
                <a:pPr marL="228600" lvl="0" indent="-50800" algn="l">
                  <a:spcBef>
                    <a:spcPts val="0"/>
                  </a:spcBef>
                  <a:buNone/>
                </a:pPr>
                <a:endParaRPr lang="en-US" sz="1800" dirty="0">
                  <a:solidFill>
                    <a:schemeClr val="tx1"/>
                  </a:solidFill>
                </a:endParaRPr>
              </a:p>
              <a:p>
                <a:pPr marL="228600" lvl="0" indent="-50800" algn="l">
                  <a:spcBef>
                    <a:spcPts val="0"/>
                  </a:spcBef>
                  <a:buNone/>
                </a:pPr>
                <a:r>
                  <a:rPr lang="en-US" sz="1800" dirty="0" err="1">
                    <a:solidFill>
                      <a:schemeClr val="tx1"/>
                    </a:solidFill>
                  </a:rPr>
                  <a:t>Đạo</a:t>
                </a:r>
                <a:r>
                  <a:rPr lang="en-US" sz="1800" dirty="0">
                    <a:solidFill>
                      <a:schemeClr val="tx1"/>
                    </a:solidFill>
                  </a:rPr>
                  <a:t> </a:t>
                </a:r>
                <a:r>
                  <a:rPr lang="en-US" sz="1800" dirty="0" err="1">
                    <a:solidFill>
                      <a:schemeClr val="tx1"/>
                    </a:solidFill>
                  </a:rPr>
                  <a:t>hàm</a:t>
                </a:r>
                <a:r>
                  <a:rPr lang="en-US" sz="1800" dirty="0">
                    <a:solidFill>
                      <a:schemeClr val="tx1"/>
                    </a:solidFill>
                  </a:rPr>
                  <a:t> </a:t>
                </a:r>
                <a:r>
                  <a:rPr lang="en-US" sz="1800" dirty="0" err="1">
                    <a:solidFill>
                      <a:schemeClr val="tx1"/>
                    </a:solidFill>
                  </a:rPr>
                  <a:t>của</a:t>
                </a:r>
                <a:r>
                  <a:rPr lang="en-US" sz="1800" dirty="0">
                    <a:solidFill>
                      <a:schemeClr val="tx1"/>
                    </a:solidFill>
                  </a:rPr>
                  <a:t> </a:t>
                </a:r>
                <a:r>
                  <a:rPr lang="en-US" sz="1800" dirty="0" err="1">
                    <a:solidFill>
                      <a:schemeClr val="tx1"/>
                    </a:solidFill>
                  </a:rPr>
                  <a:t>hàm</a:t>
                </a:r>
                <a:r>
                  <a:rPr lang="en-US" sz="1800" dirty="0">
                    <a:solidFill>
                      <a:schemeClr val="tx1"/>
                    </a:solidFill>
                  </a:rPr>
                  <a:t> </a:t>
                </a:r>
                <a:r>
                  <a:rPr lang="en-US" sz="1800" dirty="0" err="1">
                    <a:solidFill>
                      <a:schemeClr val="tx1"/>
                    </a:solidFill>
                  </a:rPr>
                  <a:t>mất</a:t>
                </a:r>
                <a:r>
                  <a:rPr lang="en-US" sz="1800" dirty="0">
                    <a:solidFill>
                      <a:schemeClr val="tx1"/>
                    </a:solidFill>
                  </a:rPr>
                  <a:t> </a:t>
                </a:r>
                <a:r>
                  <a:rPr lang="en-US" sz="1800" dirty="0" err="1">
                    <a:solidFill>
                      <a:schemeClr val="tx1"/>
                    </a:solidFill>
                  </a:rPr>
                  <a:t>mát</a:t>
                </a:r>
                <a:r>
                  <a:rPr lang="en-US" sz="1800" dirty="0">
                    <a:solidFill>
                      <a:schemeClr val="tx1"/>
                    </a:solidFill>
                  </a:rPr>
                  <a:t> MSE </a:t>
                </a:r>
                <a:r>
                  <a:rPr lang="en-US" sz="1800" dirty="0" err="1">
                    <a:solidFill>
                      <a:schemeClr val="tx1"/>
                    </a:solidFill>
                  </a:rPr>
                  <a:t>theo</a:t>
                </a:r>
                <a:r>
                  <a:rPr lang="en-US" sz="1800" dirty="0">
                    <a:solidFill>
                      <a:schemeClr val="tx1"/>
                    </a:solidFill>
                  </a:rPr>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oMath>
                </a14:m>
                <a:r>
                  <a:rPr lang="en-US" sz="1800" dirty="0">
                    <a:solidFill>
                      <a:schemeClr val="tx1"/>
                    </a:solidFill>
                  </a:rPr>
                  <a:t> </a:t>
                </a:r>
                <a:r>
                  <a:rPr lang="en-US" sz="1800" dirty="0" err="1">
                    <a:solidFill>
                      <a:schemeClr val="tx1"/>
                    </a:solidFill>
                  </a:rPr>
                  <a:t>là</a:t>
                </a:r>
                <a:r>
                  <a:rPr lang="en-US" sz="1800" dirty="0">
                    <a:solidFill>
                      <a:schemeClr val="tx1"/>
                    </a:solidFill>
                  </a:rPr>
                  <a:t>:</a:t>
                </a:r>
              </a:p>
              <a:p>
                <a:pPr marL="228600" lvl="0" indent="-50800" algn="l">
                  <a:spcBef>
                    <a:spcPts val="0"/>
                  </a:spcBef>
                  <a:buNone/>
                </a:pPr>
                <a14:m>
                  <m:oMathPara xmlns:m="http://schemas.openxmlformats.org/officeDocument/2006/math">
                    <m:oMathParaPr>
                      <m:jc m:val="centerGroup"/>
                    </m:oMathParaPr>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𝑑𝐿</m:t>
                          </m:r>
                        </m:num>
                        <m:den>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𝑁</m:t>
                          </m:r>
                        </m:den>
                      </m:f>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𝑁</m:t>
                          </m:r>
                        </m:sup>
                        <m:e>
                          <m:r>
                            <a:rPr lang="en-US" sz="1800" i="1">
                              <a:latin typeface="Cambria Math" panose="02040503050406030204" pitchFamily="18" charset="0"/>
                            </a:rPr>
                            <m:t>2</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𝑡</m:t>
                                  </m:r>
                                </m:e>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p>
                            </m:e>
                          </m:d>
                        </m:e>
                      </m:nary>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p>
                    </m:oMath>
                  </m:oMathPara>
                </a14:m>
                <a:br>
                  <a:rPr lang="en-US" sz="1800" i="1" dirty="0">
                    <a:latin typeface="Cambria Math" panose="02040503050406030204" pitchFamily="18" charset="0"/>
                  </a:rPr>
                </a:br>
                <a:endParaRPr lang="en-US" sz="1800" dirty="0">
                  <a:solidFill>
                    <a:schemeClr val="tx1"/>
                  </a:solidFill>
                </a:endParaRPr>
              </a:p>
            </p:txBody>
          </p:sp>
        </mc:Choice>
        <mc:Fallback xmlns="">
          <p:sp>
            <p:nvSpPr>
              <p:cNvPr id="374" name="Google Shape;374;p5">
                <a:extLst>
                  <a:ext uri="{FF2B5EF4-FFF2-40B4-BE49-F238E27FC236}">
                    <a16:creationId xmlns:a16="http://schemas.microsoft.com/office/drawing/2014/main" id="{564F8E56-B33E-3239-45B6-18E1883E42DA}"/>
                  </a:ext>
                </a:extLst>
              </p:cNvPr>
              <p:cNvSpPr txBox="1">
                <a:spLocks noGrp="1" noRot="1" noChangeAspect="1" noMove="1" noResize="1" noEditPoints="1" noAdjustHandles="1" noChangeArrowheads="1" noChangeShapeType="1" noTextEdit="1"/>
              </p:cNvSpPr>
              <p:nvPr>
                <p:ph type="body" idx="1"/>
              </p:nvPr>
            </p:nvSpPr>
            <p:spPr>
              <a:xfrm>
                <a:off x="393465" y="841302"/>
                <a:ext cx="7412002" cy="5865158"/>
              </a:xfrm>
              <a:prstGeom prst="rect">
                <a:avLst/>
              </a:prstGeom>
              <a:blipFill>
                <a:blip r:embed="rId3"/>
                <a:stretch>
                  <a:fillRect/>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8CD16DCF-BF27-6083-5963-D625D9EB2980}"/>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6C9649E6-FF38-4325-053D-5F4EA34FB21B}"/>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14</a:t>
            </a:fld>
            <a:endParaRPr/>
          </a:p>
        </p:txBody>
      </p:sp>
      <p:sp>
        <p:nvSpPr>
          <p:cNvPr id="10" name="Google Shape;374;p5">
            <a:extLst>
              <a:ext uri="{FF2B5EF4-FFF2-40B4-BE49-F238E27FC236}">
                <a16:creationId xmlns:a16="http://schemas.microsoft.com/office/drawing/2014/main" id="{D50B339F-6401-0975-FB99-51AA719CEAC9}"/>
              </a:ext>
            </a:extLst>
          </p:cNvPr>
          <p:cNvSpPr txBox="1">
            <a:spLocks/>
          </p:cNvSpPr>
          <p:nvPr/>
        </p:nvSpPr>
        <p:spPr>
          <a:xfrm>
            <a:off x="8044281" y="3459093"/>
            <a:ext cx="4139454" cy="786964"/>
          </a:xfrm>
          <a:prstGeom prst="rect">
            <a:avLst/>
          </a:prstGeom>
          <a:noFill/>
          <a:ln>
            <a:solidFill>
              <a:schemeClr val="tx1"/>
            </a:solidFill>
          </a:ln>
        </p:spPr>
        <p:txBody>
          <a:bodyPr spcFirstLastPara="1" wrap="square" lIns="91425" tIns="45700" rIns="91425" bIns="45700" anchor="t" anchorCtr="0">
            <a:normAutofit fontScale="40000" lnSpcReduction="20000"/>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buNone/>
            </a:pPr>
            <a:r>
              <a:rPr lang="en-US" sz="3200" b="0">
                <a:solidFill>
                  <a:srgbClr val="0000FF"/>
                </a:solidFill>
                <a:effectLst/>
                <a:latin typeface="Lucida Sans Unicode" panose="020B0602030504020204" pitchFamily="34" charset="0"/>
                <a:cs typeface="Lucida Sans Unicode" panose="020B0602030504020204" pitchFamily="34" charset="0"/>
              </a:rPr>
              <a:t>def</a:t>
            </a:r>
            <a:r>
              <a:rPr lang="en-US" sz="3200" b="0">
                <a:solidFill>
                  <a:srgbClr val="000000"/>
                </a:solidFill>
                <a:effectLst/>
                <a:latin typeface="Lucida Sans Unicode" panose="020B0602030504020204" pitchFamily="34" charset="0"/>
                <a:cs typeface="Lucida Sans Unicode" panose="020B0602030504020204" pitchFamily="34" charset="0"/>
              </a:rPr>
              <a:t> </a:t>
            </a:r>
            <a:r>
              <a:rPr lang="en-US" sz="3200" b="0">
                <a:solidFill>
                  <a:srgbClr val="795E26"/>
                </a:solidFill>
                <a:effectLst/>
                <a:latin typeface="Lucida Sans Unicode" panose="020B0602030504020204" pitchFamily="34" charset="0"/>
                <a:cs typeface="Lucida Sans Unicode" panose="020B0602030504020204" pitchFamily="34" charset="0"/>
              </a:rPr>
              <a:t>derivative</a:t>
            </a:r>
            <a:r>
              <a:rPr lang="en-US" sz="3200" b="0">
                <a:solidFill>
                  <a:srgbClr val="000000"/>
                </a:solidFill>
                <a:effectLst/>
                <a:latin typeface="Lucida Sans Unicode" panose="020B0602030504020204" pitchFamily="34" charset="0"/>
                <a:cs typeface="Lucida Sans Unicode" panose="020B0602030504020204" pitchFamily="34" charset="0"/>
              </a:rPr>
              <a:t>(</a:t>
            </a:r>
            <a:r>
              <a:rPr lang="en-US" sz="3200" b="0">
                <a:solidFill>
                  <a:srgbClr val="001080"/>
                </a:solidFill>
                <a:effectLst/>
                <a:latin typeface="Lucida Sans Unicode" panose="020B0602030504020204" pitchFamily="34" charset="0"/>
                <a:cs typeface="Lucida Sans Unicode" panose="020B0602030504020204" pitchFamily="34" charset="0"/>
              </a:rPr>
              <a:t>w_0</a:t>
            </a:r>
            <a:r>
              <a:rPr lang="en-US" sz="3200" b="0">
                <a:solidFill>
                  <a:srgbClr val="000000"/>
                </a:solidFill>
                <a:effectLst/>
                <a:latin typeface="Lucida Sans Unicode" panose="020B0602030504020204" pitchFamily="34" charset="0"/>
                <a:cs typeface="Lucida Sans Unicode" panose="020B0602030504020204" pitchFamily="34" charset="0"/>
              </a:rPr>
              <a:t>, </a:t>
            </a:r>
            <a:r>
              <a:rPr lang="en-US" sz="3200" b="0">
                <a:solidFill>
                  <a:srgbClr val="001080"/>
                </a:solidFill>
                <a:effectLst/>
                <a:latin typeface="Lucida Sans Unicode" panose="020B0602030504020204" pitchFamily="34" charset="0"/>
                <a:cs typeface="Lucida Sans Unicode" panose="020B0602030504020204" pitchFamily="34" charset="0"/>
              </a:rPr>
              <a:t>x</a:t>
            </a:r>
            <a:r>
              <a:rPr lang="en-US" sz="3200" b="0">
                <a:solidFill>
                  <a:srgbClr val="000000"/>
                </a:solidFill>
                <a:effectLst/>
                <a:latin typeface="Lucida Sans Unicode" panose="020B0602030504020204" pitchFamily="34" charset="0"/>
                <a:cs typeface="Lucida Sans Unicode" panose="020B0602030504020204" pitchFamily="34" charset="0"/>
              </a:rPr>
              <a:t>, </a:t>
            </a:r>
            <a:r>
              <a:rPr lang="en-US" sz="3200" b="0">
                <a:solidFill>
                  <a:srgbClr val="001080"/>
                </a:solidFill>
                <a:effectLst/>
                <a:latin typeface="Lucida Sans Unicode" panose="020B0602030504020204" pitchFamily="34" charset="0"/>
                <a:cs typeface="Lucida Sans Unicode" panose="020B0602030504020204" pitchFamily="34" charset="0"/>
              </a:rPr>
              <a:t>t</a:t>
            </a:r>
            <a:r>
              <a:rPr lang="en-US" sz="3200" b="0">
                <a:solidFill>
                  <a:srgbClr val="000000"/>
                </a:solidFill>
                <a:effectLst/>
                <a:latin typeface="Lucida Sans Unicode" panose="020B0602030504020204" pitchFamily="34" charset="0"/>
                <a:cs typeface="Lucida Sans Unicode" panose="020B0602030504020204" pitchFamily="34" charset="0"/>
              </a:rPr>
              <a:t>):</a:t>
            </a:r>
          </a:p>
          <a:p>
            <a:pPr marL="50800" indent="0">
              <a:buNone/>
            </a:pPr>
            <a:r>
              <a:rPr lang="en-US" sz="3200" b="0">
                <a:solidFill>
                  <a:srgbClr val="000000"/>
                </a:solidFill>
                <a:effectLst/>
                <a:latin typeface="Lucida Sans Unicode" panose="020B0602030504020204" pitchFamily="34" charset="0"/>
                <a:cs typeface="Lucida Sans Unicode" panose="020B0602030504020204" pitchFamily="34" charset="0"/>
              </a:rPr>
              <a:t>    </a:t>
            </a:r>
            <a:r>
              <a:rPr lang="en-US" sz="3200" b="0">
                <a:solidFill>
                  <a:srgbClr val="AF00DB"/>
                </a:solidFill>
                <a:effectLst/>
                <a:latin typeface="Lucida Sans Unicode" panose="020B0602030504020204" pitchFamily="34" charset="0"/>
                <a:cs typeface="Lucida Sans Unicode" panose="020B0602030504020204" pitchFamily="34" charset="0"/>
              </a:rPr>
              <a:t>return</a:t>
            </a:r>
            <a:r>
              <a:rPr lang="en-US" sz="3200" b="0">
                <a:solidFill>
                  <a:srgbClr val="000000"/>
                </a:solidFill>
                <a:effectLst/>
                <a:latin typeface="Lucida Sans Unicode" panose="020B0602030504020204" pitchFamily="34" charset="0"/>
                <a:cs typeface="Lucida Sans Unicode" panose="020B0602030504020204" pitchFamily="34" charset="0"/>
              </a:rPr>
              <a:t> np.mean(</a:t>
            </a:r>
            <a:r>
              <a:rPr lang="en-US" sz="3200" b="0">
                <a:solidFill>
                  <a:srgbClr val="116644"/>
                </a:solidFill>
                <a:effectLst/>
                <a:latin typeface="Lucida Sans Unicode" panose="020B0602030504020204" pitchFamily="34" charset="0"/>
                <a:cs typeface="Lucida Sans Unicode" panose="020B0602030504020204" pitchFamily="34" charset="0"/>
              </a:rPr>
              <a:t>2</a:t>
            </a:r>
            <a:r>
              <a:rPr lang="en-US" sz="3200" b="0">
                <a:solidFill>
                  <a:srgbClr val="000000"/>
                </a:solidFill>
                <a:effectLst/>
                <a:latin typeface="Lucida Sans Unicode" panose="020B0602030504020204" pitchFamily="34" charset="0"/>
                <a:cs typeface="Lucida Sans Unicode" panose="020B0602030504020204" pitchFamily="34" charset="0"/>
              </a:rPr>
              <a:t> * x * (model(x, w_0) - t))</a:t>
            </a:r>
          </a:p>
          <a:p>
            <a:endParaRPr lang="en-US" sz="1400" b="0" dirty="0">
              <a:solidFill>
                <a:srgbClr val="000000"/>
              </a:solidFill>
              <a:effectLst/>
              <a:latin typeface="Courier New" panose="02070309020205020404" pitchFamily="49" charset="0"/>
            </a:endParaRPr>
          </a:p>
          <a:p>
            <a:pPr marL="228600" indent="-50800">
              <a:spcBef>
                <a:spcPts val="0"/>
              </a:spcBef>
              <a:buFont typeface="Arial"/>
              <a:buNone/>
            </a:pPr>
            <a:endParaRPr lang="en-US" sz="1400" dirty="0"/>
          </a:p>
        </p:txBody>
      </p:sp>
      <p:sp>
        <p:nvSpPr>
          <p:cNvPr id="11" name="Google Shape;374;p5">
            <a:extLst>
              <a:ext uri="{FF2B5EF4-FFF2-40B4-BE49-F238E27FC236}">
                <a16:creationId xmlns:a16="http://schemas.microsoft.com/office/drawing/2014/main" id="{05E763AF-2803-3D34-EE7C-42A8DC104817}"/>
              </a:ext>
            </a:extLst>
          </p:cNvPr>
          <p:cNvSpPr txBox="1">
            <a:spLocks/>
          </p:cNvSpPr>
          <p:nvPr/>
        </p:nvSpPr>
        <p:spPr>
          <a:xfrm>
            <a:off x="8044281" y="4328824"/>
            <a:ext cx="4139454" cy="2409906"/>
          </a:xfrm>
          <a:prstGeom prst="rect">
            <a:avLst/>
          </a:prstGeom>
          <a:noFill/>
          <a:ln>
            <a:solidFill>
              <a:schemeClr val="tx1"/>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buNone/>
            </a:pPr>
            <a:r>
              <a:rPr lang="en-US" sz="1300" b="0">
                <a:solidFill>
                  <a:srgbClr val="000000"/>
                </a:solidFill>
                <a:effectLst/>
                <a:latin typeface="Lucida Sans Unicode" panose="020B0602030504020204" pitchFamily="34" charset="0"/>
                <a:cs typeface="Lucida Sans Unicode" panose="020B0602030504020204" pitchFamily="34" charset="0"/>
              </a:rPr>
              <a:t>w_0 = np.random.rand()</a:t>
            </a:r>
          </a:p>
          <a:p>
            <a:pPr marL="50800" indent="0">
              <a:buNone/>
            </a:pPr>
            <a:r>
              <a:rPr lang="en-US" sz="1300" b="0">
                <a:solidFill>
                  <a:srgbClr val="000000"/>
                </a:solidFill>
                <a:effectLst/>
                <a:latin typeface="Lucida Sans Unicode" panose="020B0602030504020204" pitchFamily="34" charset="0"/>
                <a:cs typeface="Lucida Sans Unicode" panose="020B0602030504020204" pitchFamily="34" charset="0"/>
              </a:rPr>
              <a:t>alpha = </a:t>
            </a:r>
            <a:r>
              <a:rPr lang="en-US" sz="1300" b="0">
                <a:solidFill>
                  <a:srgbClr val="116644"/>
                </a:solidFill>
                <a:effectLst/>
                <a:latin typeface="Lucida Sans Unicode" panose="020B0602030504020204" pitchFamily="34" charset="0"/>
                <a:cs typeface="Lucida Sans Unicode" panose="020B0602030504020204" pitchFamily="34" charset="0"/>
              </a:rPr>
              <a:t>0.9</a:t>
            </a:r>
            <a:endParaRPr lang="en-US" sz="1300" b="0">
              <a:solidFill>
                <a:srgbClr val="000000"/>
              </a:solidFill>
              <a:effectLst/>
              <a:latin typeface="Lucida Sans Unicode" panose="020B0602030504020204" pitchFamily="34" charset="0"/>
              <a:cs typeface="Lucida Sans Unicode" panose="020B0602030504020204" pitchFamily="34" charset="0"/>
            </a:endParaRPr>
          </a:p>
          <a:p>
            <a:pPr marL="50800" indent="0">
              <a:buNone/>
            </a:pPr>
            <a:r>
              <a:rPr lang="en-US" sz="1300" b="0">
                <a:solidFill>
                  <a:srgbClr val="000000"/>
                </a:solidFill>
                <a:effectLst/>
                <a:latin typeface="Lucida Sans Unicode" panose="020B0602030504020204" pitchFamily="34" charset="0"/>
                <a:cs typeface="Lucida Sans Unicode" panose="020B0602030504020204" pitchFamily="34" charset="0"/>
              </a:rPr>
              <a:t>nb_of_iterations = </a:t>
            </a:r>
            <a:r>
              <a:rPr lang="en-US" sz="1300" b="0">
                <a:solidFill>
                  <a:srgbClr val="116644"/>
                </a:solidFill>
                <a:effectLst/>
                <a:latin typeface="Lucida Sans Unicode" panose="020B0602030504020204" pitchFamily="34" charset="0"/>
                <a:cs typeface="Lucida Sans Unicode" panose="020B0602030504020204" pitchFamily="34" charset="0"/>
              </a:rPr>
              <a:t>4</a:t>
            </a:r>
            <a:endParaRPr lang="en-US" sz="1300" b="0">
              <a:solidFill>
                <a:srgbClr val="000000"/>
              </a:solidFill>
              <a:effectLst/>
              <a:latin typeface="Lucida Sans Unicode" panose="020B0602030504020204" pitchFamily="34" charset="0"/>
              <a:cs typeface="Lucida Sans Unicode" panose="020B0602030504020204" pitchFamily="34" charset="0"/>
            </a:endParaRPr>
          </a:p>
          <a:p>
            <a:pPr marL="50800" indent="0">
              <a:buNone/>
            </a:pPr>
            <a:br>
              <a:rPr lang="en-US" sz="1300" b="0">
                <a:solidFill>
                  <a:srgbClr val="000000"/>
                </a:solidFill>
                <a:effectLst/>
                <a:latin typeface="Lucida Sans Unicode" panose="020B0602030504020204" pitchFamily="34" charset="0"/>
                <a:cs typeface="Lucida Sans Unicode" panose="020B0602030504020204" pitchFamily="34" charset="0"/>
              </a:rPr>
            </a:br>
            <a:r>
              <a:rPr lang="en-US" sz="1300" b="0">
                <a:solidFill>
                  <a:srgbClr val="AF00DB"/>
                </a:solidFill>
                <a:effectLst/>
                <a:latin typeface="Lucida Sans Unicode" panose="020B0602030504020204" pitchFamily="34" charset="0"/>
                <a:cs typeface="Lucida Sans Unicode" panose="020B0602030504020204" pitchFamily="34" charset="0"/>
              </a:rPr>
              <a:t>for</a:t>
            </a:r>
            <a:r>
              <a:rPr lang="en-US" sz="1300" b="0">
                <a:solidFill>
                  <a:srgbClr val="000000"/>
                </a:solidFill>
                <a:effectLst/>
                <a:latin typeface="Lucida Sans Unicode" panose="020B0602030504020204" pitchFamily="34" charset="0"/>
                <a:cs typeface="Lucida Sans Unicode" panose="020B0602030504020204" pitchFamily="34" charset="0"/>
              </a:rPr>
              <a:t> i </a:t>
            </a:r>
            <a:r>
              <a:rPr lang="en-US" sz="1300" b="0">
                <a:solidFill>
                  <a:srgbClr val="0000FF"/>
                </a:solidFill>
                <a:effectLst/>
                <a:latin typeface="Lucida Sans Unicode" panose="020B0602030504020204" pitchFamily="34" charset="0"/>
                <a:cs typeface="Lucida Sans Unicode" panose="020B0602030504020204" pitchFamily="34" charset="0"/>
              </a:rPr>
              <a:t>in</a:t>
            </a:r>
            <a:r>
              <a:rPr lang="en-US" sz="1300" b="0">
                <a:solidFill>
                  <a:srgbClr val="000000"/>
                </a:solidFill>
                <a:effectLst/>
                <a:latin typeface="Lucida Sans Unicode" panose="020B0602030504020204" pitchFamily="34" charset="0"/>
                <a:cs typeface="Lucida Sans Unicode" panose="020B0602030504020204" pitchFamily="34" charset="0"/>
              </a:rPr>
              <a:t> </a:t>
            </a:r>
            <a:r>
              <a:rPr lang="en-US" sz="1300" b="0">
                <a:solidFill>
                  <a:srgbClr val="795E26"/>
                </a:solidFill>
                <a:effectLst/>
                <a:latin typeface="Lucida Sans Unicode" panose="020B0602030504020204" pitchFamily="34" charset="0"/>
                <a:cs typeface="Lucida Sans Unicode" panose="020B0602030504020204" pitchFamily="34" charset="0"/>
              </a:rPr>
              <a:t>range</a:t>
            </a:r>
            <a:r>
              <a:rPr lang="en-US" sz="1300" b="0">
                <a:solidFill>
                  <a:srgbClr val="000000"/>
                </a:solidFill>
                <a:effectLst/>
                <a:latin typeface="Lucida Sans Unicode" panose="020B0602030504020204" pitchFamily="34" charset="0"/>
                <a:cs typeface="Lucida Sans Unicode" panose="020B0602030504020204" pitchFamily="34" charset="0"/>
              </a:rPr>
              <a:t>(nb_of_iterations):</a:t>
            </a:r>
          </a:p>
          <a:p>
            <a:pPr marL="50800" indent="0">
              <a:buNone/>
            </a:pPr>
            <a:r>
              <a:rPr lang="en-US" sz="1300" b="0">
                <a:solidFill>
                  <a:srgbClr val="000000"/>
                </a:solidFill>
                <a:effectLst/>
                <a:latin typeface="Lucida Sans Unicode" panose="020B0602030504020204" pitchFamily="34" charset="0"/>
                <a:cs typeface="Lucida Sans Unicode" panose="020B0602030504020204" pitchFamily="34" charset="0"/>
              </a:rPr>
              <a:t>    g = derivative(w_0, x, t)</a:t>
            </a:r>
          </a:p>
          <a:p>
            <a:pPr marL="50800" indent="0">
              <a:buNone/>
            </a:pPr>
            <a:r>
              <a:rPr lang="en-US" sz="1300" b="0">
                <a:solidFill>
                  <a:srgbClr val="000000"/>
                </a:solidFill>
                <a:effectLst/>
                <a:latin typeface="Lucida Sans Unicode" panose="020B0602030504020204" pitchFamily="34" charset="0"/>
                <a:cs typeface="Lucida Sans Unicode" panose="020B0602030504020204" pitchFamily="34" charset="0"/>
              </a:rPr>
              <a:t>    w_0 = w_0 - alpha * g</a:t>
            </a:r>
          </a:p>
        </p:txBody>
      </p:sp>
      <p:pic>
        <p:nvPicPr>
          <p:cNvPr id="12" name="Graphic 11">
            <a:extLst>
              <a:ext uri="{FF2B5EF4-FFF2-40B4-BE49-F238E27FC236}">
                <a16:creationId xmlns:a16="http://schemas.microsoft.com/office/drawing/2014/main" id="{FA54C437-1C59-7CD8-E120-8443BB7CC3A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849141" y="710372"/>
            <a:ext cx="4342859" cy="2733675"/>
          </a:xfrm>
          <a:prstGeom prst="rect">
            <a:avLst/>
          </a:prstGeom>
        </p:spPr>
      </p:pic>
      <p:pic>
        <p:nvPicPr>
          <p:cNvPr id="15" name="Graphic 14">
            <a:extLst>
              <a:ext uri="{FF2B5EF4-FFF2-40B4-BE49-F238E27FC236}">
                <a16:creationId xmlns:a16="http://schemas.microsoft.com/office/drawing/2014/main" id="{540C6FDE-5650-ED6B-03A1-1A2C41E9D08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840876" y="717896"/>
            <a:ext cx="4342859" cy="2733674"/>
          </a:xfrm>
          <a:prstGeom prst="rect">
            <a:avLst/>
          </a:prstGeom>
        </p:spPr>
      </p:pic>
      <p:pic>
        <p:nvPicPr>
          <p:cNvPr id="2" name="Graphic 1">
            <a:extLst>
              <a:ext uri="{FF2B5EF4-FFF2-40B4-BE49-F238E27FC236}">
                <a16:creationId xmlns:a16="http://schemas.microsoft.com/office/drawing/2014/main" id="{728D6B42-0A0E-BF5C-F4CD-5881D511A03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813732" y="732772"/>
            <a:ext cx="4342858" cy="2715469"/>
          </a:xfrm>
          <a:prstGeom prst="rect">
            <a:avLst/>
          </a:prstGeom>
        </p:spPr>
      </p:pic>
      <p:pic>
        <p:nvPicPr>
          <p:cNvPr id="3" name="Graphic 2">
            <a:extLst>
              <a:ext uri="{FF2B5EF4-FFF2-40B4-BE49-F238E27FC236}">
                <a16:creationId xmlns:a16="http://schemas.microsoft.com/office/drawing/2014/main" id="{30FF29AB-A364-B720-B7BE-0FF88751852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839927" y="728579"/>
            <a:ext cx="4342858" cy="2715468"/>
          </a:xfrm>
          <a:prstGeom prst="rect">
            <a:avLst/>
          </a:prstGeom>
        </p:spPr>
      </p:pic>
    </p:spTree>
    <p:extLst>
      <p:ext uri="{BB962C8B-B14F-4D97-AF65-F5344CB8AC3E}">
        <p14:creationId xmlns:p14="http://schemas.microsoft.com/office/powerpoint/2010/main" val="290027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4">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4">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4">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4DF6E846-80BD-441D-B894-35ABE34B047D}"/>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414BCA99-2F12-FCFF-B8AE-31E1E43A333F}"/>
              </a:ext>
            </a:extLst>
          </p:cNvPr>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err="1"/>
              <a:t>dụ</a:t>
            </a:r>
            <a:r>
              <a:rPr lang="en-US"/>
              <a:t> 3</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DAAB9C29-A876-75E9-DC52-B7FE3F91D22E}"/>
                  </a:ext>
                </a:extLst>
              </p:cNvPr>
              <p:cNvSpPr txBox="1">
                <a:spLocks noGrp="1"/>
              </p:cNvSpPr>
              <p:nvPr>
                <p:ph type="body" idx="1"/>
              </p:nvPr>
            </p:nvSpPr>
            <p:spPr>
              <a:xfrm>
                <a:off x="408023" y="968050"/>
                <a:ext cx="7412002" cy="5715129"/>
              </a:xfrm>
              <a:prstGeom prst="rect">
                <a:avLst/>
              </a:prstGeom>
              <a:noFill/>
              <a:ln>
                <a:noFill/>
              </a:ln>
            </p:spPr>
            <p:txBody>
              <a:bodyPr spcFirstLastPara="1" wrap="square" lIns="91425" tIns="45700" rIns="91425" bIns="45700" anchor="t" anchorCtr="0">
                <a:normAutofit fontScale="32500" lnSpcReduction="20000"/>
              </a:bodyPr>
              <a:lstStyle/>
              <a:p>
                <a:pPr marL="228600" lvl="0" indent="-50800" algn="just" rtl="0">
                  <a:lnSpc>
                    <a:spcPct val="130000"/>
                  </a:lnSpc>
                  <a:spcBef>
                    <a:spcPts val="0"/>
                  </a:spcBef>
                  <a:spcAft>
                    <a:spcPts val="0"/>
                  </a:spcAft>
                  <a:buClr>
                    <a:schemeClr val="dk1"/>
                  </a:buClr>
                  <a:buSzPts val="2800"/>
                  <a:buNone/>
                </a:pPr>
                <a:r>
                  <a:rPr lang="en-US" sz="6200" b="1" dirty="0">
                    <a:solidFill>
                      <a:srgbClr val="FF0000"/>
                    </a:solidFill>
                  </a:rPr>
                  <a:t>Tập </a:t>
                </a:r>
                <a:r>
                  <a:rPr lang="en-US" sz="6200" b="1" dirty="0" err="1">
                    <a:solidFill>
                      <a:srgbClr val="FF0000"/>
                    </a:solidFill>
                  </a:rPr>
                  <a:t>dữ</a:t>
                </a:r>
                <a:r>
                  <a:rPr lang="en-US" sz="6200" b="1" dirty="0">
                    <a:solidFill>
                      <a:srgbClr val="FF0000"/>
                    </a:solidFill>
                  </a:rPr>
                  <a:t> </a:t>
                </a:r>
                <a:r>
                  <a:rPr lang="en-US" sz="6200" b="1" dirty="0" err="1">
                    <a:solidFill>
                      <a:srgbClr val="FF0000"/>
                    </a:solidFill>
                  </a:rPr>
                  <a:t>liệu</a:t>
                </a:r>
                <a:r>
                  <a:rPr lang="en-US" sz="6200" b="1" dirty="0">
                    <a:solidFill>
                      <a:srgbClr val="FF0000"/>
                    </a:solidFill>
                  </a:rPr>
                  <a:t> (Dataset)</a:t>
                </a:r>
              </a:p>
              <a:p>
                <a:pPr marL="228600" lvl="0" indent="-50800" algn="just" rtl="0">
                  <a:lnSpc>
                    <a:spcPct val="130000"/>
                  </a:lnSpc>
                  <a:spcBef>
                    <a:spcPts val="0"/>
                  </a:spcBef>
                  <a:spcAft>
                    <a:spcPts val="0"/>
                  </a:spcAft>
                  <a:buClr>
                    <a:schemeClr val="dk1"/>
                  </a:buClr>
                  <a:buSzPts val="2800"/>
                  <a:buNone/>
                </a:pPr>
                <a:endParaRPr lang="en-US" dirty="0"/>
              </a:p>
              <a:p>
                <a:pPr marL="228600" lvl="0" indent="-50800" algn="just" rtl="0">
                  <a:lnSpc>
                    <a:spcPct val="130000"/>
                  </a:lnSpc>
                  <a:spcBef>
                    <a:spcPts val="0"/>
                  </a:spcBef>
                  <a:spcAft>
                    <a:spcPts val="0"/>
                  </a:spcAft>
                  <a:buClr>
                    <a:schemeClr val="dk1"/>
                  </a:buClr>
                  <a:buSzPts val="2800"/>
                  <a:buNone/>
                </a:pPr>
                <a:r>
                  <a:rPr lang="en-US" sz="4900" dirty="0" err="1"/>
                  <a:t>Phát</a:t>
                </a:r>
                <a:r>
                  <a:rPr lang="en-US" sz="4900" dirty="0"/>
                  <a:t> </a:t>
                </a:r>
                <a:r>
                  <a:rPr lang="en-US" sz="4900" dirty="0" err="1"/>
                  <a:t>sinh</a:t>
                </a:r>
                <a:r>
                  <a:rPr lang="en-US" sz="4900" dirty="0"/>
                  <a:t> </a:t>
                </a:r>
                <a:r>
                  <a:rPr lang="en-US" sz="4900" dirty="0" err="1"/>
                  <a:t>một</a:t>
                </a:r>
                <a:r>
                  <a:rPr lang="en-US" sz="4900" dirty="0"/>
                  <a:t> </a:t>
                </a:r>
                <a:r>
                  <a:rPr lang="en-US" sz="4900" dirty="0" err="1"/>
                  <a:t>tập</a:t>
                </a:r>
                <a:r>
                  <a:rPr lang="en-US" sz="4900" dirty="0"/>
                  <a:t> </a:t>
                </a:r>
                <a:r>
                  <a:rPr lang="en-US" sz="4900" dirty="0" err="1"/>
                  <a:t>dữ</a:t>
                </a:r>
                <a:r>
                  <a:rPr lang="en-US" sz="4900" dirty="0"/>
                  <a:t> </a:t>
                </a:r>
                <a:r>
                  <a:rPr lang="en-US" sz="4900" dirty="0" err="1"/>
                  <a:t>liệu</a:t>
                </a:r>
                <a:r>
                  <a:rPr lang="en-US" sz="4900" dirty="0"/>
                  <a:t> (dataset) </a:t>
                </a:r>
                <a:r>
                  <a:rPr lang="en-US" sz="4900" dirty="0" err="1"/>
                  <a:t>gồm</a:t>
                </a:r>
                <a:r>
                  <a:rPr lang="en-US" sz="4900" dirty="0"/>
                  <a:t> </a:t>
                </a:r>
                <a14:m>
                  <m:oMath xmlns:m="http://schemas.openxmlformats.org/officeDocument/2006/math">
                    <m:r>
                      <a:rPr lang="en-US" sz="4900" b="0" i="1" smtClean="0">
                        <a:latin typeface="Cambria Math" panose="02040503050406030204" pitchFamily="18" charset="0"/>
                      </a:rPr>
                      <m:t>𝑁</m:t>
                    </m:r>
                  </m:oMath>
                </a14:m>
                <a:r>
                  <a:rPr lang="en-US" sz="4900" dirty="0"/>
                  <a:t> </a:t>
                </a:r>
                <a:r>
                  <a:rPr lang="en-US" sz="4900" dirty="0" err="1"/>
                  <a:t>điểm</a:t>
                </a:r>
                <a:r>
                  <a:rPr lang="en-US" sz="4900" dirty="0"/>
                  <a:t> </a:t>
                </a:r>
                <a:r>
                  <a:rPr lang="en-US" sz="4900" dirty="0" err="1"/>
                  <a:t>dữ</a:t>
                </a:r>
                <a:r>
                  <a:rPr lang="en-US" sz="4900" dirty="0"/>
                  <a:t> </a:t>
                </a:r>
                <a:r>
                  <a:rPr lang="en-US" sz="4900" dirty="0" err="1"/>
                  <a:t>liệu</a:t>
                </a:r>
                <a:r>
                  <a:rPr lang="en-US" sz="4900" dirty="0"/>
                  <a:t> (data points) </a:t>
                </a:r>
                <a14:m>
                  <m:oMath xmlns:m="http://schemas.openxmlformats.org/officeDocument/2006/math">
                    <m:sSubSup>
                      <m:sSubSupPr>
                        <m:ctrlPr>
                          <a:rPr lang="en-US" sz="4900" i="1" smtClean="0">
                            <a:latin typeface="Cambria Math" panose="02040503050406030204" pitchFamily="18" charset="0"/>
                          </a:rPr>
                        </m:ctrlPr>
                      </m:sSubSupPr>
                      <m:e>
                        <m:r>
                          <a:rPr lang="en-US" sz="4900" b="0" i="1" smtClean="0">
                            <a:latin typeface="Cambria Math" panose="02040503050406030204" pitchFamily="18" charset="0"/>
                          </a:rPr>
                          <m:t>𝐷</m:t>
                        </m:r>
                        <m:r>
                          <a:rPr lang="en-US" sz="4900" b="0" i="1" smtClean="0">
                            <a:latin typeface="Cambria Math" panose="02040503050406030204" pitchFamily="18" charset="0"/>
                          </a:rPr>
                          <m:t>=</m:t>
                        </m:r>
                        <m:d>
                          <m:dPr>
                            <m:begChr m:val="{"/>
                            <m:endChr m:val="}"/>
                            <m:ctrlPr>
                              <a:rPr lang="en-US" sz="4900" i="1" smtClean="0">
                                <a:latin typeface="Cambria Math" panose="02040503050406030204" pitchFamily="18" charset="0"/>
                              </a:rPr>
                            </m:ctrlPr>
                          </m:dPr>
                          <m:e>
                            <m:d>
                              <m:dPr>
                                <m:ctrlPr>
                                  <a:rPr lang="en-US" sz="4900" i="1" smtClean="0">
                                    <a:latin typeface="Cambria Math" panose="02040503050406030204" pitchFamily="18" charset="0"/>
                                  </a:rPr>
                                </m:ctrlPr>
                              </m:dPr>
                              <m:e>
                                <m:sSup>
                                  <m:sSupPr>
                                    <m:ctrlPr>
                                      <a:rPr lang="en-US" sz="4900" i="1" smtClean="0">
                                        <a:latin typeface="Cambria Math" panose="02040503050406030204" pitchFamily="18" charset="0"/>
                                      </a:rPr>
                                    </m:ctrlPr>
                                  </m:sSupPr>
                                  <m:e>
                                    <m:r>
                                      <a:rPr lang="en-US" sz="4900" b="0" i="1" smtClean="0">
                                        <a:latin typeface="Cambria Math" panose="02040503050406030204" pitchFamily="18" charset="0"/>
                                      </a:rPr>
                                      <m:t>𝑥</m:t>
                                    </m:r>
                                  </m:e>
                                  <m:sup>
                                    <m:r>
                                      <a:rPr lang="en-US" sz="4900" b="0" i="1" smtClean="0">
                                        <a:latin typeface="Cambria Math" panose="02040503050406030204" pitchFamily="18" charset="0"/>
                                      </a:rPr>
                                      <m:t>(</m:t>
                                    </m:r>
                                    <m:r>
                                      <a:rPr lang="en-US" sz="4900" b="0" i="1" smtClean="0">
                                        <a:latin typeface="Cambria Math" panose="02040503050406030204" pitchFamily="18" charset="0"/>
                                      </a:rPr>
                                      <m:t>𝑖</m:t>
                                    </m:r>
                                    <m:r>
                                      <a:rPr lang="en-US" sz="4900" b="0" i="1" smtClean="0">
                                        <a:latin typeface="Cambria Math" panose="02040503050406030204" pitchFamily="18" charset="0"/>
                                      </a:rPr>
                                      <m:t>)</m:t>
                                    </m:r>
                                  </m:sup>
                                </m:sSup>
                                <m:r>
                                  <a:rPr lang="en-US" sz="4900" b="0" i="1" smtClean="0">
                                    <a:latin typeface="Cambria Math" panose="02040503050406030204" pitchFamily="18" charset="0"/>
                                  </a:rPr>
                                  <m:t>,</m:t>
                                </m:r>
                                <m:sSup>
                                  <m:sSupPr>
                                    <m:ctrlPr>
                                      <a:rPr lang="en-US" sz="4900" b="0" i="1" smtClean="0">
                                        <a:latin typeface="Cambria Math" panose="02040503050406030204" pitchFamily="18" charset="0"/>
                                      </a:rPr>
                                    </m:ctrlPr>
                                  </m:sSupPr>
                                  <m:e>
                                    <m:r>
                                      <a:rPr lang="en-US" sz="4900" b="0" i="1" smtClean="0">
                                        <a:latin typeface="Cambria Math" panose="02040503050406030204" pitchFamily="18" charset="0"/>
                                      </a:rPr>
                                      <m:t>𝑡</m:t>
                                    </m:r>
                                  </m:e>
                                  <m:sup>
                                    <m:r>
                                      <a:rPr lang="en-US" sz="4900" b="0" i="1" smtClean="0">
                                        <a:latin typeface="Cambria Math" panose="02040503050406030204" pitchFamily="18" charset="0"/>
                                      </a:rPr>
                                      <m:t>(</m:t>
                                    </m:r>
                                    <m:r>
                                      <a:rPr lang="en-US" sz="4900" b="0" i="1" smtClean="0">
                                        <a:latin typeface="Cambria Math" panose="02040503050406030204" pitchFamily="18" charset="0"/>
                                      </a:rPr>
                                      <m:t>𝑖</m:t>
                                    </m:r>
                                    <m:r>
                                      <a:rPr lang="en-US" sz="4900" b="0" i="1" smtClean="0">
                                        <a:latin typeface="Cambria Math" panose="02040503050406030204" pitchFamily="18" charset="0"/>
                                      </a:rPr>
                                      <m:t>)</m:t>
                                    </m:r>
                                  </m:sup>
                                </m:sSup>
                              </m:e>
                            </m:d>
                          </m:e>
                        </m:d>
                      </m:e>
                      <m:sub>
                        <m:r>
                          <a:rPr lang="en-US" sz="4900" b="0" i="1" smtClean="0">
                            <a:latin typeface="Cambria Math" panose="02040503050406030204" pitchFamily="18" charset="0"/>
                          </a:rPr>
                          <m:t>𝑖</m:t>
                        </m:r>
                        <m:r>
                          <a:rPr lang="en-US" sz="4900" b="0" i="1" smtClean="0">
                            <a:latin typeface="Cambria Math" panose="02040503050406030204" pitchFamily="18" charset="0"/>
                          </a:rPr>
                          <m:t>=</m:t>
                        </m:r>
                        <m:r>
                          <a:rPr lang="en-US" sz="4900" b="0" i="1" smtClean="0">
                            <a:latin typeface="Cambria Math" panose="02040503050406030204" pitchFamily="18" charset="0"/>
                          </a:rPr>
                          <m:t>1</m:t>
                        </m:r>
                      </m:sub>
                      <m:sup>
                        <m:r>
                          <a:rPr lang="en-US" sz="4900" b="0" i="1" smtClean="0">
                            <a:latin typeface="Cambria Math" panose="02040503050406030204" pitchFamily="18" charset="0"/>
                          </a:rPr>
                          <m:t>𝑁</m:t>
                        </m:r>
                      </m:sup>
                    </m:sSubSup>
                  </m:oMath>
                </a14:m>
                <a:r>
                  <a:rPr lang="en-US" sz="4900" dirty="0"/>
                  <a:t> </a:t>
                </a:r>
                <a:r>
                  <a:rPr lang="en-US" sz="4900" dirty="0" err="1"/>
                  <a:t>với</a:t>
                </a:r>
                <a:r>
                  <a:rPr lang="en-US" sz="4900" dirty="0"/>
                  <a:t>:</a:t>
                </a:r>
              </a:p>
              <a:p>
                <a:pPr marL="635000" indent="-457200">
                  <a:spcBef>
                    <a:spcPts val="0"/>
                  </a:spcBef>
                </a:pPr>
                <a14:m>
                  <m:oMath xmlns:m="http://schemas.openxmlformats.org/officeDocument/2006/math">
                    <m:sSup>
                      <m:sSupPr>
                        <m:ctrlPr>
                          <a:rPr lang="en-US" sz="4900" i="1" smtClean="0">
                            <a:latin typeface="Cambria Math" panose="02040503050406030204" pitchFamily="18" charset="0"/>
                          </a:rPr>
                        </m:ctrlPr>
                      </m:sSupPr>
                      <m:e>
                        <m:r>
                          <a:rPr lang="en-US" sz="4900" b="0" i="1" smtClean="0">
                            <a:latin typeface="Cambria Math" panose="02040503050406030204" pitchFamily="18" charset="0"/>
                          </a:rPr>
                          <m:t>𝑥</m:t>
                        </m:r>
                      </m:e>
                      <m:sup>
                        <m:r>
                          <a:rPr lang="en-US" sz="4900" b="0" i="1" smtClean="0">
                            <a:latin typeface="Cambria Math" panose="02040503050406030204" pitchFamily="18" charset="0"/>
                          </a:rPr>
                          <m:t>(</m:t>
                        </m:r>
                        <m:r>
                          <a:rPr lang="en-US" sz="4900" b="0" i="1" smtClean="0">
                            <a:latin typeface="Cambria Math" panose="02040503050406030204" pitchFamily="18" charset="0"/>
                          </a:rPr>
                          <m:t>𝑖</m:t>
                        </m:r>
                        <m:r>
                          <a:rPr lang="en-US" sz="4900" b="0" i="1" smtClean="0">
                            <a:latin typeface="Cambria Math" panose="02040503050406030204" pitchFamily="18" charset="0"/>
                          </a:rPr>
                          <m:t>)</m:t>
                        </m:r>
                      </m:sup>
                    </m:sSup>
                    <m:r>
                      <a:rPr lang="en-US" sz="4900" b="0" i="1" smtClean="0">
                        <a:latin typeface="Cambria Math" panose="02040503050406030204" pitchFamily="18" charset="0"/>
                        <a:ea typeface="Cambria Math" panose="02040503050406030204" pitchFamily="18" charset="0"/>
                      </a:rPr>
                      <m:t>∈(</m:t>
                    </m:r>
                    <m:r>
                      <a:rPr lang="en-US" sz="4900" b="0" i="1" smtClean="0">
                        <a:latin typeface="Cambria Math" panose="02040503050406030204" pitchFamily="18" charset="0"/>
                        <a:ea typeface="Cambria Math" panose="02040503050406030204" pitchFamily="18" charset="0"/>
                      </a:rPr>
                      <m:t>0</m:t>
                    </m:r>
                    <m:r>
                      <a:rPr lang="en-US" sz="4900" b="0" i="1" smtClean="0">
                        <a:latin typeface="Cambria Math" panose="02040503050406030204" pitchFamily="18" charset="0"/>
                        <a:ea typeface="Cambria Math" panose="02040503050406030204" pitchFamily="18" charset="0"/>
                      </a:rPr>
                      <m:t>,</m:t>
                    </m:r>
                    <m:r>
                      <a:rPr lang="en-US" sz="4900" b="0" i="1" smtClean="0">
                        <a:latin typeface="Cambria Math" panose="02040503050406030204" pitchFamily="18" charset="0"/>
                        <a:ea typeface="Cambria Math" panose="02040503050406030204" pitchFamily="18" charset="0"/>
                      </a:rPr>
                      <m:t>1</m:t>
                    </m:r>
                    <m:r>
                      <a:rPr lang="en-US" sz="4900" b="0" i="1" smtClean="0">
                        <a:latin typeface="Cambria Math" panose="02040503050406030204" pitchFamily="18" charset="0"/>
                        <a:ea typeface="Cambria Math" panose="02040503050406030204" pitchFamily="18" charset="0"/>
                      </a:rPr>
                      <m:t>)</m:t>
                    </m:r>
                  </m:oMath>
                </a14:m>
                <a:r>
                  <a:rPr lang="en-US" sz="4900" dirty="0"/>
                  <a:t> </a:t>
                </a:r>
                <a:r>
                  <a:rPr lang="en-US" sz="4900" dirty="0" err="1"/>
                  <a:t>là</a:t>
                </a:r>
                <a:r>
                  <a:rPr lang="en-US" sz="4900" dirty="0"/>
                  <a:t> </a:t>
                </a:r>
                <a:r>
                  <a:rPr lang="en-US" sz="4900" dirty="0" err="1">
                    <a:solidFill>
                      <a:schemeClr val="accent1"/>
                    </a:solidFill>
                  </a:rPr>
                  <a:t>đặc</a:t>
                </a:r>
                <a:r>
                  <a:rPr lang="en-US" sz="4900" dirty="0">
                    <a:solidFill>
                      <a:schemeClr val="accent1"/>
                    </a:solidFill>
                  </a:rPr>
                  <a:t> </a:t>
                </a:r>
                <a:r>
                  <a:rPr lang="en-US" sz="4900" dirty="0" err="1">
                    <a:solidFill>
                      <a:schemeClr val="accent1"/>
                    </a:solidFill>
                  </a:rPr>
                  <a:t>trưng</a:t>
                </a:r>
                <a:r>
                  <a:rPr lang="en-US" sz="4900" dirty="0">
                    <a:solidFill>
                      <a:schemeClr val="accent1"/>
                    </a:solidFill>
                  </a:rPr>
                  <a:t> </a:t>
                </a:r>
                <a:r>
                  <a:rPr lang="en-US" sz="4900" dirty="0" err="1">
                    <a:solidFill>
                      <a:schemeClr val="accent1"/>
                    </a:solidFill>
                  </a:rPr>
                  <a:t>đầu</a:t>
                </a:r>
                <a:r>
                  <a:rPr lang="en-US" sz="4900" dirty="0">
                    <a:solidFill>
                      <a:schemeClr val="accent1"/>
                    </a:solidFill>
                  </a:rPr>
                  <a:t> </a:t>
                </a:r>
                <a:r>
                  <a:rPr lang="en-US" sz="4900" dirty="0" err="1">
                    <a:solidFill>
                      <a:schemeClr val="accent1"/>
                    </a:solidFill>
                  </a:rPr>
                  <a:t>vào</a:t>
                </a:r>
                <a:r>
                  <a:rPr lang="en-US" sz="4900" dirty="0">
                    <a:solidFill>
                      <a:schemeClr val="accent1"/>
                    </a:solidFill>
                  </a:rPr>
                  <a:t> </a:t>
                </a:r>
                <a:r>
                  <a:rPr lang="en-US" sz="4900" dirty="0"/>
                  <a:t>(input feature) </a:t>
                </a:r>
                <a:r>
                  <a:rPr lang="en-US" sz="4900" dirty="0" err="1"/>
                  <a:t>của</a:t>
                </a:r>
                <a:r>
                  <a:rPr lang="en-US" sz="4900" dirty="0"/>
                  <a:t> </a:t>
                </a:r>
                <a:r>
                  <a:rPr lang="en-US" sz="4900" dirty="0" err="1"/>
                  <a:t>điểm</a:t>
                </a:r>
                <a:r>
                  <a:rPr lang="en-US" sz="4900" dirty="0"/>
                  <a:t> </a:t>
                </a:r>
                <a:r>
                  <a:rPr lang="en-US" sz="4900" dirty="0" err="1"/>
                  <a:t>dữ</a:t>
                </a:r>
                <a:r>
                  <a:rPr lang="en-US" sz="4900" dirty="0"/>
                  <a:t> </a:t>
                </a:r>
                <a:r>
                  <a:rPr lang="en-US" sz="4900" dirty="0" err="1"/>
                  <a:t>liệu</a:t>
                </a:r>
                <a:r>
                  <a:rPr lang="en-US" sz="4900" dirty="0"/>
                  <a:t> </a:t>
                </a:r>
                <a:r>
                  <a:rPr lang="en-US" sz="4900" dirty="0" err="1"/>
                  <a:t>thứ</a:t>
                </a:r>
                <a:r>
                  <a:rPr lang="en-US" sz="4900" dirty="0"/>
                  <a:t> </a:t>
                </a:r>
                <a14:m>
                  <m:oMath xmlns:m="http://schemas.openxmlformats.org/officeDocument/2006/math">
                    <m:r>
                      <a:rPr lang="en-US" sz="4900" b="0" i="1" smtClean="0">
                        <a:latin typeface="Cambria Math" panose="02040503050406030204" pitchFamily="18" charset="0"/>
                      </a:rPr>
                      <m:t>𝑖</m:t>
                    </m:r>
                  </m:oMath>
                </a14:m>
                <a:r>
                  <a:rPr lang="en-US" sz="4900" dirty="0"/>
                  <a:t>.</a:t>
                </a:r>
              </a:p>
              <a:p>
                <a:pPr marL="635000" indent="-457200">
                  <a:spcBef>
                    <a:spcPts val="0"/>
                  </a:spcBef>
                </a:pPr>
                <a14:m>
                  <m:oMath xmlns:m="http://schemas.openxmlformats.org/officeDocument/2006/math">
                    <m:sSup>
                      <m:sSupPr>
                        <m:ctrlPr>
                          <a:rPr lang="ar-BH" sz="4900" i="1" smtClean="0">
                            <a:latin typeface="Cambria Math" panose="02040503050406030204" pitchFamily="18" charset="0"/>
                          </a:rPr>
                        </m:ctrlPr>
                      </m:sSupPr>
                      <m:e>
                        <m:r>
                          <a:rPr lang="en-US" sz="4900" b="0" i="1" smtClean="0">
                            <a:latin typeface="Cambria Math" panose="02040503050406030204" pitchFamily="18" charset="0"/>
                          </a:rPr>
                          <m:t>𝑡</m:t>
                        </m:r>
                      </m:e>
                      <m:sup>
                        <m:r>
                          <a:rPr lang="ar-BH" sz="4900" b="0" i="1" smtClean="0">
                            <a:latin typeface="Cambria Math" panose="02040503050406030204" pitchFamily="18" charset="0"/>
                          </a:rPr>
                          <m:t>(</m:t>
                        </m:r>
                        <m:r>
                          <a:rPr lang="ar-BH" sz="4900" b="0" i="1" smtClean="0">
                            <a:latin typeface="Cambria Math" panose="02040503050406030204" pitchFamily="18" charset="0"/>
                          </a:rPr>
                          <m:t>𝑖</m:t>
                        </m:r>
                        <m:r>
                          <a:rPr lang="ar-BH" sz="4900" b="0" i="1" smtClean="0">
                            <a:latin typeface="Cambria Math" panose="02040503050406030204" pitchFamily="18" charset="0"/>
                          </a:rPr>
                          <m:t>)</m:t>
                        </m:r>
                      </m:sup>
                    </m:sSup>
                    <m:r>
                      <a:rPr lang="ar-BH" sz="4900" b="0" i="1" smtClean="0">
                        <a:latin typeface="Cambria Math" panose="02040503050406030204" pitchFamily="18" charset="0"/>
                        <a:ea typeface="Cambria Math" panose="02040503050406030204" pitchFamily="18" charset="0"/>
                      </a:rPr>
                      <m:t>∈</m:t>
                    </m:r>
                    <m:r>
                      <a:rPr lang="ar-BH" sz="4900" b="0" i="1" smtClean="0">
                        <a:latin typeface="Cambria Math" panose="02040503050406030204" pitchFamily="18" charset="0"/>
                        <a:ea typeface="Cambria Math" panose="02040503050406030204" pitchFamily="18" charset="0"/>
                      </a:rPr>
                      <m:t>ℝ</m:t>
                    </m:r>
                  </m:oMath>
                </a14:m>
                <a:r>
                  <a:rPr lang="ar-BH" sz="4900" dirty="0"/>
                  <a:t> </a:t>
                </a:r>
                <a:r>
                  <a:rPr lang="vi-VN" sz="4900" dirty="0"/>
                  <a:t>là </a:t>
                </a:r>
                <a:r>
                  <a:rPr lang="en-US" sz="4900" dirty="0" err="1">
                    <a:solidFill>
                      <a:schemeClr val="accent1"/>
                    </a:solidFill>
                  </a:rPr>
                  <a:t>giá</a:t>
                </a:r>
                <a:r>
                  <a:rPr lang="en-US" sz="4900" dirty="0">
                    <a:solidFill>
                      <a:schemeClr val="accent1"/>
                    </a:solidFill>
                  </a:rPr>
                  <a:t> </a:t>
                </a:r>
                <a:r>
                  <a:rPr lang="en-US" sz="4900" dirty="0" err="1">
                    <a:solidFill>
                      <a:schemeClr val="accent1"/>
                    </a:solidFill>
                  </a:rPr>
                  <a:t>trị</a:t>
                </a:r>
                <a:r>
                  <a:rPr lang="en-US" sz="4900" dirty="0">
                    <a:solidFill>
                      <a:schemeClr val="accent1"/>
                    </a:solidFill>
                  </a:rPr>
                  <a:t> </a:t>
                </a:r>
                <a:r>
                  <a:rPr lang="en-US" sz="4900" dirty="0" err="1">
                    <a:solidFill>
                      <a:schemeClr val="accent1"/>
                    </a:solidFill>
                  </a:rPr>
                  <a:t>đích</a:t>
                </a:r>
                <a:r>
                  <a:rPr lang="en-US" sz="4900" dirty="0">
                    <a:solidFill>
                      <a:schemeClr val="accent1"/>
                    </a:solidFill>
                  </a:rPr>
                  <a:t> </a:t>
                </a:r>
                <a:r>
                  <a:rPr lang="en-US" sz="4900" dirty="0"/>
                  <a:t>(target value)</a:t>
                </a:r>
                <a:r>
                  <a:rPr lang="vi-VN" sz="4900" dirty="0"/>
                  <a:t> của điểm dữ liệu thứ </a:t>
                </a:r>
                <a14:m>
                  <m:oMath xmlns:m="http://schemas.openxmlformats.org/officeDocument/2006/math">
                    <m:r>
                      <a:rPr lang="vi-VN" sz="4900" b="0" i="1" smtClean="0">
                        <a:latin typeface="Cambria Math" panose="02040503050406030204" pitchFamily="18" charset="0"/>
                      </a:rPr>
                      <m:t>𝑖</m:t>
                    </m:r>
                  </m:oMath>
                </a14:m>
                <a:r>
                  <a:rPr lang="vi-VN" sz="4900" dirty="0"/>
                  <a:t>.</a:t>
                </a:r>
                <a:endParaRPr lang="en-US" sz="4900" dirty="0"/>
              </a:p>
              <a:p>
                <a:pPr marL="228600" indent="-50800">
                  <a:spcBef>
                    <a:spcPts val="0"/>
                  </a:spcBef>
                  <a:buNone/>
                </a:pPr>
                <a:endParaRPr lang="en-US" sz="4900" dirty="0"/>
              </a:p>
              <a:p>
                <a:pPr marL="228600" indent="-50800">
                  <a:spcBef>
                    <a:spcPts val="0"/>
                  </a:spcBef>
                  <a:buNone/>
                </a:pPr>
                <a:r>
                  <a:rPr lang="en-US" sz="4900" dirty="0"/>
                  <a:t>Trong </a:t>
                </a:r>
                <a:r>
                  <a:rPr lang="en-US" sz="4900" dirty="0" err="1"/>
                  <a:t>ví</a:t>
                </a:r>
                <a:r>
                  <a:rPr lang="en-US" sz="4900" dirty="0"/>
                  <a:t> </a:t>
                </a:r>
                <a:r>
                  <a:rPr lang="en-US" sz="4900" dirty="0" err="1"/>
                  <a:t>dụ</a:t>
                </a:r>
                <a:r>
                  <a:rPr lang="en-US" sz="4900" dirty="0"/>
                  <a:t> </a:t>
                </a:r>
                <a:r>
                  <a:rPr lang="en-US" sz="4900" dirty="0" err="1"/>
                  <a:t>này</a:t>
                </a:r>
                <a:r>
                  <a:rPr lang="en-US" sz="4900" dirty="0"/>
                  <a:t>, </a:t>
                </a:r>
                <a:r>
                  <a:rPr lang="en-US" sz="4900" dirty="0" err="1"/>
                  <a:t>các</a:t>
                </a:r>
                <a:r>
                  <a:rPr lang="en-US" sz="4900" dirty="0"/>
                  <a:t> </a:t>
                </a:r>
                <a:r>
                  <a:rPr lang="en-US" sz="4900" dirty="0" err="1"/>
                  <a:t>giá</a:t>
                </a:r>
                <a:r>
                  <a:rPr lang="en-US" sz="4900" dirty="0"/>
                  <a:t> </a:t>
                </a:r>
                <a:r>
                  <a:rPr lang="en-US" sz="4900" dirty="0" err="1"/>
                  <a:t>trị</a:t>
                </a:r>
                <a:r>
                  <a:rPr lang="en-US" sz="4900" dirty="0"/>
                  <a:t> </a:t>
                </a:r>
                <a:r>
                  <a:rPr lang="en-US" sz="4900" dirty="0" err="1"/>
                  <a:t>đích</a:t>
                </a:r>
                <a:r>
                  <a:rPr lang="en-US" sz="4900" dirty="0"/>
                  <a:t> </a:t>
                </a:r>
                <a:r>
                  <a:rPr lang="en-US" sz="4900" dirty="0" err="1"/>
                  <a:t>có</a:t>
                </a:r>
                <a:r>
                  <a:rPr lang="en-US" sz="4900" dirty="0"/>
                  <a:t> </a:t>
                </a:r>
                <a:r>
                  <a:rPr lang="en-US" sz="4900" dirty="0" err="1"/>
                  <a:t>chứa</a:t>
                </a:r>
                <a:r>
                  <a:rPr lang="en-US" sz="4900" dirty="0"/>
                  <a:t> </a:t>
                </a:r>
                <a:r>
                  <a:rPr lang="en-US" sz="4900" dirty="0" err="1"/>
                  <a:t>một</a:t>
                </a:r>
                <a:r>
                  <a:rPr lang="en-US" sz="4900" dirty="0"/>
                  <a:t> </a:t>
                </a:r>
                <a:r>
                  <a:rPr lang="en-US" sz="4900" dirty="0" err="1"/>
                  <a:t>lượng</a:t>
                </a:r>
                <a:r>
                  <a:rPr lang="en-US" sz="4900" dirty="0"/>
                  <a:t> </a:t>
                </a:r>
                <a:r>
                  <a:rPr lang="en-US" sz="4900" dirty="0" err="1"/>
                  <a:t>nhiễu</a:t>
                </a:r>
                <a:r>
                  <a:rPr lang="en-US" sz="4900" dirty="0"/>
                  <a:t> (noise) </a:t>
                </a:r>
                <a:r>
                  <a:rPr lang="en-US" sz="4900" dirty="0" err="1"/>
                  <a:t>nhỏ</a:t>
                </a:r>
                <a:r>
                  <a:rPr lang="en-US" sz="4900" dirty="0"/>
                  <a:t>:</a:t>
                </a:r>
              </a:p>
              <a:p>
                <a:pPr marL="228600" indent="-50800">
                  <a:spcBef>
                    <a:spcPts val="0"/>
                  </a:spcBef>
                  <a:buNone/>
                </a:pPr>
                <a14:m>
                  <m:oMathPara xmlns:m="http://schemas.openxmlformats.org/officeDocument/2006/math">
                    <m:oMathParaPr>
                      <m:jc m:val="centerGroup"/>
                    </m:oMathParaPr>
                    <m:oMath xmlns:m="http://schemas.openxmlformats.org/officeDocument/2006/math">
                      <m:sSup>
                        <m:sSupPr>
                          <m:ctrlPr>
                            <a:rPr lang="ar-BH" sz="4900" i="1">
                              <a:latin typeface="Cambria Math" panose="02040503050406030204" pitchFamily="18" charset="0"/>
                            </a:rPr>
                          </m:ctrlPr>
                        </m:sSupPr>
                        <m:e>
                          <m:r>
                            <a:rPr lang="en-US" sz="4900" i="1" smtClean="0">
                              <a:latin typeface="Cambria Math" panose="02040503050406030204" pitchFamily="18" charset="0"/>
                              <a:ea typeface="Cambria Math" panose="02040503050406030204" pitchFamily="18" charset="0"/>
                            </a:rPr>
                            <m:t>𝜀</m:t>
                          </m:r>
                        </m:e>
                        <m:sup>
                          <m:r>
                            <a:rPr lang="ar-BH" sz="4900" i="1">
                              <a:latin typeface="Cambria Math" panose="02040503050406030204" pitchFamily="18" charset="0"/>
                            </a:rPr>
                            <m:t>(</m:t>
                          </m:r>
                          <m:r>
                            <a:rPr lang="ar-BH" sz="4900" i="1">
                              <a:latin typeface="Cambria Math" panose="02040503050406030204" pitchFamily="18" charset="0"/>
                            </a:rPr>
                            <m:t>𝑖</m:t>
                          </m:r>
                          <m:r>
                            <a:rPr lang="ar-BH" sz="4900" i="1">
                              <a:latin typeface="Cambria Math" panose="02040503050406030204" pitchFamily="18" charset="0"/>
                            </a:rPr>
                            <m:t>)</m:t>
                          </m:r>
                        </m:sup>
                      </m:sSup>
                      <m:r>
                        <a:rPr lang="en-US" sz="4900" b="0" i="1" smtClean="0">
                          <a:latin typeface="Cambria Math" panose="02040503050406030204" pitchFamily="18" charset="0"/>
                        </a:rPr>
                        <m:t>=</m:t>
                      </m:r>
                      <m:r>
                        <a:rPr lang="en-US" sz="4900" b="0" i="1" smtClean="0">
                          <a:latin typeface="Cambria Math" panose="02040503050406030204" pitchFamily="18" charset="0"/>
                          <a:ea typeface="Cambria Math" panose="02040503050406030204" pitchFamily="18" charset="0"/>
                        </a:rPr>
                        <m:t>𝒩</m:t>
                      </m:r>
                      <m:d>
                        <m:dPr>
                          <m:ctrlPr>
                            <a:rPr lang="en-US" sz="4900" b="0" i="1" smtClean="0">
                              <a:latin typeface="Cambria Math" panose="02040503050406030204" pitchFamily="18" charset="0"/>
                              <a:ea typeface="Cambria Math" panose="02040503050406030204" pitchFamily="18" charset="0"/>
                            </a:rPr>
                          </m:ctrlPr>
                        </m:dPr>
                        <m:e>
                          <m:r>
                            <a:rPr lang="en-US" sz="4900" b="0" i="1" smtClean="0">
                              <a:latin typeface="Cambria Math" panose="02040503050406030204" pitchFamily="18" charset="0"/>
                              <a:ea typeface="Cambria Math" panose="02040503050406030204" pitchFamily="18" charset="0"/>
                            </a:rPr>
                            <m:t>0</m:t>
                          </m:r>
                          <m:r>
                            <a:rPr lang="en-US" sz="4900" b="0" i="1" smtClean="0">
                              <a:latin typeface="Cambria Math" panose="02040503050406030204" pitchFamily="18" charset="0"/>
                              <a:ea typeface="Cambria Math" panose="02040503050406030204" pitchFamily="18" charset="0"/>
                            </a:rPr>
                            <m:t>,</m:t>
                          </m:r>
                          <m:sSup>
                            <m:sSupPr>
                              <m:ctrlPr>
                                <a:rPr lang="en-US" sz="4900" b="0" i="1" smtClean="0">
                                  <a:latin typeface="Cambria Math" panose="02040503050406030204" pitchFamily="18" charset="0"/>
                                  <a:ea typeface="Cambria Math" panose="02040503050406030204" pitchFamily="18" charset="0"/>
                                </a:rPr>
                              </m:ctrlPr>
                            </m:sSupPr>
                            <m:e>
                              <m:r>
                                <a:rPr lang="en-US" sz="4900" b="0" i="1" smtClean="0">
                                  <a:latin typeface="Cambria Math" panose="02040503050406030204" pitchFamily="18" charset="0"/>
                                  <a:ea typeface="Cambria Math" panose="02040503050406030204" pitchFamily="18" charset="0"/>
                                </a:rPr>
                                <m:t>𝜎</m:t>
                              </m:r>
                            </m:e>
                            <m:sup>
                              <m:r>
                                <a:rPr lang="en-US" sz="4900" b="0" i="1" smtClean="0">
                                  <a:latin typeface="Cambria Math" panose="02040503050406030204" pitchFamily="18" charset="0"/>
                                  <a:ea typeface="Cambria Math" panose="02040503050406030204" pitchFamily="18" charset="0"/>
                                </a:rPr>
                                <m:t>2</m:t>
                              </m:r>
                            </m:sup>
                          </m:sSup>
                        </m:e>
                      </m:d>
                    </m:oMath>
                    <m:oMath xmlns:m="http://schemas.openxmlformats.org/officeDocument/2006/math">
                      <m:sSup>
                        <m:sSupPr>
                          <m:ctrlPr>
                            <a:rPr lang="ar-BH" sz="4900" i="1">
                              <a:latin typeface="Cambria Math" panose="02040503050406030204" pitchFamily="18" charset="0"/>
                            </a:rPr>
                          </m:ctrlPr>
                        </m:sSupPr>
                        <m:e>
                          <m:r>
                            <a:rPr lang="en-US" sz="4900" i="1">
                              <a:latin typeface="Cambria Math" panose="02040503050406030204" pitchFamily="18" charset="0"/>
                            </a:rPr>
                            <m:t>𝑡</m:t>
                          </m:r>
                        </m:e>
                        <m:sup>
                          <m:r>
                            <a:rPr lang="ar-BH" sz="4900" i="1">
                              <a:latin typeface="Cambria Math" panose="02040503050406030204" pitchFamily="18" charset="0"/>
                            </a:rPr>
                            <m:t>(</m:t>
                          </m:r>
                          <m:r>
                            <a:rPr lang="ar-BH" sz="4900" i="1">
                              <a:latin typeface="Cambria Math" panose="02040503050406030204" pitchFamily="18" charset="0"/>
                            </a:rPr>
                            <m:t>𝑖</m:t>
                          </m:r>
                          <m:r>
                            <a:rPr lang="ar-BH" sz="4900" i="1">
                              <a:latin typeface="Cambria Math" panose="02040503050406030204" pitchFamily="18" charset="0"/>
                            </a:rPr>
                            <m:t>)</m:t>
                          </m:r>
                        </m:sup>
                      </m:sSup>
                      <m:r>
                        <a:rPr lang="en-US" sz="4900" b="0" i="1" smtClean="0">
                          <a:latin typeface="Cambria Math" panose="02040503050406030204" pitchFamily="18" charset="0"/>
                        </a:rPr>
                        <m:t>=</m:t>
                      </m:r>
                      <m:r>
                        <a:rPr lang="en-US" sz="4900" i="1">
                          <a:latin typeface="Cambria Math" panose="02040503050406030204" pitchFamily="18" charset="0"/>
                          <a:ea typeface="Cambria Math" panose="02040503050406030204" pitchFamily="18" charset="0"/>
                        </a:rPr>
                        <m:t>𝑓</m:t>
                      </m:r>
                      <m:d>
                        <m:dPr>
                          <m:ctrlPr>
                            <a:rPr lang="en-US" sz="4900" i="1">
                              <a:latin typeface="Cambria Math" panose="02040503050406030204" pitchFamily="18" charset="0"/>
                              <a:ea typeface="Cambria Math" panose="02040503050406030204" pitchFamily="18" charset="0"/>
                            </a:rPr>
                          </m:ctrlPr>
                        </m:dPr>
                        <m:e>
                          <m:sSup>
                            <m:sSupPr>
                              <m:ctrlPr>
                                <a:rPr lang="en-US" sz="4900" i="1">
                                  <a:latin typeface="Cambria Math" panose="02040503050406030204" pitchFamily="18" charset="0"/>
                                </a:rPr>
                              </m:ctrlPr>
                            </m:sSupPr>
                            <m:e>
                              <m:r>
                                <a:rPr lang="en-US" sz="4900" i="1">
                                  <a:latin typeface="Cambria Math" panose="02040503050406030204" pitchFamily="18" charset="0"/>
                                </a:rPr>
                                <m:t>𝑥</m:t>
                              </m:r>
                            </m:e>
                            <m:sup>
                              <m:r>
                                <a:rPr lang="en-US" sz="4900" i="1">
                                  <a:latin typeface="Cambria Math" panose="02040503050406030204" pitchFamily="18" charset="0"/>
                                </a:rPr>
                                <m:t>(</m:t>
                              </m:r>
                              <m:r>
                                <a:rPr lang="en-US" sz="4900" i="1">
                                  <a:latin typeface="Cambria Math" panose="02040503050406030204" pitchFamily="18" charset="0"/>
                                </a:rPr>
                                <m:t>𝑖</m:t>
                              </m:r>
                              <m:r>
                                <a:rPr lang="en-US" sz="4900" i="1">
                                  <a:latin typeface="Cambria Math" panose="02040503050406030204" pitchFamily="18" charset="0"/>
                                </a:rPr>
                                <m:t>)</m:t>
                              </m:r>
                            </m:sup>
                          </m:sSup>
                        </m:e>
                      </m:d>
                      <m:r>
                        <a:rPr lang="en-US" sz="4900" b="0" i="0" smtClean="0">
                          <a:latin typeface="Cambria Math" panose="02040503050406030204" pitchFamily="18" charset="0"/>
                        </a:rPr>
                        <m:t>+</m:t>
                      </m:r>
                      <m:sSup>
                        <m:sSupPr>
                          <m:ctrlPr>
                            <a:rPr lang="ar-BH" sz="4900" i="1">
                              <a:latin typeface="Cambria Math" panose="02040503050406030204" pitchFamily="18" charset="0"/>
                            </a:rPr>
                          </m:ctrlPr>
                        </m:sSupPr>
                        <m:e>
                          <m:r>
                            <a:rPr lang="en-US" sz="4900" i="1">
                              <a:latin typeface="Cambria Math" panose="02040503050406030204" pitchFamily="18" charset="0"/>
                              <a:ea typeface="Cambria Math" panose="02040503050406030204" pitchFamily="18" charset="0"/>
                            </a:rPr>
                            <m:t>𝜀</m:t>
                          </m:r>
                        </m:e>
                        <m:sup>
                          <m:r>
                            <a:rPr lang="ar-BH" sz="4900" i="1">
                              <a:latin typeface="Cambria Math" panose="02040503050406030204" pitchFamily="18" charset="0"/>
                            </a:rPr>
                            <m:t>(</m:t>
                          </m:r>
                          <m:r>
                            <a:rPr lang="ar-BH" sz="4900" i="1">
                              <a:latin typeface="Cambria Math" panose="02040503050406030204" pitchFamily="18" charset="0"/>
                            </a:rPr>
                            <m:t>𝑖</m:t>
                          </m:r>
                          <m:r>
                            <a:rPr lang="ar-BH" sz="4900" i="1">
                              <a:latin typeface="Cambria Math" panose="02040503050406030204" pitchFamily="18" charset="0"/>
                            </a:rPr>
                            <m:t>)</m:t>
                          </m:r>
                        </m:sup>
                      </m:sSup>
                    </m:oMath>
                  </m:oMathPara>
                </a14:m>
                <a:br>
                  <a:rPr lang="en-US" sz="4900" b="0" dirty="0">
                    <a:ea typeface="Cambria Math" panose="02040503050406030204" pitchFamily="18" charset="0"/>
                  </a:rPr>
                </a:br>
                <a:endParaRPr lang="en-US" sz="4900" dirty="0"/>
              </a:p>
              <a:p>
                <a:pPr marL="228600" indent="-50800">
                  <a:spcBef>
                    <a:spcPts val="0"/>
                  </a:spcBef>
                  <a:buNone/>
                </a:pPr>
                <a:r>
                  <a:rPr lang="en-US" sz="4900" dirty="0" err="1"/>
                  <a:t>với</a:t>
                </a:r>
                <a:r>
                  <a:rPr lang="en-US" sz="4900" dirty="0"/>
                  <a:t> </a:t>
                </a:r>
                <a14:m>
                  <m:oMath xmlns:m="http://schemas.openxmlformats.org/officeDocument/2006/math">
                    <m:r>
                      <a:rPr lang="en-US" sz="4900" i="1">
                        <a:latin typeface="Cambria Math" panose="02040503050406030204" pitchFamily="18" charset="0"/>
                        <a:ea typeface="Cambria Math" panose="02040503050406030204" pitchFamily="18" charset="0"/>
                      </a:rPr>
                      <m:t>𝑓</m:t>
                    </m:r>
                    <m:d>
                      <m:dPr>
                        <m:ctrlPr>
                          <a:rPr lang="en-US" sz="4900" i="1">
                            <a:latin typeface="Cambria Math" panose="02040503050406030204" pitchFamily="18" charset="0"/>
                            <a:ea typeface="Cambria Math" panose="02040503050406030204" pitchFamily="18" charset="0"/>
                          </a:rPr>
                        </m:ctrlPr>
                      </m:dPr>
                      <m:e>
                        <m:r>
                          <a:rPr lang="en-US" sz="4900" i="1">
                            <a:latin typeface="Cambria Math" panose="02040503050406030204" pitchFamily="18" charset="0"/>
                            <a:ea typeface="Cambria Math" panose="02040503050406030204" pitchFamily="18" charset="0"/>
                          </a:rPr>
                          <m:t>𝑥</m:t>
                        </m:r>
                      </m:e>
                    </m:d>
                    <m:r>
                      <a:rPr lang="en-US" sz="4900" i="1">
                        <a:latin typeface="Cambria Math" panose="02040503050406030204" pitchFamily="18" charset="0"/>
                        <a:ea typeface="Cambria Math" panose="02040503050406030204" pitchFamily="18" charset="0"/>
                      </a:rPr>
                      <m:t>=</m:t>
                    </m:r>
                    <m:r>
                      <a:rPr lang="en-US" sz="4900" b="0" i="1" smtClean="0">
                        <a:latin typeface="Cambria Math" panose="02040503050406030204" pitchFamily="18" charset="0"/>
                        <a:ea typeface="Cambria Math" panose="02040503050406030204" pitchFamily="18" charset="0"/>
                      </a:rPr>
                      <m:t>3</m:t>
                    </m:r>
                    <m:r>
                      <a:rPr lang="en-US" sz="4900" i="1">
                        <a:latin typeface="Cambria Math" panose="02040503050406030204" pitchFamily="18" charset="0"/>
                        <a:ea typeface="Cambria Math" panose="02040503050406030204" pitchFamily="18" charset="0"/>
                      </a:rPr>
                      <m:t>𝑥</m:t>
                    </m:r>
                    <m:r>
                      <a:rPr lang="en-US" sz="4900" b="0" i="1" smtClean="0">
                        <a:latin typeface="Cambria Math" panose="02040503050406030204" pitchFamily="18" charset="0"/>
                        <a:ea typeface="Cambria Math" panose="02040503050406030204" pitchFamily="18" charset="0"/>
                      </a:rPr>
                      <m:t>+</m:t>
                    </m:r>
                    <m:r>
                      <a:rPr lang="en-US" sz="4900" b="0" i="1" smtClean="0">
                        <a:latin typeface="Cambria Math" panose="02040503050406030204" pitchFamily="18" charset="0"/>
                        <a:ea typeface="Cambria Math" panose="02040503050406030204" pitchFamily="18" charset="0"/>
                      </a:rPr>
                      <m:t>2</m:t>
                    </m:r>
                  </m:oMath>
                </a14:m>
                <a:r>
                  <a:rPr lang="en-US" sz="4900" dirty="0"/>
                  <a:t> </a:t>
                </a:r>
                <a:r>
                  <a:rPr lang="en-US" sz="4900" dirty="0" err="1"/>
                  <a:t>là</a:t>
                </a:r>
                <a:r>
                  <a:rPr lang="en-US" sz="4900" dirty="0"/>
                  <a:t> </a:t>
                </a:r>
                <a:r>
                  <a:rPr lang="en-US" sz="4900" dirty="0" err="1"/>
                  <a:t>một</a:t>
                </a:r>
                <a:r>
                  <a:rPr lang="en-US" sz="4900" dirty="0"/>
                  <a:t> </a:t>
                </a:r>
                <a:r>
                  <a:rPr lang="en-US" sz="4900" dirty="0" err="1">
                    <a:solidFill>
                      <a:schemeClr val="accent1"/>
                    </a:solidFill>
                  </a:rPr>
                  <a:t>hàm</a:t>
                </a:r>
                <a:r>
                  <a:rPr lang="en-US" sz="4900" dirty="0">
                    <a:solidFill>
                      <a:schemeClr val="accent1"/>
                    </a:solidFill>
                  </a:rPr>
                  <a:t> </a:t>
                </a:r>
                <a:r>
                  <a:rPr lang="en-US" sz="4900" dirty="0" err="1">
                    <a:solidFill>
                      <a:schemeClr val="accent1"/>
                    </a:solidFill>
                  </a:rPr>
                  <a:t>đích</a:t>
                </a:r>
                <a:r>
                  <a:rPr lang="en-US" sz="4900" dirty="0">
                    <a:solidFill>
                      <a:schemeClr val="accent1"/>
                    </a:solidFill>
                  </a:rPr>
                  <a:t> </a:t>
                </a:r>
                <a:r>
                  <a:rPr lang="en-US" sz="4900" dirty="0" err="1">
                    <a:solidFill>
                      <a:schemeClr val="accent1"/>
                    </a:solidFill>
                  </a:rPr>
                  <a:t>không</a:t>
                </a:r>
                <a:r>
                  <a:rPr lang="en-US" sz="4900" dirty="0">
                    <a:solidFill>
                      <a:schemeClr val="accent1"/>
                    </a:solidFill>
                  </a:rPr>
                  <a:t> </a:t>
                </a:r>
                <a:r>
                  <a:rPr lang="en-US" sz="4900" dirty="0" err="1">
                    <a:solidFill>
                      <a:schemeClr val="accent1"/>
                    </a:solidFill>
                  </a:rPr>
                  <a:t>biết</a:t>
                </a:r>
                <a:r>
                  <a:rPr lang="en-US" sz="4900" dirty="0">
                    <a:solidFill>
                      <a:schemeClr val="accent1"/>
                    </a:solidFill>
                  </a:rPr>
                  <a:t> </a:t>
                </a:r>
                <a:r>
                  <a:rPr lang="en-US" sz="4900" dirty="0" err="1">
                    <a:solidFill>
                      <a:schemeClr val="accent1"/>
                    </a:solidFill>
                  </a:rPr>
                  <a:t>trước</a:t>
                </a:r>
                <a:r>
                  <a:rPr lang="en-US" sz="4900" dirty="0"/>
                  <a:t> (unknown target function).</a:t>
                </a:r>
              </a:p>
              <a:p>
                <a:pPr marL="228600" indent="-50800">
                  <a:spcBef>
                    <a:spcPts val="0"/>
                  </a:spcBef>
                  <a:buNone/>
                </a:pPr>
                <a:endParaRPr lang="en-US" sz="4900" dirty="0"/>
              </a:p>
              <a:p>
                <a:pPr marL="228600" indent="-50800">
                  <a:spcBef>
                    <a:spcPts val="0"/>
                  </a:spcBef>
                  <a:buNone/>
                </a:pPr>
                <a:r>
                  <a:rPr lang="en-US" sz="4900" b="1" dirty="0" err="1">
                    <a:solidFill>
                      <a:srgbClr val="FF0000"/>
                    </a:solidFill>
                  </a:rPr>
                  <a:t>Lưu</a:t>
                </a:r>
                <a:r>
                  <a:rPr lang="en-US" sz="4900" b="1" dirty="0">
                    <a:solidFill>
                      <a:srgbClr val="FF0000"/>
                    </a:solidFill>
                  </a:rPr>
                  <a:t> ý: </a:t>
                </a:r>
                <a:r>
                  <a:rPr lang="en-US" sz="4900" i="1" dirty="0"/>
                  <a:t>Trong </a:t>
                </a:r>
                <a:r>
                  <a:rPr lang="en-US" sz="4900" i="1" dirty="0" err="1"/>
                  <a:t>ví</a:t>
                </a:r>
                <a:r>
                  <a:rPr lang="en-US" sz="4900" i="1" dirty="0"/>
                  <a:t> </a:t>
                </a:r>
                <a:r>
                  <a:rPr lang="en-US" sz="4900" i="1" dirty="0" err="1"/>
                  <a:t>dụ</a:t>
                </a:r>
                <a:r>
                  <a:rPr lang="en-US" sz="4900" i="1" dirty="0"/>
                  <a:t> </a:t>
                </a:r>
                <a:r>
                  <a:rPr lang="en-US" sz="4900" i="1" dirty="0" err="1"/>
                  <a:t>này</a:t>
                </a:r>
                <a:r>
                  <a:rPr lang="en-US" sz="4900" i="1" dirty="0"/>
                  <a:t>, ta </a:t>
                </a:r>
                <a:r>
                  <a:rPr lang="en-US" sz="4900" i="1" dirty="0" err="1"/>
                  <a:t>sử</a:t>
                </a:r>
                <a:r>
                  <a:rPr lang="en-US" sz="4900" i="1" dirty="0"/>
                  <a:t> </a:t>
                </a:r>
                <a:r>
                  <a:rPr lang="en-US" sz="4900" i="1" dirty="0" err="1"/>
                  <a:t>dụng</a:t>
                </a:r>
                <a:r>
                  <a:rPr lang="en-US" sz="4900" i="1" dirty="0"/>
                  <a:t> </a:t>
                </a:r>
                <a:r>
                  <a:rPr lang="en-US" sz="4900" i="1" dirty="0" err="1"/>
                  <a:t>hàm</a:t>
                </a:r>
                <a:r>
                  <a:rPr lang="en-US" sz="4900" i="1" dirty="0"/>
                  <a:t> </a:t>
                </a:r>
                <a14:m>
                  <m:oMath xmlns:m="http://schemas.openxmlformats.org/officeDocument/2006/math">
                    <m:r>
                      <a:rPr lang="en-US" sz="4900" i="1" smtClean="0">
                        <a:latin typeface="Cambria Math" panose="02040503050406030204" pitchFamily="18" charset="0"/>
                        <a:ea typeface="Cambria Math" panose="02040503050406030204" pitchFamily="18" charset="0"/>
                      </a:rPr>
                      <m:t>𝑓</m:t>
                    </m:r>
                  </m:oMath>
                </a14:m>
                <a:r>
                  <a:rPr lang="en-US" sz="4900" i="1" dirty="0"/>
                  <a:t> </a:t>
                </a:r>
                <a:r>
                  <a:rPr lang="en-US" sz="4900" i="1" dirty="0" err="1"/>
                  <a:t>và</a:t>
                </a:r>
                <a:r>
                  <a:rPr lang="en-US" sz="4900" i="1" dirty="0"/>
                  <a:t> </a:t>
                </a:r>
                <a:r>
                  <a:rPr lang="en-US" sz="4900" i="1" dirty="0" err="1"/>
                  <a:t>tự</a:t>
                </a:r>
                <a:r>
                  <a:rPr lang="en-US" sz="4900" i="1" dirty="0"/>
                  <a:t> </a:t>
                </a:r>
                <a:r>
                  <a:rPr lang="en-US" sz="4900" i="1" dirty="0" err="1"/>
                  <a:t>phát</a:t>
                </a:r>
                <a:r>
                  <a:rPr lang="en-US" sz="4900" i="1" dirty="0"/>
                  <a:t> </a:t>
                </a:r>
                <a:r>
                  <a:rPr lang="en-US" sz="4900" i="1" dirty="0" err="1"/>
                  <a:t>sinh</a:t>
                </a:r>
                <a:r>
                  <a:rPr lang="en-US" sz="4900" i="1" dirty="0"/>
                  <a:t> </a:t>
                </a:r>
                <a:r>
                  <a:rPr lang="en-US" sz="4900" i="1" dirty="0" err="1"/>
                  <a:t>nhiễu</a:t>
                </a:r>
                <a:r>
                  <a:rPr lang="en-US" sz="4900" i="1" dirty="0"/>
                  <a:t> </a:t>
                </a:r>
                <a14:m>
                  <m:oMath xmlns:m="http://schemas.openxmlformats.org/officeDocument/2006/math">
                    <m:r>
                      <a:rPr lang="en-US" sz="4900" i="1">
                        <a:latin typeface="Cambria Math" panose="02040503050406030204" pitchFamily="18" charset="0"/>
                        <a:ea typeface="Cambria Math" panose="02040503050406030204" pitchFamily="18" charset="0"/>
                      </a:rPr>
                      <m:t>𝜀</m:t>
                    </m:r>
                  </m:oMath>
                </a14:m>
                <a:r>
                  <a:rPr lang="en-US" sz="4900" i="1" dirty="0"/>
                  <a:t> để </a:t>
                </a:r>
                <a:r>
                  <a:rPr lang="en-US" sz="4900" i="1" dirty="0" err="1"/>
                  <a:t>xây</a:t>
                </a:r>
                <a:r>
                  <a:rPr lang="en-US" sz="4900" i="1" dirty="0"/>
                  <a:t> </a:t>
                </a:r>
                <a:r>
                  <a:rPr lang="en-US" sz="4900" i="1" dirty="0" err="1"/>
                  <a:t>dựng</a:t>
                </a:r>
                <a:r>
                  <a:rPr lang="en-US" sz="4900" i="1" dirty="0"/>
                  <a:t> </a:t>
                </a:r>
                <a:r>
                  <a:rPr lang="en-US" sz="4900" i="1" dirty="0" err="1"/>
                  <a:t>tập</a:t>
                </a:r>
                <a:r>
                  <a:rPr lang="en-US" sz="4900" i="1" dirty="0"/>
                  <a:t> </a:t>
                </a:r>
                <a:r>
                  <a:rPr lang="en-US" sz="4900" i="1" dirty="0" err="1"/>
                  <a:t>dữ</a:t>
                </a:r>
                <a:r>
                  <a:rPr lang="en-US" sz="4900" i="1" dirty="0"/>
                  <a:t> </a:t>
                </a:r>
                <a:r>
                  <a:rPr lang="en-US" sz="4900" i="1" dirty="0" err="1"/>
                  <a:t>liệu</a:t>
                </a:r>
                <a:r>
                  <a:rPr lang="en-US" sz="4900" i="1" dirty="0"/>
                  <a:t> </a:t>
                </a:r>
                <a:r>
                  <a:rPr lang="en-US" sz="4900" i="1" dirty="0" err="1"/>
                  <a:t>minh</a:t>
                </a:r>
                <a:r>
                  <a:rPr lang="en-US" sz="4900" i="1" dirty="0"/>
                  <a:t> </a:t>
                </a:r>
                <a:r>
                  <a:rPr lang="en-US" sz="4900" i="1" dirty="0" err="1"/>
                  <a:t>họa</a:t>
                </a:r>
                <a:r>
                  <a:rPr lang="en-US" sz="4900" i="1" dirty="0"/>
                  <a:t>. Trong </a:t>
                </a:r>
                <a:r>
                  <a:rPr lang="en-US" sz="4900" i="1" dirty="0" err="1"/>
                  <a:t>thực</a:t>
                </a:r>
                <a:r>
                  <a:rPr lang="en-US" sz="4900" i="1" dirty="0"/>
                  <a:t> </a:t>
                </a:r>
                <a:r>
                  <a:rPr lang="en-US" sz="4900" i="1" dirty="0" err="1"/>
                  <a:t>tế</a:t>
                </a:r>
                <a:r>
                  <a:rPr lang="en-US" sz="4900" i="1" dirty="0"/>
                  <a:t>, </a:t>
                </a:r>
                <a:r>
                  <a:rPr lang="en-US" sz="4900" i="1" dirty="0" err="1"/>
                  <a:t>khi</a:t>
                </a:r>
                <a:r>
                  <a:rPr lang="en-US" sz="4900" i="1" dirty="0"/>
                  <a:t> </a:t>
                </a:r>
                <a:r>
                  <a:rPr lang="en-US" sz="4900" i="1" dirty="0" err="1"/>
                  <a:t>thu</a:t>
                </a:r>
                <a:r>
                  <a:rPr lang="en-US" sz="4900" i="1" dirty="0"/>
                  <a:t> </a:t>
                </a:r>
                <a:r>
                  <a:rPr lang="en-US" sz="4900" i="1" dirty="0" err="1"/>
                  <a:t>thập</a:t>
                </a:r>
                <a:r>
                  <a:rPr lang="en-US" sz="4900" i="1" dirty="0"/>
                  <a:t> </a:t>
                </a:r>
                <a:r>
                  <a:rPr lang="en-US" sz="4900" i="1" dirty="0" err="1"/>
                  <a:t>dữ</a:t>
                </a:r>
                <a:r>
                  <a:rPr lang="en-US" sz="4900" i="1" dirty="0"/>
                  <a:t> </a:t>
                </a:r>
                <a:r>
                  <a:rPr lang="en-US" sz="4900" i="1" dirty="0" err="1"/>
                  <a:t>liệu</a:t>
                </a:r>
                <a:r>
                  <a:rPr lang="en-US" sz="4900" i="1" dirty="0"/>
                  <a:t> </a:t>
                </a:r>
                <a:r>
                  <a:rPr lang="en-US" sz="4900" i="1" dirty="0" err="1"/>
                  <a:t>cho</a:t>
                </a:r>
                <a:r>
                  <a:rPr lang="en-US" sz="4900" i="1" dirty="0"/>
                  <a:t> </a:t>
                </a:r>
                <a:r>
                  <a:rPr lang="en-US" sz="4900" i="1" dirty="0" err="1"/>
                  <a:t>bài</a:t>
                </a:r>
                <a:r>
                  <a:rPr lang="en-US" sz="4900" i="1" dirty="0"/>
                  <a:t> </a:t>
                </a:r>
                <a:r>
                  <a:rPr lang="en-US" sz="4900" i="1" dirty="0" err="1"/>
                  <a:t>toán</a:t>
                </a:r>
                <a:r>
                  <a:rPr lang="en-US" sz="4900" i="1" dirty="0"/>
                  <a:t> </a:t>
                </a:r>
                <a:r>
                  <a:rPr lang="en-US" sz="4900" i="1" dirty="0" err="1"/>
                  <a:t>cần</a:t>
                </a:r>
                <a:r>
                  <a:rPr lang="en-US" sz="4900" i="1" dirty="0"/>
                  <a:t> </a:t>
                </a:r>
                <a:r>
                  <a:rPr lang="en-US" sz="4900" i="1" dirty="0" err="1"/>
                  <a:t>giải</a:t>
                </a:r>
                <a:r>
                  <a:rPr lang="en-US" sz="4900" i="1" dirty="0"/>
                  <a:t> </a:t>
                </a:r>
                <a:r>
                  <a:rPr lang="en-US" sz="4900" i="1" dirty="0" err="1"/>
                  <a:t>quyết</a:t>
                </a:r>
                <a:r>
                  <a:rPr lang="en-US" sz="4900" i="1" dirty="0"/>
                  <a:t>, ta </a:t>
                </a:r>
                <a:r>
                  <a:rPr lang="en-US" sz="4900" i="1" dirty="0" err="1"/>
                  <a:t>chỉ</a:t>
                </a:r>
                <a:r>
                  <a:rPr lang="en-US" sz="4900" i="1" dirty="0"/>
                  <a:t> </a:t>
                </a:r>
                <a:r>
                  <a:rPr lang="en-US" sz="4900" i="1" dirty="0" err="1"/>
                  <a:t>quan</a:t>
                </a:r>
                <a:r>
                  <a:rPr lang="en-US" sz="4900" i="1" dirty="0"/>
                  <a:t> </a:t>
                </a:r>
                <a:r>
                  <a:rPr lang="en-US" sz="4900" i="1" dirty="0" err="1"/>
                  <a:t>sát</a:t>
                </a:r>
                <a:r>
                  <a:rPr lang="en-US" sz="4900" i="1" dirty="0"/>
                  <a:t> </a:t>
                </a:r>
                <a:r>
                  <a:rPr lang="en-US" sz="4900" i="1" dirty="0" err="1"/>
                  <a:t>được</a:t>
                </a:r>
                <a:r>
                  <a:rPr lang="en-US" sz="4900" i="1" dirty="0"/>
                  <a:t> </a:t>
                </a:r>
                <a:r>
                  <a:rPr lang="en-US" sz="4900" i="1" dirty="0" err="1"/>
                  <a:t>giá</a:t>
                </a:r>
                <a:r>
                  <a:rPr lang="en-US" sz="4900" i="1" dirty="0"/>
                  <a:t> </a:t>
                </a:r>
                <a:r>
                  <a:rPr lang="en-US" sz="4900" i="1" dirty="0" err="1"/>
                  <a:t>trị</a:t>
                </a:r>
                <a:r>
                  <a:rPr lang="en-US" sz="4900" i="1" dirty="0"/>
                  <a:t> </a:t>
                </a:r>
                <a:r>
                  <a:rPr lang="en-US" sz="4900" i="1" dirty="0" err="1"/>
                  <a:t>đích</a:t>
                </a:r>
                <a:r>
                  <a:rPr lang="en-US" sz="4900" i="1" dirty="0"/>
                  <a:t> </a:t>
                </a:r>
                <a14:m>
                  <m:oMath xmlns:m="http://schemas.openxmlformats.org/officeDocument/2006/math">
                    <m:sSup>
                      <m:sSupPr>
                        <m:ctrlPr>
                          <a:rPr lang="ar-BH" sz="4900" i="1">
                            <a:latin typeface="Cambria Math" panose="02040503050406030204" pitchFamily="18" charset="0"/>
                          </a:rPr>
                        </m:ctrlPr>
                      </m:sSupPr>
                      <m:e>
                        <m:r>
                          <a:rPr lang="en-US" sz="4900" i="1">
                            <a:latin typeface="Cambria Math" panose="02040503050406030204" pitchFamily="18" charset="0"/>
                          </a:rPr>
                          <m:t>𝑡</m:t>
                        </m:r>
                      </m:e>
                      <m:sup>
                        <m:r>
                          <a:rPr lang="ar-BH" sz="4900" i="1">
                            <a:latin typeface="Cambria Math" panose="02040503050406030204" pitchFamily="18" charset="0"/>
                          </a:rPr>
                          <m:t>(</m:t>
                        </m:r>
                        <m:r>
                          <a:rPr lang="ar-BH" sz="4900" i="1">
                            <a:latin typeface="Cambria Math" panose="02040503050406030204" pitchFamily="18" charset="0"/>
                          </a:rPr>
                          <m:t>𝑖</m:t>
                        </m:r>
                        <m:r>
                          <a:rPr lang="ar-BH" sz="4900" i="1">
                            <a:latin typeface="Cambria Math" panose="02040503050406030204" pitchFamily="18" charset="0"/>
                          </a:rPr>
                          <m:t>)</m:t>
                        </m:r>
                      </m:sup>
                    </m:sSup>
                  </m:oMath>
                </a14:m>
                <a:r>
                  <a:rPr lang="en-US" sz="4900" i="1" dirty="0"/>
                  <a:t> </a:t>
                </a:r>
                <a:r>
                  <a:rPr lang="en-US" sz="4900" i="1" dirty="0" err="1"/>
                  <a:t>của</a:t>
                </a:r>
                <a:r>
                  <a:rPr lang="en-US" sz="4900" i="1" dirty="0"/>
                  <a:t> </a:t>
                </a:r>
                <a:r>
                  <a:rPr lang="en-US" sz="4900" i="1" dirty="0" err="1"/>
                  <a:t>mỗi</a:t>
                </a:r>
                <a:r>
                  <a:rPr lang="en-US" sz="4900" i="1" dirty="0"/>
                  <a:t> </a:t>
                </a:r>
                <a:r>
                  <a:rPr lang="en-US" sz="4900" i="1" dirty="0" err="1"/>
                  <a:t>điểm</a:t>
                </a:r>
                <a:r>
                  <a:rPr lang="en-US" sz="4900" i="1" dirty="0"/>
                  <a:t> </a:t>
                </a:r>
                <a:r>
                  <a:rPr lang="en-US" sz="4900" i="1" dirty="0" err="1"/>
                  <a:t>dữ</a:t>
                </a:r>
                <a:r>
                  <a:rPr lang="en-US" sz="4900" i="1" dirty="0"/>
                  <a:t> </a:t>
                </a:r>
                <a:r>
                  <a:rPr lang="en-US" sz="4900" i="1" dirty="0" err="1"/>
                  <a:t>liệu</a:t>
                </a:r>
                <a:r>
                  <a:rPr lang="en-US" sz="4900" i="1" dirty="0"/>
                  <a:t> </a:t>
                </a:r>
                <a:r>
                  <a:rPr lang="en-US" sz="4900" i="1" dirty="0" err="1"/>
                  <a:t>với</a:t>
                </a:r>
                <a:r>
                  <a:rPr lang="en-US" sz="4900" i="1" dirty="0"/>
                  <a:t> </a:t>
                </a:r>
                <a:r>
                  <a:rPr lang="en-US" sz="4900" i="1" dirty="0" err="1"/>
                  <a:t>đặc</a:t>
                </a:r>
                <a:r>
                  <a:rPr lang="en-US" sz="4900" i="1" dirty="0"/>
                  <a:t> </a:t>
                </a:r>
                <a:r>
                  <a:rPr lang="en-US" sz="4900" i="1" dirty="0" err="1"/>
                  <a:t>trưng</a:t>
                </a:r>
                <a:r>
                  <a:rPr lang="en-US" sz="4900" i="1" dirty="0"/>
                  <a:t> </a:t>
                </a:r>
                <a14:m>
                  <m:oMath xmlns:m="http://schemas.openxmlformats.org/officeDocument/2006/math">
                    <m:sSup>
                      <m:sSupPr>
                        <m:ctrlPr>
                          <a:rPr lang="en-US" sz="4900" i="1">
                            <a:latin typeface="Cambria Math" panose="02040503050406030204" pitchFamily="18" charset="0"/>
                          </a:rPr>
                        </m:ctrlPr>
                      </m:sSupPr>
                      <m:e>
                        <m:r>
                          <a:rPr lang="en-US" sz="4900" i="1">
                            <a:latin typeface="Cambria Math" panose="02040503050406030204" pitchFamily="18" charset="0"/>
                          </a:rPr>
                          <m:t>𝑥</m:t>
                        </m:r>
                      </m:e>
                      <m:sup>
                        <m:r>
                          <a:rPr lang="en-US" sz="4900" i="1">
                            <a:latin typeface="Cambria Math" panose="02040503050406030204" pitchFamily="18" charset="0"/>
                          </a:rPr>
                          <m:t>(</m:t>
                        </m:r>
                        <m:r>
                          <a:rPr lang="en-US" sz="4900" i="1">
                            <a:latin typeface="Cambria Math" panose="02040503050406030204" pitchFamily="18" charset="0"/>
                          </a:rPr>
                          <m:t>𝑖</m:t>
                        </m:r>
                        <m:r>
                          <a:rPr lang="en-US" sz="4900" i="1">
                            <a:latin typeface="Cambria Math" panose="02040503050406030204" pitchFamily="18" charset="0"/>
                          </a:rPr>
                          <m:t>)</m:t>
                        </m:r>
                      </m:sup>
                    </m:sSup>
                  </m:oMath>
                </a14:m>
                <a:r>
                  <a:rPr lang="en-US" sz="4900" i="1" dirty="0"/>
                  <a:t> </a:t>
                </a:r>
                <a:r>
                  <a:rPr lang="en-US" sz="4900" i="1" dirty="0" err="1"/>
                  <a:t>chứ</a:t>
                </a:r>
                <a:r>
                  <a:rPr lang="en-US" sz="4900" i="1" dirty="0"/>
                  <a:t> </a:t>
                </a:r>
                <a:r>
                  <a:rPr lang="en-US" sz="4900" i="1" dirty="0" err="1"/>
                  <a:t>không</a:t>
                </a:r>
                <a:r>
                  <a:rPr lang="en-US" sz="4900" i="1" dirty="0"/>
                  <a:t> </a:t>
                </a:r>
                <a:r>
                  <a:rPr lang="en-US" sz="4900" i="1" dirty="0" err="1"/>
                  <a:t>thể</a:t>
                </a:r>
                <a:r>
                  <a:rPr lang="en-US" sz="4900" i="1" dirty="0"/>
                  <a:t> </a:t>
                </a:r>
                <a:r>
                  <a:rPr lang="en-US" sz="4900" i="1" dirty="0" err="1"/>
                  <a:t>tính</a:t>
                </a:r>
                <a:r>
                  <a:rPr lang="en-US" sz="4900" i="1" dirty="0"/>
                  <a:t> </a:t>
                </a:r>
                <a:r>
                  <a:rPr lang="en-US" sz="4900" i="1" dirty="0" err="1"/>
                  <a:t>được</a:t>
                </a:r>
                <a:r>
                  <a:rPr lang="en-US" sz="4900" i="1" dirty="0"/>
                  <a:t> </a:t>
                </a:r>
                <a14:m>
                  <m:oMath xmlns:m="http://schemas.openxmlformats.org/officeDocument/2006/math">
                    <m:r>
                      <a:rPr lang="en-US" sz="4900" i="1">
                        <a:latin typeface="Cambria Math" panose="02040503050406030204" pitchFamily="18" charset="0"/>
                        <a:ea typeface="Cambria Math" panose="02040503050406030204" pitchFamily="18" charset="0"/>
                      </a:rPr>
                      <m:t>𝑓</m:t>
                    </m:r>
                    <m:d>
                      <m:dPr>
                        <m:ctrlPr>
                          <a:rPr lang="en-US" sz="4900" i="1">
                            <a:latin typeface="Cambria Math" panose="02040503050406030204" pitchFamily="18" charset="0"/>
                            <a:ea typeface="Cambria Math" panose="02040503050406030204" pitchFamily="18" charset="0"/>
                          </a:rPr>
                        </m:ctrlPr>
                      </m:dPr>
                      <m:e>
                        <m:sSup>
                          <m:sSupPr>
                            <m:ctrlPr>
                              <a:rPr lang="en-US" sz="4900" i="1">
                                <a:latin typeface="Cambria Math" panose="02040503050406030204" pitchFamily="18" charset="0"/>
                              </a:rPr>
                            </m:ctrlPr>
                          </m:sSupPr>
                          <m:e>
                            <m:r>
                              <a:rPr lang="en-US" sz="4900" i="1">
                                <a:latin typeface="Cambria Math" panose="02040503050406030204" pitchFamily="18" charset="0"/>
                              </a:rPr>
                              <m:t>𝑥</m:t>
                            </m:r>
                          </m:e>
                          <m:sup>
                            <m:r>
                              <a:rPr lang="en-US" sz="4900" i="1">
                                <a:latin typeface="Cambria Math" panose="02040503050406030204" pitchFamily="18" charset="0"/>
                              </a:rPr>
                              <m:t>(</m:t>
                            </m:r>
                            <m:r>
                              <a:rPr lang="en-US" sz="4900" i="1">
                                <a:latin typeface="Cambria Math" panose="02040503050406030204" pitchFamily="18" charset="0"/>
                              </a:rPr>
                              <m:t>𝑖</m:t>
                            </m:r>
                            <m:r>
                              <a:rPr lang="en-US" sz="4900" i="1">
                                <a:latin typeface="Cambria Math" panose="02040503050406030204" pitchFamily="18" charset="0"/>
                              </a:rPr>
                              <m:t>)</m:t>
                            </m:r>
                          </m:sup>
                        </m:sSup>
                      </m:e>
                    </m:d>
                  </m:oMath>
                </a14:m>
                <a:r>
                  <a:rPr lang="en-US" sz="4900" i="1" dirty="0"/>
                  <a:t> </a:t>
                </a:r>
                <a:r>
                  <a:rPr lang="en-US" sz="4900" i="1" dirty="0" err="1"/>
                  <a:t>và</a:t>
                </a:r>
                <a:r>
                  <a:rPr lang="en-US" sz="4900" i="1" dirty="0"/>
                  <a:t> </a:t>
                </a:r>
                <a:r>
                  <a:rPr lang="en-US" sz="4900" i="1" dirty="0" err="1"/>
                  <a:t>cũng</a:t>
                </a:r>
                <a:r>
                  <a:rPr lang="en-US" sz="4900" i="1" dirty="0"/>
                  <a:t> </a:t>
                </a:r>
                <a:r>
                  <a:rPr lang="en-US" sz="4900" i="1" dirty="0" err="1"/>
                  <a:t>không</a:t>
                </a:r>
                <a:r>
                  <a:rPr lang="en-US" sz="4900" i="1" dirty="0"/>
                  <a:t> </a:t>
                </a:r>
                <a:r>
                  <a:rPr lang="en-US" sz="4900" i="1" dirty="0" err="1"/>
                  <a:t>biết</a:t>
                </a:r>
                <a:r>
                  <a:rPr lang="en-US" sz="4900" i="1" dirty="0"/>
                  <a:t> </a:t>
                </a:r>
                <a:r>
                  <a:rPr lang="en-US" sz="4900" i="1" dirty="0" err="1"/>
                  <a:t>được</a:t>
                </a:r>
                <a:r>
                  <a:rPr lang="en-US" sz="4900" i="1" dirty="0"/>
                  <a:t> </a:t>
                </a:r>
                <a:r>
                  <a:rPr lang="en-US" sz="4900" i="1" dirty="0" err="1"/>
                  <a:t>điểm</a:t>
                </a:r>
                <a:r>
                  <a:rPr lang="en-US" sz="4900" i="1" dirty="0"/>
                  <a:t> </a:t>
                </a:r>
                <a:r>
                  <a:rPr lang="en-US" sz="4900" i="1" dirty="0" err="1"/>
                  <a:t>dữ</a:t>
                </a:r>
                <a:r>
                  <a:rPr lang="en-US" sz="4900" i="1" dirty="0"/>
                  <a:t> </a:t>
                </a:r>
                <a:r>
                  <a:rPr lang="en-US" sz="4900" i="1" dirty="0" err="1"/>
                  <a:t>liệu</a:t>
                </a:r>
                <a:r>
                  <a:rPr lang="en-US" sz="4900" i="1" dirty="0"/>
                  <a:t> </a:t>
                </a:r>
                <a:r>
                  <a:rPr lang="en-US" sz="4900" i="1" dirty="0" err="1"/>
                  <a:t>thu</a:t>
                </a:r>
                <a:r>
                  <a:rPr lang="en-US" sz="4900" i="1" dirty="0"/>
                  <a:t> </a:t>
                </a:r>
                <a:r>
                  <a:rPr lang="en-US" sz="4900" i="1" dirty="0" err="1"/>
                  <a:t>thập</a:t>
                </a:r>
                <a:r>
                  <a:rPr lang="en-US" sz="4900" i="1" dirty="0"/>
                  <a:t> </a:t>
                </a:r>
                <a:r>
                  <a:rPr lang="en-US" sz="4900" i="1" dirty="0" err="1"/>
                  <a:t>có</a:t>
                </a:r>
                <a:r>
                  <a:rPr lang="en-US" sz="4900" i="1" dirty="0"/>
                  <a:t> </a:t>
                </a:r>
                <a:r>
                  <a:rPr lang="en-US" sz="4900" i="1" dirty="0" err="1"/>
                  <a:t>chứa</a:t>
                </a:r>
                <a:r>
                  <a:rPr lang="en-US" sz="4900" i="1" dirty="0"/>
                  <a:t> </a:t>
                </a:r>
                <a:r>
                  <a:rPr lang="en-US" sz="4900" i="1" dirty="0" err="1"/>
                  <a:t>lượng</a:t>
                </a:r>
                <a:r>
                  <a:rPr lang="en-US" sz="4900" i="1" dirty="0"/>
                  <a:t> </a:t>
                </a:r>
                <a:r>
                  <a:rPr lang="en-US" sz="4900" i="1" dirty="0" err="1"/>
                  <a:t>nhiễu</a:t>
                </a:r>
                <a:r>
                  <a:rPr lang="en-US" sz="4900" i="1" dirty="0"/>
                  <a:t> </a:t>
                </a:r>
                <a14:m>
                  <m:oMath xmlns:m="http://schemas.openxmlformats.org/officeDocument/2006/math">
                    <m:sSup>
                      <m:sSupPr>
                        <m:ctrlPr>
                          <a:rPr lang="ar-BH" sz="4900" i="1">
                            <a:latin typeface="Cambria Math" panose="02040503050406030204" pitchFamily="18" charset="0"/>
                          </a:rPr>
                        </m:ctrlPr>
                      </m:sSupPr>
                      <m:e>
                        <m:r>
                          <a:rPr lang="en-US" sz="4900" i="1">
                            <a:latin typeface="Cambria Math" panose="02040503050406030204" pitchFamily="18" charset="0"/>
                            <a:ea typeface="Cambria Math" panose="02040503050406030204" pitchFamily="18" charset="0"/>
                          </a:rPr>
                          <m:t>𝜀</m:t>
                        </m:r>
                      </m:e>
                      <m:sup>
                        <m:r>
                          <a:rPr lang="ar-BH" sz="4900" i="1">
                            <a:latin typeface="Cambria Math" panose="02040503050406030204" pitchFamily="18" charset="0"/>
                          </a:rPr>
                          <m:t>(</m:t>
                        </m:r>
                        <m:r>
                          <a:rPr lang="ar-BH" sz="4900" i="1">
                            <a:latin typeface="Cambria Math" panose="02040503050406030204" pitchFamily="18" charset="0"/>
                          </a:rPr>
                          <m:t>𝑖</m:t>
                        </m:r>
                        <m:r>
                          <a:rPr lang="ar-BH" sz="4900" i="1">
                            <a:latin typeface="Cambria Math" panose="02040503050406030204" pitchFamily="18" charset="0"/>
                          </a:rPr>
                          <m:t>)</m:t>
                        </m:r>
                      </m:sup>
                    </m:sSup>
                  </m:oMath>
                </a14:m>
                <a:r>
                  <a:rPr lang="en-US" sz="4900" i="1" dirty="0"/>
                  <a:t> </a:t>
                </a:r>
                <a:r>
                  <a:rPr lang="en-US" sz="4900" i="1" dirty="0" err="1"/>
                  <a:t>tuân</a:t>
                </a:r>
                <a:r>
                  <a:rPr lang="en-US" sz="4900" i="1" dirty="0"/>
                  <a:t> </a:t>
                </a:r>
                <a:r>
                  <a:rPr lang="en-US" sz="4900" i="1" dirty="0" err="1"/>
                  <a:t>theo</a:t>
                </a:r>
                <a:r>
                  <a:rPr lang="en-US" sz="4900" i="1" dirty="0"/>
                  <a:t> </a:t>
                </a:r>
                <a:r>
                  <a:rPr lang="en-US" sz="4900" i="1" dirty="0" err="1"/>
                  <a:t>phân</a:t>
                </a:r>
                <a:r>
                  <a:rPr lang="en-US" sz="4900" i="1" dirty="0"/>
                  <a:t> </a:t>
                </a:r>
                <a:r>
                  <a:rPr lang="en-US" sz="4900" i="1" dirty="0" err="1"/>
                  <a:t>phối</a:t>
                </a:r>
                <a:r>
                  <a:rPr lang="en-US" sz="4900" i="1" dirty="0"/>
                  <a:t> </a:t>
                </a:r>
                <a:r>
                  <a:rPr lang="en-US" sz="4900" i="1" dirty="0" err="1"/>
                  <a:t>nào</a:t>
                </a:r>
                <a:r>
                  <a:rPr lang="en-US" sz="4900" i="1" dirty="0"/>
                  <a:t>.</a:t>
                </a:r>
                <a:endParaRPr lang="vi-VN" sz="4900" i="1" dirty="0"/>
              </a:p>
            </p:txBody>
          </p:sp>
        </mc:Choice>
        <mc:Fallback xmlns="">
          <p:sp>
            <p:nvSpPr>
              <p:cNvPr id="374" name="Google Shape;374;p5">
                <a:extLst>
                  <a:ext uri="{FF2B5EF4-FFF2-40B4-BE49-F238E27FC236}">
                    <a16:creationId xmlns:a16="http://schemas.microsoft.com/office/drawing/2014/main" id="{DAAB9C29-A876-75E9-DC52-B7FE3F91D22E}"/>
                  </a:ext>
                </a:extLst>
              </p:cNvPr>
              <p:cNvSpPr txBox="1">
                <a:spLocks noGrp="1" noRot="1" noChangeAspect="1" noMove="1" noResize="1" noEditPoints="1" noAdjustHandles="1" noChangeArrowheads="1" noChangeShapeType="1" noTextEdit="1"/>
              </p:cNvSpPr>
              <p:nvPr>
                <p:ph type="body" idx="1"/>
              </p:nvPr>
            </p:nvSpPr>
            <p:spPr>
              <a:xfrm>
                <a:off x="408023" y="968050"/>
                <a:ext cx="7412002" cy="5715129"/>
              </a:xfrm>
              <a:prstGeom prst="rect">
                <a:avLst/>
              </a:prstGeom>
              <a:blipFill>
                <a:blip r:embed="rId3"/>
                <a:stretch>
                  <a:fillRect t="-534" r="-411"/>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0C4AF52F-9112-4C40-A750-00C2D3F58236}"/>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26047BE6-5BE6-BB1F-E79D-CE74EA861A45}"/>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15</a:t>
            </a:fld>
            <a:endParaRPr/>
          </a:p>
        </p:txBody>
      </p:sp>
      <p:sp>
        <p:nvSpPr>
          <p:cNvPr id="4" name="Google Shape;374;p5">
            <a:extLst>
              <a:ext uri="{FF2B5EF4-FFF2-40B4-BE49-F238E27FC236}">
                <a16:creationId xmlns:a16="http://schemas.microsoft.com/office/drawing/2014/main" id="{C4A027B6-ED89-60FC-9DB6-05CE50AD5F6D}"/>
              </a:ext>
            </a:extLst>
          </p:cNvPr>
          <p:cNvSpPr txBox="1">
            <a:spLocks/>
          </p:cNvSpPr>
          <p:nvPr/>
        </p:nvSpPr>
        <p:spPr>
          <a:xfrm>
            <a:off x="8136835" y="3429000"/>
            <a:ext cx="4035287" cy="2335696"/>
          </a:xfrm>
          <a:prstGeom prst="rect">
            <a:avLst/>
          </a:prstGeom>
          <a:noFill/>
          <a:ln>
            <a:solidFill>
              <a:schemeClr val="tx1"/>
            </a:solidFill>
          </a:ln>
        </p:spPr>
        <p:txBody>
          <a:bodyPr spcFirstLastPara="1" wrap="square" lIns="91425" tIns="45700" rIns="91425" bIns="45700" anchor="t" anchorCtr="0">
            <a:normAutofit fontScale="25000" lnSpcReduction="20000"/>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lnSpc>
                <a:spcPct val="120000"/>
              </a:lnSpc>
              <a:buNone/>
            </a:pPr>
            <a:r>
              <a:rPr lang="en-US" sz="5600">
                <a:solidFill>
                  <a:srgbClr val="0000FF"/>
                </a:solidFill>
                <a:latin typeface="Lucida Sans Unicode" panose="020B0602030504020204" pitchFamily="34" charset="0"/>
                <a:cs typeface="Lucida Sans Unicode" panose="020B0602030504020204" pitchFamily="34" charset="0"/>
              </a:rPr>
              <a:t>def</a:t>
            </a:r>
            <a:r>
              <a:rPr lang="en-US" sz="5600">
                <a:solidFill>
                  <a:srgbClr val="000000"/>
                </a:solidFill>
                <a:latin typeface="Lucida Sans Unicode" panose="020B0602030504020204" pitchFamily="34" charset="0"/>
                <a:cs typeface="Lucida Sans Unicode" panose="020B0602030504020204" pitchFamily="34" charset="0"/>
              </a:rPr>
              <a:t> </a:t>
            </a:r>
            <a:r>
              <a:rPr lang="en-US" sz="5600">
                <a:solidFill>
                  <a:srgbClr val="795E26"/>
                </a:solidFill>
                <a:latin typeface="Lucida Sans Unicode" panose="020B0602030504020204" pitchFamily="34" charset="0"/>
                <a:cs typeface="Lucida Sans Unicode" panose="020B0602030504020204" pitchFamily="34" charset="0"/>
              </a:rPr>
              <a:t>f</a:t>
            </a:r>
            <a:r>
              <a:rPr lang="en-US" sz="5600">
                <a:solidFill>
                  <a:srgbClr val="000000"/>
                </a:solidFill>
                <a:latin typeface="Lucida Sans Unicode" panose="020B0602030504020204" pitchFamily="34" charset="0"/>
                <a:cs typeface="Lucida Sans Unicode" panose="020B0602030504020204" pitchFamily="34" charset="0"/>
              </a:rPr>
              <a:t>(</a:t>
            </a:r>
            <a:r>
              <a:rPr lang="en-US" sz="5600">
                <a:solidFill>
                  <a:srgbClr val="001080"/>
                </a:solidFill>
                <a:latin typeface="Lucida Sans Unicode" panose="020B0602030504020204" pitchFamily="34" charset="0"/>
                <a:cs typeface="Lucida Sans Unicode" panose="020B0602030504020204" pitchFamily="34" charset="0"/>
              </a:rPr>
              <a:t>x</a:t>
            </a:r>
            <a:r>
              <a:rPr lang="en-US" sz="5600">
                <a:solidFill>
                  <a:srgbClr val="000000"/>
                </a:solidFill>
                <a:latin typeface="Lucida Sans Unicode" panose="020B0602030504020204" pitchFamily="34" charset="0"/>
                <a:cs typeface="Lucida Sans Unicode" panose="020B0602030504020204" pitchFamily="34" charset="0"/>
              </a:rPr>
              <a:t>):</a:t>
            </a:r>
          </a:p>
          <a:p>
            <a:pPr marL="50800" indent="0">
              <a:lnSpc>
                <a:spcPct val="120000"/>
              </a:lnSpc>
              <a:buNone/>
            </a:pPr>
            <a:r>
              <a:rPr lang="en-US" sz="5600">
                <a:solidFill>
                  <a:srgbClr val="000000"/>
                </a:solidFill>
                <a:latin typeface="Lucida Sans Unicode" panose="020B0602030504020204" pitchFamily="34" charset="0"/>
                <a:cs typeface="Lucida Sans Unicode" panose="020B0602030504020204" pitchFamily="34" charset="0"/>
              </a:rPr>
              <a:t>    </a:t>
            </a:r>
            <a:r>
              <a:rPr lang="en-US" sz="5600">
                <a:solidFill>
                  <a:srgbClr val="AF00DB"/>
                </a:solidFill>
                <a:latin typeface="Lucida Sans Unicode" panose="020B0602030504020204" pitchFamily="34" charset="0"/>
                <a:cs typeface="Lucida Sans Unicode" panose="020B0602030504020204" pitchFamily="34" charset="0"/>
              </a:rPr>
              <a:t>return</a:t>
            </a:r>
            <a:r>
              <a:rPr lang="en-US" sz="5600">
                <a:solidFill>
                  <a:srgbClr val="000000"/>
                </a:solidFill>
                <a:latin typeface="Lucida Sans Unicode" panose="020B0602030504020204" pitchFamily="34" charset="0"/>
                <a:cs typeface="Lucida Sans Unicode" panose="020B0602030504020204" pitchFamily="34" charset="0"/>
              </a:rPr>
              <a:t> </a:t>
            </a:r>
            <a:r>
              <a:rPr lang="en-US" sz="5600">
                <a:solidFill>
                  <a:srgbClr val="116644"/>
                </a:solidFill>
                <a:latin typeface="Lucida Sans Unicode" panose="020B0602030504020204" pitchFamily="34" charset="0"/>
                <a:cs typeface="Lucida Sans Unicode" panose="020B0602030504020204" pitchFamily="34" charset="0"/>
              </a:rPr>
              <a:t>3</a:t>
            </a:r>
            <a:r>
              <a:rPr lang="en-US" sz="5600">
                <a:solidFill>
                  <a:srgbClr val="000000"/>
                </a:solidFill>
                <a:latin typeface="Lucida Sans Unicode" panose="020B0602030504020204" pitchFamily="34" charset="0"/>
                <a:cs typeface="Lucida Sans Unicode" panose="020B0602030504020204" pitchFamily="34" charset="0"/>
              </a:rPr>
              <a:t> * x + </a:t>
            </a:r>
            <a:r>
              <a:rPr lang="en-US" sz="5600">
                <a:solidFill>
                  <a:srgbClr val="116644"/>
                </a:solidFill>
                <a:latin typeface="Lucida Sans Unicode" panose="020B0602030504020204" pitchFamily="34" charset="0"/>
                <a:cs typeface="Lucida Sans Unicode" panose="020B0602030504020204" pitchFamily="34" charset="0"/>
              </a:rPr>
              <a:t>2</a:t>
            </a:r>
            <a:endParaRPr lang="en-US" sz="5600">
              <a:solidFill>
                <a:srgbClr val="000000"/>
              </a:solidFill>
              <a:latin typeface="Lucida Sans Unicode" panose="020B0602030504020204" pitchFamily="34" charset="0"/>
              <a:cs typeface="Lucida Sans Unicode" panose="020B0602030504020204" pitchFamily="34" charset="0"/>
            </a:endParaRPr>
          </a:p>
          <a:p>
            <a:pPr marL="50800" indent="0">
              <a:lnSpc>
                <a:spcPct val="120000"/>
              </a:lnSpc>
              <a:buNone/>
            </a:pPr>
            <a:endParaRPr lang="en-US" sz="5600">
              <a:solidFill>
                <a:srgbClr val="000000"/>
              </a:solidFill>
              <a:latin typeface="Lucida Sans Unicode" panose="020B0602030504020204" pitchFamily="34" charset="0"/>
              <a:cs typeface="Lucida Sans Unicode" panose="020B0602030504020204" pitchFamily="34" charset="0"/>
            </a:endParaRPr>
          </a:p>
          <a:p>
            <a:pPr marL="50800" indent="0">
              <a:lnSpc>
                <a:spcPct val="120000"/>
              </a:lnSpc>
              <a:buNone/>
            </a:pPr>
            <a:r>
              <a:rPr lang="en-US" sz="5600">
                <a:solidFill>
                  <a:srgbClr val="000000"/>
                </a:solidFill>
                <a:latin typeface="Courier New" panose="02070309020205020404" pitchFamily="49" charset="0"/>
              </a:rPr>
              <a:t>np.random.seed(</a:t>
            </a:r>
            <a:r>
              <a:rPr lang="en-US" sz="5600">
                <a:solidFill>
                  <a:srgbClr val="116644"/>
                </a:solidFill>
                <a:latin typeface="Courier New" panose="02070309020205020404" pitchFamily="49" charset="0"/>
              </a:rPr>
              <a:t>42</a:t>
            </a:r>
            <a:r>
              <a:rPr lang="en-US" sz="5600">
                <a:solidFill>
                  <a:srgbClr val="000000"/>
                </a:solidFill>
                <a:latin typeface="Courier New" panose="02070309020205020404" pitchFamily="49" charset="0"/>
              </a:rPr>
              <a:t>)</a:t>
            </a:r>
          </a:p>
          <a:p>
            <a:pPr marL="50800" indent="0">
              <a:lnSpc>
                <a:spcPct val="120000"/>
              </a:lnSpc>
              <a:buNone/>
            </a:pPr>
            <a:r>
              <a:rPr lang="en-US" sz="5600">
                <a:solidFill>
                  <a:srgbClr val="000000"/>
                </a:solidFill>
                <a:latin typeface="Courier New" panose="02070309020205020404" pitchFamily="49" charset="0"/>
              </a:rPr>
              <a:t>x = np.random.uniform(</a:t>
            </a:r>
            <a:r>
              <a:rPr lang="en-US" sz="5600">
                <a:solidFill>
                  <a:srgbClr val="116644"/>
                </a:solidFill>
                <a:latin typeface="Courier New" panose="02070309020205020404" pitchFamily="49" charset="0"/>
              </a:rPr>
              <a:t>0</a:t>
            </a:r>
            <a:r>
              <a:rPr lang="en-US" sz="5600">
                <a:solidFill>
                  <a:srgbClr val="000000"/>
                </a:solidFill>
                <a:latin typeface="Courier New" panose="02070309020205020404" pitchFamily="49" charset="0"/>
              </a:rPr>
              <a:t>, </a:t>
            </a:r>
            <a:r>
              <a:rPr lang="en-US" sz="5600">
                <a:solidFill>
                  <a:srgbClr val="116644"/>
                </a:solidFill>
                <a:latin typeface="Courier New" panose="02070309020205020404" pitchFamily="49" charset="0"/>
              </a:rPr>
              <a:t>1</a:t>
            </a:r>
            <a:r>
              <a:rPr lang="en-US" sz="5600">
                <a:solidFill>
                  <a:srgbClr val="000000"/>
                </a:solidFill>
                <a:latin typeface="Courier New" panose="02070309020205020404" pitchFamily="49" charset="0"/>
              </a:rPr>
              <a:t>, </a:t>
            </a:r>
            <a:r>
              <a:rPr lang="en-US" sz="5600">
                <a:solidFill>
                  <a:srgbClr val="116644"/>
                </a:solidFill>
                <a:latin typeface="Courier New" panose="02070309020205020404" pitchFamily="49" charset="0"/>
              </a:rPr>
              <a:t>50</a:t>
            </a:r>
            <a:r>
              <a:rPr lang="en-US" sz="5600">
                <a:solidFill>
                  <a:srgbClr val="000000"/>
                </a:solidFill>
                <a:latin typeface="Courier New" panose="02070309020205020404" pitchFamily="49" charset="0"/>
              </a:rPr>
              <a:t>)</a:t>
            </a:r>
          </a:p>
          <a:p>
            <a:pPr marL="50800" indent="0">
              <a:lnSpc>
                <a:spcPct val="120000"/>
              </a:lnSpc>
              <a:buNone/>
            </a:pPr>
            <a:br>
              <a:rPr lang="en-US" sz="5600">
                <a:solidFill>
                  <a:srgbClr val="000000"/>
                </a:solidFill>
                <a:latin typeface="Courier New" panose="02070309020205020404" pitchFamily="49" charset="0"/>
              </a:rPr>
            </a:br>
            <a:r>
              <a:rPr lang="en-US" sz="5600">
                <a:solidFill>
                  <a:srgbClr val="000000"/>
                </a:solidFill>
                <a:latin typeface="Courier New" panose="02070309020205020404" pitchFamily="49" charset="0"/>
              </a:rPr>
              <a:t>noise = np.random.normal(</a:t>
            </a:r>
            <a:r>
              <a:rPr lang="en-US" sz="5600">
                <a:solidFill>
                  <a:srgbClr val="116644"/>
                </a:solidFill>
                <a:latin typeface="Courier New" panose="02070309020205020404" pitchFamily="49" charset="0"/>
              </a:rPr>
              <a:t>0</a:t>
            </a:r>
            <a:r>
              <a:rPr lang="en-US" sz="5600">
                <a:solidFill>
                  <a:srgbClr val="000000"/>
                </a:solidFill>
                <a:latin typeface="Courier New" panose="02070309020205020404" pitchFamily="49" charset="0"/>
              </a:rPr>
              <a:t>, </a:t>
            </a:r>
            <a:r>
              <a:rPr lang="en-US" sz="5600">
                <a:solidFill>
                  <a:srgbClr val="116644"/>
                </a:solidFill>
                <a:latin typeface="Courier New" panose="02070309020205020404" pitchFamily="49" charset="0"/>
              </a:rPr>
              <a:t>0.3</a:t>
            </a:r>
            <a:r>
              <a:rPr lang="en-US" sz="5600">
                <a:solidFill>
                  <a:srgbClr val="000000"/>
                </a:solidFill>
                <a:latin typeface="Courier New" panose="02070309020205020404" pitchFamily="49" charset="0"/>
              </a:rPr>
              <a:t>, size=x.shape[</a:t>
            </a:r>
            <a:r>
              <a:rPr lang="en-US" sz="5600">
                <a:solidFill>
                  <a:srgbClr val="116644"/>
                </a:solidFill>
                <a:latin typeface="Courier New" panose="02070309020205020404" pitchFamily="49" charset="0"/>
              </a:rPr>
              <a:t>0</a:t>
            </a:r>
            <a:r>
              <a:rPr lang="en-US" sz="5600">
                <a:solidFill>
                  <a:srgbClr val="000000"/>
                </a:solidFill>
                <a:latin typeface="Courier New" panose="02070309020205020404" pitchFamily="49" charset="0"/>
              </a:rPr>
              <a:t>])</a:t>
            </a:r>
          </a:p>
          <a:p>
            <a:pPr marL="50800" indent="0">
              <a:lnSpc>
                <a:spcPct val="120000"/>
              </a:lnSpc>
              <a:buNone/>
            </a:pPr>
            <a:r>
              <a:rPr lang="en-US" sz="5600">
                <a:solidFill>
                  <a:srgbClr val="000000"/>
                </a:solidFill>
                <a:latin typeface="Courier New" panose="02070309020205020404" pitchFamily="49" charset="0"/>
              </a:rPr>
              <a:t>t = f(x) + noise</a:t>
            </a:r>
          </a:p>
          <a:p>
            <a:pPr marL="50800" indent="0">
              <a:buNone/>
            </a:pPr>
            <a:endParaRPr lang="en-US" b="0">
              <a:solidFill>
                <a:srgbClr val="000000"/>
              </a:solidFill>
              <a:effectLst/>
              <a:latin typeface="Courier New" panose="02070309020205020404" pitchFamily="49" charset="0"/>
            </a:endParaRPr>
          </a:p>
          <a:p>
            <a:pPr marL="228600" indent="-50800">
              <a:spcBef>
                <a:spcPts val="0"/>
              </a:spcBef>
              <a:buFont typeface="Arial"/>
              <a:buNone/>
            </a:pPr>
            <a:endParaRPr lang="en-US" dirty="0"/>
          </a:p>
        </p:txBody>
      </p:sp>
      <p:pic>
        <p:nvPicPr>
          <p:cNvPr id="8" name="Graphic 7">
            <a:extLst>
              <a:ext uri="{FF2B5EF4-FFF2-40B4-BE49-F238E27FC236}">
                <a16:creationId xmlns:a16="http://schemas.microsoft.com/office/drawing/2014/main" id="{1FC0D78F-EF11-D4AF-79F3-2C9C11DFED2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846312" y="695325"/>
            <a:ext cx="4319401" cy="2733675"/>
          </a:xfrm>
          <a:prstGeom prst="rect">
            <a:avLst/>
          </a:prstGeom>
        </p:spPr>
      </p:pic>
    </p:spTree>
    <p:extLst>
      <p:ext uri="{BB962C8B-B14F-4D97-AF65-F5344CB8AC3E}">
        <p14:creationId xmlns:p14="http://schemas.microsoft.com/office/powerpoint/2010/main" val="20330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7E10BF72-3C0E-4723-7118-D45218CAB98D}"/>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78A443E5-445B-4879-6599-22AB10B75E10}"/>
              </a:ext>
            </a:extLst>
          </p:cNvPr>
          <p:cNvSpPr txBox="1">
            <a:spLocks noGrp="1"/>
          </p:cNvSpPr>
          <p:nvPr>
            <p:ph type="title"/>
          </p:nvPr>
        </p:nvSpPr>
        <p:spPr>
          <a:xfrm>
            <a:off x="774146" y="126603"/>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err="1"/>
              <a:t>dụ</a:t>
            </a:r>
            <a:r>
              <a:rPr lang="en-US"/>
              <a:t> 3</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41EE8AA3-CD9F-B3E6-CE53-D0713CB33B44}"/>
                  </a:ext>
                </a:extLst>
              </p:cNvPr>
              <p:cNvSpPr txBox="1">
                <a:spLocks noGrp="1"/>
              </p:cNvSpPr>
              <p:nvPr>
                <p:ph type="body" idx="1"/>
              </p:nvPr>
            </p:nvSpPr>
            <p:spPr>
              <a:xfrm>
                <a:off x="427901" y="924046"/>
                <a:ext cx="7412002" cy="5715129"/>
              </a:xfrm>
              <a:prstGeom prst="rect">
                <a:avLst/>
              </a:prstGeom>
              <a:noFill/>
              <a:ln>
                <a:noFill/>
              </a:ln>
            </p:spPr>
            <p:txBody>
              <a:bodyPr spcFirstLastPara="1" wrap="square" lIns="91425" tIns="45700" rIns="91425" bIns="45700" anchor="t" anchorCtr="0">
                <a:normAutofit fontScale="25000" lnSpcReduction="20000"/>
              </a:bodyPr>
              <a:lstStyle/>
              <a:p>
                <a:pPr marL="228600" lvl="0" indent="-50800" algn="just" rtl="0">
                  <a:lnSpc>
                    <a:spcPct val="130000"/>
                  </a:lnSpc>
                  <a:spcBef>
                    <a:spcPts val="0"/>
                  </a:spcBef>
                  <a:spcAft>
                    <a:spcPts val="0"/>
                  </a:spcAft>
                  <a:buClr>
                    <a:schemeClr val="dk1"/>
                  </a:buClr>
                  <a:buSzPts val="2800"/>
                  <a:buNone/>
                </a:pPr>
                <a:r>
                  <a:rPr lang="en-US" sz="8000" b="1" dirty="0">
                    <a:solidFill>
                      <a:srgbClr val="FF0000"/>
                    </a:solidFill>
                  </a:rPr>
                  <a:t>Mô </a:t>
                </a:r>
                <a:r>
                  <a:rPr lang="en-US" sz="8000" b="1" dirty="0" err="1">
                    <a:solidFill>
                      <a:srgbClr val="FF0000"/>
                    </a:solidFill>
                  </a:rPr>
                  <a:t>hình</a:t>
                </a:r>
                <a:r>
                  <a:rPr lang="en-US" sz="8000" b="1" dirty="0">
                    <a:solidFill>
                      <a:srgbClr val="FF0000"/>
                    </a:solidFill>
                  </a:rPr>
                  <a:t> (Model)</a:t>
                </a:r>
              </a:p>
              <a:p>
                <a:pPr marL="228600" lvl="0" indent="-50800">
                  <a:spcBef>
                    <a:spcPts val="0"/>
                  </a:spcBef>
                  <a:buNone/>
                </a:pPr>
                <a:r>
                  <a:rPr lang="en-US" sz="7200" dirty="0" err="1"/>
                  <a:t>Tương</a:t>
                </a:r>
                <a:r>
                  <a:rPr lang="en-US" sz="7200" dirty="0"/>
                  <a:t> </a:t>
                </a:r>
                <a:r>
                  <a:rPr lang="en-US" sz="7200" dirty="0" err="1"/>
                  <a:t>tự</a:t>
                </a:r>
                <a:r>
                  <a:rPr lang="en-US" sz="7200" dirty="0"/>
                  <a:t>, ta </a:t>
                </a:r>
                <a:r>
                  <a:rPr lang="en-US" sz="7200" dirty="0" err="1"/>
                  <a:t>thực</a:t>
                </a:r>
                <a:r>
                  <a:rPr lang="en-US" sz="7200" dirty="0"/>
                  <a:t> </a:t>
                </a:r>
                <a:r>
                  <a:rPr lang="en-US" sz="7200" dirty="0" err="1"/>
                  <a:t>nghiệm</a:t>
                </a:r>
                <a:r>
                  <a:rPr lang="en-US" sz="7200" dirty="0"/>
                  <a:t> </a:t>
                </a:r>
                <a:r>
                  <a:rPr lang="en-US" sz="7200" dirty="0" err="1"/>
                  <a:t>với</a:t>
                </a:r>
                <a:r>
                  <a:rPr lang="en-US" sz="7200" dirty="0"/>
                  <a:t> </a:t>
                </a:r>
                <a:r>
                  <a:rPr lang="en-US" sz="7200" dirty="0" err="1"/>
                  <a:t>một</a:t>
                </a:r>
                <a:r>
                  <a:rPr lang="en-US" sz="7200" dirty="0"/>
                  <a:t> </a:t>
                </a:r>
                <a:r>
                  <a:rPr lang="en-US" sz="7200" dirty="0" err="1"/>
                  <a:t>mô</a:t>
                </a:r>
                <a:r>
                  <a:rPr lang="en-US" sz="7200" dirty="0"/>
                  <a:t> </a:t>
                </a:r>
                <a:r>
                  <a:rPr lang="en-US" sz="7200" dirty="0" err="1"/>
                  <a:t>hình</a:t>
                </a:r>
                <a:r>
                  <a:rPr lang="en-US" sz="7200" dirty="0"/>
                  <a:t> </a:t>
                </a:r>
                <a:r>
                  <a:rPr lang="en-US" sz="7200" dirty="0" err="1"/>
                  <a:t>đơn</a:t>
                </a:r>
                <a:r>
                  <a:rPr lang="en-US" sz="7200" dirty="0"/>
                  <a:t> </a:t>
                </a:r>
                <a:r>
                  <a:rPr lang="en-US" sz="7200" dirty="0" err="1"/>
                  <a:t>giản</a:t>
                </a:r>
                <a:r>
                  <a:rPr lang="en-US" sz="7200" dirty="0"/>
                  <a:t> </a:t>
                </a:r>
                <a:r>
                  <a:rPr lang="en-US" sz="7200" dirty="0" err="1"/>
                  <a:t>có</a:t>
                </a:r>
                <a:r>
                  <a:rPr lang="en-US" sz="7200" dirty="0"/>
                  <a:t> </a:t>
                </a:r>
                <a:r>
                  <a:rPr lang="en-US" sz="7200" dirty="0" err="1"/>
                  <a:t>dạng</a:t>
                </a:r>
                <a:r>
                  <a:rPr lang="en-US" sz="7200" dirty="0"/>
                  <a:t>:</a:t>
                </a:r>
              </a:p>
              <a:p>
                <a:pPr marL="228600" lvl="0" indent="-50800">
                  <a:spcBef>
                    <a:spcPts val="0"/>
                  </a:spcBef>
                  <a:buNone/>
                </a:pPr>
                <a14:m>
                  <m:oMathPara xmlns:m="http://schemas.openxmlformats.org/officeDocument/2006/math">
                    <m:oMathParaPr>
                      <m:jc m:val="centerGroup"/>
                    </m:oMathParaPr>
                    <m:oMath xmlns:m="http://schemas.openxmlformats.org/officeDocument/2006/math">
                      <m:r>
                        <a:rPr lang="en-US" sz="7200" i="1">
                          <a:latin typeface="Cambria Math" panose="02040503050406030204" pitchFamily="18" charset="0"/>
                        </a:rPr>
                        <m:t>𝑦</m:t>
                      </m:r>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rPr>
                            <m:t>𝑓</m:t>
                          </m:r>
                        </m:e>
                        <m:sub>
                          <m:r>
                            <a:rPr lang="en-US" sz="7200" b="1" i="1">
                              <a:latin typeface="Cambria Math" panose="02040503050406030204" pitchFamily="18" charset="0"/>
                            </a:rPr>
                            <m:t>𝒘</m:t>
                          </m:r>
                        </m:sub>
                      </m:sSub>
                      <m:d>
                        <m:dPr>
                          <m:ctrlPr>
                            <a:rPr lang="en-US" sz="7200" i="1">
                              <a:latin typeface="Cambria Math" panose="02040503050406030204" pitchFamily="18" charset="0"/>
                            </a:rPr>
                          </m:ctrlPr>
                        </m:dPr>
                        <m:e>
                          <m:r>
                            <a:rPr lang="en-US" sz="7200" i="1">
                              <a:latin typeface="Cambria Math" panose="02040503050406030204" pitchFamily="18" charset="0"/>
                            </a:rPr>
                            <m:t>𝑥</m:t>
                          </m:r>
                        </m:e>
                      </m:d>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rPr>
                            <m:t>𝑤</m:t>
                          </m:r>
                        </m:e>
                        <m:sub>
                          <m:r>
                            <a:rPr lang="en-US" sz="7200" i="1">
                              <a:latin typeface="Cambria Math" panose="02040503050406030204" pitchFamily="18" charset="0"/>
                            </a:rPr>
                            <m:t>0</m:t>
                          </m:r>
                        </m:sub>
                      </m:sSub>
                      <m:r>
                        <a:rPr lang="en-US" sz="7200" i="1">
                          <a:latin typeface="Cambria Math" panose="02040503050406030204" pitchFamily="18" charset="0"/>
                        </a:rPr>
                        <m:t>𝑥</m:t>
                      </m:r>
                    </m:oMath>
                  </m:oMathPara>
                </a14:m>
                <a:endParaRPr lang="en-US" sz="7200" dirty="0"/>
              </a:p>
              <a:p>
                <a:pPr marL="228600" indent="-50800">
                  <a:spcBef>
                    <a:spcPts val="0"/>
                  </a:spcBef>
                  <a:buNone/>
                </a:pPr>
                <a:r>
                  <a:rPr lang="en-US" sz="7200" dirty="0" err="1"/>
                  <a:t>với</a:t>
                </a:r>
                <a:r>
                  <a:rPr lang="en-US" sz="7200" dirty="0"/>
                  <a:t> </a:t>
                </a:r>
                <a14:m>
                  <m:oMath xmlns:m="http://schemas.openxmlformats.org/officeDocument/2006/math">
                    <m:sSub>
                      <m:sSubPr>
                        <m:ctrlPr>
                          <a:rPr lang="en-US" sz="7200" i="1">
                            <a:latin typeface="Cambria Math" panose="02040503050406030204" pitchFamily="18" charset="0"/>
                          </a:rPr>
                        </m:ctrlPr>
                      </m:sSubPr>
                      <m:e>
                        <m:r>
                          <a:rPr lang="en-US" sz="7200" i="1">
                            <a:latin typeface="Cambria Math" panose="02040503050406030204" pitchFamily="18" charset="0"/>
                          </a:rPr>
                          <m:t>𝑤</m:t>
                        </m:r>
                      </m:e>
                      <m:sub>
                        <m:r>
                          <a:rPr lang="en-US" sz="7200" i="1">
                            <a:latin typeface="Cambria Math" panose="02040503050406030204" pitchFamily="18" charset="0"/>
                          </a:rPr>
                          <m:t>0</m:t>
                        </m:r>
                      </m:sub>
                    </m:sSub>
                  </m:oMath>
                </a14:m>
                <a:r>
                  <a:rPr lang="en-US" sz="7200" dirty="0"/>
                  <a:t> </a:t>
                </a:r>
                <a:r>
                  <a:rPr lang="en-US" sz="7200" dirty="0" err="1"/>
                  <a:t>là</a:t>
                </a:r>
                <a:r>
                  <a:rPr lang="en-US" sz="7200" dirty="0"/>
                  <a:t> </a:t>
                </a:r>
                <a:r>
                  <a:rPr lang="en-US" sz="7200" dirty="0" err="1">
                    <a:solidFill>
                      <a:schemeClr val="accent1"/>
                    </a:solidFill>
                  </a:rPr>
                  <a:t>tham</a:t>
                </a:r>
                <a:r>
                  <a:rPr lang="en-US" sz="7200" dirty="0">
                    <a:solidFill>
                      <a:schemeClr val="accent1"/>
                    </a:solidFill>
                  </a:rPr>
                  <a:t> </a:t>
                </a:r>
                <a:r>
                  <a:rPr lang="en-US" sz="7200" dirty="0" err="1">
                    <a:solidFill>
                      <a:schemeClr val="accent1"/>
                    </a:solidFill>
                  </a:rPr>
                  <a:t>số</a:t>
                </a:r>
                <a:r>
                  <a:rPr lang="en-US" sz="7200" dirty="0">
                    <a:solidFill>
                      <a:schemeClr val="accent1"/>
                    </a:solidFill>
                  </a:rPr>
                  <a:t> (parameter) </a:t>
                </a:r>
                <a:r>
                  <a:rPr lang="en-US" sz="7200" dirty="0" err="1"/>
                  <a:t>duy</a:t>
                </a:r>
                <a:r>
                  <a:rPr lang="en-US" sz="7200" dirty="0"/>
                  <a:t> </a:t>
                </a:r>
                <a:r>
                  <a:rPr lang="en-US" sz="7200" dirty="0" err="1"/>
                  <a:t>nhất</a:t>
                </a:r>
                <a:r>
                  <a:rPr lang="en-US" sz="7200" dirty="0"/>
                  <a:t> </a:t>
                </a:r>
                <a:r>
                  <a:rPr lang="en-US" sz="7200" dirty="0" err="1"/>
                  <a:t>của</a:t>
                </a:r>
                <a:r>
                  <a:rPr lang="en-US" sz="7200" dirty="0"/>
                  <a:t> </a:t>
                </a:r>
                <a:r>
                  <a:rPr lang="en-US" sz="7200" dirty="0" err="1"/>
                  <a:t>mô</a:t>
                </a:r>
                <a:r>
                  <a:rPr lang="en-US" sz="7200" dirty="0"/>
                  <a:t> </a:t>
                </a:r>
                <a:r>
                  <a:rPr lang="en-US" sz="7200" dirty="0" err="1"/>
                  <a:t>hình</a:t>
                </a:r>
                <a:r>
                  <a:rPr lang="en-US" sz="7200" dirty="0"/>
                  <a:t>.</a:t>
                </a:r>
              </a:p>
              <a:p>
                <a:pPr marL="228600" indent="-50800">
                  <a:spcBef>
                    <a:spcPts val="0"/>
                  </a:spcBef>
                  <a:buNone/>
                </a:pPr>
                <a:endParaRPr lang="en-US" sz="8000" dirty="0"/>
              </a:p>
              <a:p>
                <a:pPr marL="228600" indent="-50800">
                  <a:spcBef>
                    <a:spcPts val="0"/>
                  </a:spcBef>
                  <a:buNone/>
                </a:pPr>
                <a:r>
                  <a:rPr lang="en-US" sz="8000" b="1" dirty="0" err="1">
                    <a:solidFill>
                      <a:srgbClr val="FF0000"/>
                    </a:solidFill>
                  </a:rPr>
                  <a:t>Hàm</a:t>
                </a:r>
                <a:r>
                  <a:rPr lang="en-US" sz="8000" b="1" dirty="0">
                    <a:solidFill>
                      <a:srgbClr val="FF0000"/>
                    </a:solidFill>
                  </a:rPr>
                  <a:t> </a:t>
                </a:r>
                <a:r>
                  <a:rPr lang="en-US" sz="8000" b="1" dirty="0" err="1">
                    <a:solidFill>
                      <a:srgbClr val="FF0000"/>
                    </a:solidFill>
                  </a:rPr>
                  <a:t>mất</a:t>
                </a:r>
                <a:r>
                  <a:rPr lang="en-US" sz="8000" b="1" dirty="0">
                    <a:solidFill>
                      <a:srgbClr val="FF0000"/>
                    </a:solidFill>
                  </a:rPr>
                  <a:t> </a:t>
                </a:r>
                <a:r>
                  <a:rPr lang="en-US" sz="8000" b="1" dirty="0" err="1">
                    <a:solidFill>
                      <a:srgbClr val="FF0000"/>
                    </a:solidFill>
                  </a:rPr>
                  <a:t>mát</a:t>
                </a:r>
                <a:r>
                  <a:rPr lang="en-US" sz="8000" b="1" dirty="0">
                    <a:solidFill>
                      <a:srgbClr val="FF0000"/>
                    </a:solidFill>
                  </a:rPr>
                  <a:t> (Loss function)</a:t>
                </a:r>
              </a:p>
              <a:p>
                <a:pPr marL="228600" indent="-50800">
                  <a:spcBef>
                    <a:spcPts val="0"/>
                  </a:spcBef>
                  <a:buNone/>
                </a:pPr>
                <a:r>
                  <a:rPr lang="en-US" sz="7200" dirty="0">
                    <a:solidFill>
                      <a:schemeClr val="tx1"/>
                    </a:solidFill>
                  </a:rPr>
                  <a:t>Ta </a:t>
                </a:r>
                <a:r>
                  <a:rPr lang="en-US" sz="7200" dirty="0" err="1">
                    <a:solidFill>
                      <a:schemeClr val="tx1"/>
                    </a:solidFill>
                  </a:rPr>
                  <a:t>sử</a:t>
                </a:r>
                <a:r>
                  <a:rPr lang="en-US" sz="7200" dirty="0">
                    <a:solidFill>
                      <a:schemeClr val="tx1"/>
                    </a:solidFill>
                  </a:rPr>
                  <a:t> </a:t>
                </a:r>
                <a:r>
                  <a:rPr lang="en-US" sz="7200" dirty="0" err="1">
                    <a:solidFill>
                      <a:schemeClr val="tx1"/>
                    </a:solidFill>
                  </a:rPr>
                  <a:t>dụng</a:t>
                </a:r>
                <a:r>
                  <a:rPr lang="en-US" sz="7200" dirty="0">
                    <a:solidFill>
                      <a:schemeClr val="tx1"/>
                    </a:solidFill>
                  </a:rPr>
                  <a:t> </a:t>
                </a:r>
                <a:r>
                  <a:rPr lang="en-US" sz="7200" dirty="0" err="1">
                    <a:solidFill>
                      <a:schemeClr val="accent1"/>
                    </a:solidFill>
                  </a:rPr>
                  <a:t>hàm</a:t>
                </a:r>
                <a:r>
                  <a:rPr lang="en-US" sz="7200" dirty="0">
                    <a:solidFill>
                      <a:schemeClr val="accent1"/>
                    </a:solidFill>
                  </a:rPr>
                  <a:t> </a:t>
                </a:r>
                <a:r>
                  <a:rPr lang="en-US" sz="7200" dirty="0" err="1">
                    <a:solidFill>
                      <a:schemeClr val="accent1"/>
                    </a:solidFill>
                  </a:rPr>
                  <a:t>mất</a:t>
                </a:r>
                <a:r>
                  <a:rPr lang="en-US" sz="7200" dirty="0">
                    <a:solidFill>
                      <a:schemeClr val="accent1"/>
                    </a:solidFill>
                  </a:rPr>
                  <a:t> </a:t>
                </a:r>
                <a:r>
                  <a:rPr lang="en-US" sz="7200" dirty="0" err="1">
                    <a:solidFill>
                      <a:schemeClr val="accent1"/>
                    </a:solidFill>
                  </a:rPr>
                  <a:t>mát</a:t>
                </a:r>
                <a:r>
                  <a:rPr lang="en-US" sz="7200" dirty="0">
                    <a:solidFill>
                      <a:schemeClr val="accent1"/>
                    </a:solidFill>
                  </a:rPr>
                  <a:t> MSE </a:t>
                </a:r>
                <a:r>
                  <a:rPr lang="en-US" sz="7200" dirty="0" err="1">
                    <a:solidFill>
                      <a:schemeClr val="tx1"/>
                    </a:solidFill>
                  </a:rPr>
                  <a:t>để</a:t>
                </a:r>
                <a:r>
                  <a:rPr lang="en-US" sz="7200" dirty="0">
                    <a:solidFill>
                      <a:schemeClr val="tx1"/>
                    </a:solidFill>
                  </a:rPr>
                  <a:t> </a:t>
                </a:r>
                <a:r>
                  <a:rPr lang="en-US" sz="7200" dirty="0" err="1">
                    <a:solidFill>
                      <a:schemeClr val="tx1"/>
                    </a:solidFill>
                  </a:rPr>
                  <a:t>đánh</a:t>
                </a:r>
                <a:r>
                  <a:rPr lang="en-US" sz="7200" dirty="0">
                    <a:solidFill>
                      <a:schemeClr val="tx1"/>
                    </a:solidFill>
                  </a:rPr>
                  <a:t> </a:t>
                </a:r>
                <a:r>
                  <a:rPr lang="en-US" sz="7200" dirty="0" err="1">
                    <a:solidFill>
                      <a:schemeClr val="tx1"/>
                    </a:solidFill>
                  </a:rPr>
                  <a:t>giá</a:t>
                </a:r>
                <a:r>
                  <a:rPr lang="en-US" sz="7200" dirty="0">
                    <a:solidFill>
                      <a:schemeClr val="tx1"/>
                    </a:solidFill>
                  </a:rPr>
                  <a:t> </a:t>
                </a:r>
                <a:r>
                  <a:rPr lang="en-US" sz="7200" dirty="0" err="1">
                    <a:solidFill>
                      <a:schemeClr val="tx1"/>
                    </a:solidFill>
                  </a:rPr>
                  <a:t>chất</a:t>
                </a:r>
                <a:r>
                  <a:rPr lang="en-US" sz="7200" dirty="0">
                    <a:solidFill>
                      <a:schemeClr val="tx1"/>
                    </a:solidFill>
                  </a:rPr>
                  <a:t> </a:t>
                </a:r>
                <a:r>
                  <a:rPr lang="en-US" sz="7200" dirty="0" err="1">
                    <a:solidFill>
                      <a:schemeClr val="tx1"/>
                    </a:solidFill>
                  </a:rPr>
                  <a:t>lượng</a:t>
                </a:r>
                <a:r>
                  <a:rPr lang="en-US" sz="7200" dirty="0">
                    <a:solidFill>
                      <a:schemeClr val="tx1"/>
                    </a:solidFill>
                  </a:rPr>
                  <a:t> </a:t>
                </a:r>
                <a:r>
                  <a:rPr lang="en-US" sz="7200" dirty="0" err="1">
                    <a:solidFill>
                      <a:schemeClr val="tx1"/>
                    </a:solidFill>
                  </a:rPr>
                  <a:t>của</a:t>
                </a:r>
                <a:r>
                  <a:rPr lang="en-US" sz="7200" dirty="0">
                    <a:solidFill>
                      <a:schemeClr val="tx1"/>
                    </a:solidFill>
                  </a:rPr>
                  <a:t> </a:t>
                </a:r>
                <a:r>
                  <a:rPr lang="en-US" sz="7200" dirty="0" err="1">
                    <a:solidFill>
                      <a:schemeClr val="tx1"/>
                    </a:solidFill>
                  </a:rPr>
                  <a:t>mô</a:t>
                </a:r>
                <a:r>
                  <a:rPr lang="en-US" sz="7200" dirty="0">
                    <a:solidFill>
                      <a:schemeClr val="tx1"/>
                    </a:solidFill>
                  </a:rPr>
                  <a:t> </a:t>
                </a:r>
                <a:r>
                  <a:rPr lang="en-US" sz="7200" dirty="0" err="1">
                    <a:solidFill>
                      <a:schemeClr val="tx1"/>
                    </a:solidFill>
                  </a:rPr>
                  <a:t>hình</a:t>
                </a:r>
                <a:r>
                  <a:rPr lang="en-US" sz="7200" dirty="0">
                    <a:solidFill>
                      <a:schemeClr val="tx1"/>
                    </a:solidFill>
                  </a:rPr>
                  <a:t>:</a:t>
                </a:r>
              </a:p>
              <a:p>
                <a:pPr marL="228600" indent="-50800">
                  <a:spcBef>
                    <a:spcPts val="0"/>
                  </a:spcBef>
                  <a:buNone/>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𝐿</m:t>
                      </m:r>
                      <m:d>
                        <m:dPr>
                          <m:ctrlPr>
                            <a:rPr lang="en-US" sz="7200" b="0" i="1" smtClean="0">
                              <a:latin typeface="Cambria Math" panose="02040503050406030204" pitchFamily="18" charset="0"/>
                            </a:rPr>
                          </m:ctrlPr>
                        </m:dPr>
                        <m:e>
                          <m:r>
                            <a:rPr lang="en-US" sz="7200" b="1" i="1" smtClean="0">
                              <a:latin typeface="Cambria Math" panose="02040503050406030204" pitchFamily="18" charset="0"/>
                            </a:rPr>
                            <m:t>𝒘</m:t>
                          </m:r>
                        </m:e>
                      </m:d>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r>
                            <a:rPr lang="en-US" sz="7200" b="0" i="1" smtClean="0">
                              <a:latin typeface="Cambria Math" panose="02040503050406030204" pitchFamily="18" charset="0"/>
                            </a:rPr>
                            <m:t>1</m:t>
                          </m:r>
                        </m:num>
                        <m:den>
                          <m:r>
                            <a:rPr lang="en-US" sz="7200" b="0" i="1" smtClean="0">
                              <a:latin typeface="Cambria Math" panose="02040503050406030204" pitchFamily="18" charset="0"/>
                            </a:rPr>
                            <m:t>𝑁</m:t>
                          </m:r>
                        </m:den>
                      </m:f>
                      <m:nary>
                        <m:naryPr>
                          <m:chr m:val="∑"/>
                          <m:ctrlPr>
                            <a:rPr lang="en-US" sz="7200" b="0" i="1" smtClean="0">
                              <a:latin typeface="Cambria Math" panose="02040503050406030204" pitchFamily="18" charset="0"/>
                            </a:rPr>
                          </m:ctrlPr>
                        </m:naryPr>
                        <m:sub>
                          <m:r>
                            <m:rPr>
                              <m:brk m:alnAt="23"/>
                            </m:rPr>
                            <a:rPr lang="en-US" sz="7200" b="0" i="1" smtClean="0">
                              <a:latin typeface="Cambria Math" panose="02040503050406030204" pitchFamily="18" charset="0"/>
                            </a:rPr>
                            <m:t>𝑖</m:t>
                          </m:r>
                          <m:r>
                            <a:rPr lang="en-US" sz="7200" b="0" i="1" smtClean="0">
                              <a:latin typeface="Cambria Math" panose="02040503050406030204" pitchFamily="18" charset="0"/>
                            </a:rPr>
                            <m:t>=</m:t>
                          </m:r>
                          <m:r>
                            <a:rPr lang="en-US" sz="7200" b="0" i="1" smtClean="0">
                              <a:latin typeface="Cambria Math" panose="02040503050406030204" pitchFamily="18" charset="0"/>
                            </a:rPr>
                            <m:t>1</m:t>
                          </m:r>
                        </m:sub>
                        <m:sup>
                          <m:r>
                            <a:rPr lang="en-US" sz="7200" b="0" i="1" smtClean="0">
                              <a:latin typeface="Cambria Math" panose="02040503050406030204" pitchFamily="18" charset="0"/>
                            </a:rPr>
                            <m:t>𝑁</m:t>
                          </m:r>
                        </m:sup>
                        <m:e>
                          <m:sSup>
                            <m:sSupPr>
                              <m:ctrlPr>
                                <a:rPr lang="en-US" sz="7200" b="0" i="1" smtClean="0">
                                  <a:latin typeface="Cambria Math" panose="02040503050406030204" pitchFamily="18" charset="0"/>
                                </a:rPr>
                              </m:ctrlPr>
                            </m:sSupPr>
                            <m:e>
                              <m:d>
                                <m:dPr>
                                  <m:ctrlPr>
                                    <a:rPr lang="en-US" sz="7200" b="0" i="1" smtClean="0">
                                      <a:latin typeface="Cambria Math" panose="02040503050406030204" pitchFamily="18" charset="0"/>
                                    </a:rPr>
                                  </m:ctrlPr>
                                </m:dPr>
                                <m:e>
                                  <m:sSup>
                                    <m:sSupPr>
                                      <m:ctrlPr>
                                        <a:rPr lang="en-US" sz="7200" i="1">
                                          <a:latin typeface="Cambria Math" panose="02040503050406030204" pitchFamily="18" charset="0"/>
                                        </a:rPr>
                                      </m:ctrlPr>
                                    </m:sSupPr>
                                    <m:e>
                                      <m:r>
                                        <a:rPr lang="en-US" sz="7200" i="1">
                                          <a:latin typeface="Cambria Math" panose="02040503050406030204" pitchFamily="18" charset="0"/>
                                        </a:rPr>
                                        <m:t>𝑡</m:t>
                                      </m:r>
                                    </m:e>
                                    <m:sup>
                                      <m:r>
                                        <a:rPr lang="en-US" sz="7200" i="1">
                                          <a:latin typeface="Cambria Math" panose="02040503050406030204" pitchFamily="18" charset="0"/>
                                        </a:rPr>
                                        <m:t>(</m:t>
                                      </m:r>
                                      <m:r>
                                        <a:rPr lang="en-US" sz="7200" i="1">
                                          <a:latin typeface="Cambria Math" panose="02040503050406030204" pitchFamily="18" charset="0"/>
                                        </a:rPr>
                                        <m:t>𝑖</m:t>
                                      </m:r>
                                      <m:r>
                                        <a:rPr lang="en-US" sz="7200" i="1">
                                          <a:latin typeface="Cambria Math" panose="02040503050406030204" pitchFamily="18" charset="0"/>
                                        </a:rPr>
                                        <m:t>)</m:t>
                                      </m:r>
                                    </m:sup>
                                  </m:sSup>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rPr>
                                        <m:t>𝑤</m:t>
                                      </m:r>
                                    </m:e>
                                    <m:sub>
                                      <m:r>
                                        <a:rPr lang="en-US" sz="7200" i="1">
                                          <a:latin typeface="Cambria Math" panose="02040503050406030204" pitchFamily="18" charset="0"/>
                                        </a:rPr>
                                        <m:t>0</m:t>
                                      </m:r>
                                    </m:sub>
                                  </m:sSub>
                                  <m:sSup>
                                    <m:sSupPr>
                                      <m:ctrlPr>
                                        <a:rPr lang="en-US" sz="7200" i="1">
                                          <a:latin typeface="Cambria Math" panose="02040503050406030204" pitchFamily="18" charset="0"/>
                                        </a:rPr>
                                      </m:ctrlPr>
                                    </m:sSupPr>
                                    <m:e>
                                      <m:r>
                                        <a:rPr lang="en-US" sz="7200" i="1">
                                          <a:latin typeface="Cambria Math" panose="02040503050406030204" pitchFamily="18" charset="0"/>
                                        </a:rPr>
                                        <m:t>𝑥</m:t>
                                      </m:r>
                                    </m:e>
                                    <m:sup>
                                      <m:r>
                                        <a:rPr lang="en-US" sz="7200" i="1">
                                          <a:latin typeface="Cambria Math" panose="02040503050406030204" pitchFamily="18" charset="0"/>
                                        </a:rPr>
                                        <m:t>(</m:t>
                                      </m:r>
                                      <m:r>
                                        <a:rPr lang="en-US" sz="7200" i="1">
                                          <a:latin typeface="Cambria Math" panose="02040503050406030204" pitchFamily="18" charset="0"/>
                                        </a:rPr>
                                        <m:t>𝑖</m:t>
                                      </m:r>
                                      <m:r>
                                        <a:rPr lang="en-US" sz="7200" i="1">
                                          <a:latin typeface="Cambria Math" panose="02040503050406030204" pitchFamily="18" charset="0"/>
                                        </a:rPr>
                                        <m:t>)</m:t>
                                      </m:r>
                                    </m:sup>
                                  </m:sSup>
                                </m:e>
                              </m:d>
                            </m:e>
                            <m:sup>
                              <m:r>
                                <a:rPr lang="en-US" sz="7200" b="0" i="1" smtClean="0">
                                  <a:latin typeface="Cambria Math" panose="02040503050406030204" pitchFamily="18" charset="0"/>
                                </a:rPr>
                                <m:t>2</m:t>
                              </m:r>
                            </m:sup>
                          </m:sSup>
                        </m:e>
                      </m:nary>
                    </m:oMath>
                  </m:oMathPara>
                </a14:m>
                <a:endParaRPr lang="en-US" sz="7200" b="1" dirty="0">
                  <a:solidFill>
                    <a:srgbClr val="FF0000"/>
                  </a:solidFill>
                </a:endParaRPr>
              </a:p>
              <a:p>
                <a:pPr marL="228600" indent="-50800">
                  <a:spcBef>
                    <a:spcPts val="0"/>
                  </a:spcBef>
                  <a:buNone/>
                </a:pPr>
                <a:endParaRPr lang="en-US" sz="8000" b="1" dirty="0">
                  <a:solidFill>
                    <a:srgbClr val="FF0000"/>
                  </a:solidFill>
                </a:endParaRPr>
              </a:p>
              <a:p>
                <a:pPr marL="228600" indent="-50800">
                  <a:spcBef>
                    <a:spcPts val="0"/>
                  </a:spcBef>
                  <a:buNone/>
                </a:pPr>
                <a:r>
                  <a:rPr lang="en-US" sz="8000" b="1" dirty="0" err="1">
                    <a:solidFill>
                      <a:srgbClr val="FF0000"/>
                    </a:solidFill>
                  </a:rPr>
                  <a:t>Tối</a:t>
                </a:r>
                <a:r>
                  <a:rPr lang="en-US" sz="8000" b="1" dirty="0">
                    <a:solidFill>
                      <a:srgbClr val="FF0000"/>
                    </a:solidFill>
                  </a:rPr>
                  <a:t> </a:t>
                </a:r>
                <a:r>
                  <a:rPr lang="en-US" sz="8000" b="1" dirty="0" err="1">
                    <a:solidFill>
                      <a:srgbClr val="FF0000"/>
                    </a:solidFill>
                  </a:rPr>
                  <a:t>ưu</a:t>
                </a:r>
                <a:r>
                  <a:rPr lang="en-US" sz="8000" b="1" dirty="0">
                    <a:solidFill>
                      <a:srgbClr val="FF0000"/>
                    </a:solidFill>
                  </a:rPr>
                  <a:t> </a:t>
                </a:r>
                <a:r>
                  <a:rPr lang="en-US" sz="8000" b="1" dirty="0" err="1">
                    <a:solidFill>
                      <a:srgbClr val="FF0000"/>
                    </a:solidFill>
                  </a:rPr>
                  <a:t>hóa</a:t>
                </a:r>
                <a:r>
                  <a:rPr lang="en-US" sz="8000" b="1" dirty="0">
                    <a:solidFill>
                      <a:srgbClr val="FF0000"/>
                    </a:solidFill>
                  </a:rPr>
                  <a:t> (Optimization)</a:t>
                </a:r>
              </a:p>
              <a:p>
                <a:pPr marL="228600" indent="-50800">
                  <a:spcBef>
                    <a:spcPts val="0"/>
                  </a:spcBef>
                  <a:buNone/>
                </a:pPr>
                <a:r>
                  <a:rPr lang="en-US" sz="7200" dirty="0">
                    <a:solidFill>
                      <a:schemeClr val="tx1"/>
                    </a:solidFill>
                  </a:rPr>
                  <a:t>Ta </a:t>
                </a:r>
                <a:r>
                  <a:rPr lang="en-US" sz="7200" dirty="0" err="1">
                    <a:solidFill>
                      <a:schemeClr val="tx1"/>
                    </a:solidFill>
                  </a:rPr>
                  <a:t>sử</a:t>
                </a:r>
                <a:r>
                  <a:rPr lang="en-US" sz="7200" dirty="0">
                    <a:solidFill>
                      <a:schemeClr val="tx1"/>
                    </a:solidFill>
                  </a:rPr>
                  <a:t> </a:t>
                </a:r>
                <a:r>
                  <a:rPr lang="en-US" sz="7200" dirty="0" err="1">
                    <a:solidFill>
                      <a:schemeClr val="tx1"/>
                    </a:solidFill>
                  </a:rPr>
                  <a:t>dụng</a:t>
                </a:r>
                <a:r>
                  <a:rPr lang="en-US" sz="7200" dirty="0">
                    <a:solidFill>
                      <a:schemeClr val="tx1"/>
                    </a:solidFill>
                  </a:rPr>
                  <a:t> </a:t>
                </a:r>
                <a:r>
                  <a:rPr lang="en-US" sz="7200" dirty="0" err="1">
                    <a:solidFill>
                      <a:schemeClr val="accent1"/>
                    </a:solidFill>
                  </a:rPr>
                  <a:t>thuật</a:t>
                </a:r>
                <a:r>
                  <a:rPr lang="en-US" sz="7200" dirty="0">
                    <a:solidFill>
                      <a:schemeClr val="accent1"/>
                    </a:solidFill>
                  </a:rPr>
                  <a:t> </a:t>
                </a:r>
                <a:r>
                  <a:rPr lang="en-US" sz="7200" dirty="0" err="1">
                    <a:solidFill>
                      <a:schemeClr val="accent1"/>
                    </a:solidFill>
                  </a:rPr>
                  <a:t>toán</a:t>
                </a:r>
                <a:r>
                  <a:rPr lang="en-US" sz="7200" dirty="0">
                    <a:solidFill>
                      <a:schemeClr val="accent1"/>
                    </a:solidFill>
                  </a:rPr>
                  <a:t> Gradient Descent </a:t>
                </a:r>
                <a:r>
                  <a:rPr lang="en-US" sz="7200" dirty="0" err="1">
                    <a:solidFill>
                      <a:schemeClr val="tx1"/>
                    </a:solidFill>
                  </a:rPr>
                  <a:t>để</a:t>
                </a:r>
                <a:r>
                  <a:rPr lang="en-US" sz="7200" dirty="0">
                    <a:solidFill>
                      <a:schemeClr val="tx1"/>
                    </a:solidFill>
                  </a:rPr>
                  <a:t> </a:t>
                </a:r>
                <a:r>
                  <a:rPr lang="en-US" sz="7200" dirty="0" err="1">
                    <a:solidFill>
                      <a:schemeClr val="tx1"/>
                    </a:solidFill>
                  </a:rPr>
                  <a:t>tìm</a:t>
                </a:r>
                <a:r>
                  <a:rPr lang="en-US" sz="7200" dirty="0">
                    <a:solidFill>
                      <a:schemeClr val="tx1"/>
                    </a:solidFill>
                  </a:rPr>
                  <a:t> </a:t>
                </a:r>
                <a:r>
                  <a:rPr lang="en-US" sz="7200" dirty="0" err="1">
                    <a:solidFill>
                      <a:schemeClr val="tx1"/>
                    </a:solidFill>
                  </a:rPr>
                  <a:t>giá</a:t>
                </a:r>
                <a:r>
                  <a:rPr lang="en-US" sz="7200" dirty="0">
                    <a:solidFill>
                      <a:schemeClr val="tx1"/>
                    </a:solidFill>
                  </a:rPr>
                  <a:t> </a:t>
                </a:r>
                <a:r>
                  <a:rPr lang="en-US" sz="7200" dirty="0" err="1">
                    <a:solidFill>
                      <a:schemeClr val="tx1"/>
                    </a:solidFill>
                  </a:rPr>
                  <a:t>trị</a:t>
                </a:r>
                <a:r>
                  <a:rPr lang="en-US" sz="7200" dirty="0">
                    <a:solidFill>
                      <a:schemeClr val="tx1"/>
                    </a:solidFill>
                  </a:rPr>
                  <a:t> </a:t>
                </a:r>
                <a:r>
                  <a:rPr lang="en-US" sz="7200" dirty="0" err="1">
                    <a:solidFill>
                      <a:schemeClr val="tx1"/>
                    </a:solidFill>
                  </a:rPr>
                  <a:t>của</a:t>
                </a:r>
                <a:r>
                  <a:rPr lang="en-US" sz="7200" dirty="0">
                    <a:solidFill>
                      <a:schemeClr val="tx1"/>
                    </a:solidFill>
                  </a:rPr>
                  <a:t> </a:t>
                </a:r>
                <a:r>
                  <a:rPr lang="en-US" sz="7200" dirty="0" err="1">
                    <a:solidFill>
                      <a:schemeClr val="tx1"/>
                    </a:solidFill>
                  </a:rPr>
                  <a:t>tham</a:t>
                </a:r>
                <a:r>
                  <a:rPr lang="en-US" sz="7200" dirty="0">
                    <a:solidFill>
                      <a:schemeClr val="tx1"/>
                    </a:solidFill>
                  </a:rPr>
                  <a:t> </a:t>
                </a:r>
                <a:r>
                  <a:rPr lang="en-US" sz="7200" dirty="0" err="1">
                    <a:solidFill>
                      <a:schemeClr val="tx1"/>
                    </a:solidFill>
                  </a:rPr>
                  <a:t>số</a:t>
                </a:r>
                <a:r>
                  <a:rPr lang="en-US" sz="7200" dirty="0">
                    <a:solidFill>
                      <a:schemeClr val="tx1"/>
                    </a:solidFill>
                  </a:rPr>
                  <a:t> </a:t>
                </a:r>
                <a14:m>
                  <m:oMath xmlns:m="http://schemas.openxmlformats.org/officeDocument/2006/math">
                    <m:sSub>
                      <m:sSubPr>
                        <m:ctrlPr>
                          <a:rPr lang="en-US" sz="7200" i="1" smtClean="0">
                            <a:latin typeface="Cambria Math" panose="02040503050406030204" pitchFamily="18" charset="0"/>
                          </a:rPr>
                        </m:ctrlPr>
                      </m:sSubPr>
                      <m:e>
                        <m:r>
                          <a:rPr lang="en-US" sz="7200" i="1">
                            <a:latin typeface="Cambria Math" panose="02040503050406030204" pitchFamily="18" charset="0"/>
                          </a:rPr>
                          <m:t>𝑤</m:t>
                        </m:r>
                      </m:e>
                      <m:sub>
                        <m:r>
                          <a:rPr lang="en-US" sz="7200" i="1">
                            <a:latin typeface="Cambria Math" panose="02040503050406030204" pitchFamily="18" charset="0"/>
                          </a:rPr>
                          <m:t>0</m:t>
                        </m:r>
                      </m:sub>
                    </m:sSub>
                    <m:r>
                      <a:rPr lang="en-US" sz="7200" i="1">
                        <a:latin typeface="Cambria Math" panose="02040503050406030204" pitchFamily="18" charset="0"/>
                      </a:rPr>
                      <m:t> </m:t>
                    </m:r>
                  </m:oMath>
                </a14:m>
                <a:r>
                  <a:rPr lang="en-US" sz="7200" dirty="0" err="1">
                    <a:solidFill>
                      <a:schemeClr val="tx1"/>
                    </a:solidFill>
                  </a:rPr>
                  <a:t>sao</a:t>
                </a:r>
                <a:r>
                  <a:rPr lang="en-US" sz="7200" dirty="0">
                    <a:solidFill>
                      <a:schemeClr val="tx1"/>
                    </a:solidFill>
                  </a:rPr>
                  <a:t> </a:t>
                </a:r>
                <a:r>
                  <a:rPr lang="en-US" sz="7200" dirty="0" err="1">
                    <a:solidFill>
                      <a:schemeClr val="tx1"/>
                    </a:solidFill>
                  </a:rPr>
                  <a:t>cho</a:t>
                </a:r>
                <a:r>
                  <a:rPr lang="en-US" sz="7200" dirty="0">
                    <a:solidFill>
                      <a:schemeClr val="tx1"/>
                    </a:solidFill>
                  </a:rPr>
                  <a:t> </a:t>
                </a:r>
                <a:r>
                  <a:rPr lang="en-US" sz="7200" dirty="0" err="1">
                    <a:solidFill>
                      <a:schemeClr val="tx1"/>
                    </a:solidFill>
                  </a:rPr>
                  <a:t>có</a:t>
                </a:r>
                <a:r>
                  <a:rPr lang="en-US" sz="7200" dirty="0">
                    <a:solidFill>
                      <a:schemeClr val="tx1"/>
                    </a:solidFill>
                  </a:rPr>
                  <a:t> </a:t>
                </a:r>
                <a:r>
                  <a:rPr lang="en-US" sz="7200" dirty="0" err="1">
                    <a:solidFill>
                      <a:schemeClr val="tx1"/>
                    </a:solidFill>
                  </a:rPr>
                  <a:t>thể</a:t>
                </a:r>
                <a:r>
                  <a:rPr lang="en-US" sz="7200" dirty="0">
                    <a:solidFill>
                      <a:schemeClr val="tx1"/>
                    </a:solidFill>
                  </a:rPr>
                  <a:t> </a:t>
                </a:r>
                <a:r>
                  <a:rPr lang="en-US" sz="7200" dirty="0" err="1">
                    <a:solidFill>
                      <a:schemeClr val="tx1"/>
                    </a:solidFill>
                  </a:rPr>
                  <a:t>cực</a:t>
                </a:r>
                <a:r>
                  <a:rPr lang="en-US" sz="7200" dirty="0">
                    <a:solidFill>
                      <a:schemeClr val="tx1"/>
                    </a:solidFill>
                  </a:rPr>
                  <a:t> </a:t>
                </a:r>
                <a:r>
                  <a:rPr lang="en-US" sz="7200" dirty="0" err="1">
                    <a:solidFill>
                      <a:schemeClr val="tx1"/>
                    </a:solidFill>
                  </a:rPr>
                  <a:t>tiểu</a:t>
                </a:r>
                <a:r>
                  <a:rPr lang="en-US" sz="7200" dirty="0">
                    <a:solidFill>
                      <a:schemeClr val="tx1"/>
                    </a:solidFill>
                  </a:rPr>
                  <a:t> </a:t>
                </a:r>
                <a:r>
                  <a:rPr lang="en-US" sz="7200" dirty="0" err="1">
                    <a:solidFill>
                      <a:schemeClr val="tx1"/>
                    </a:solidFill>
                  </a:rPr>
                  <a:t>hóa</a:t>
                </a:r>
                <a:r>
                  <a:rPr lang="en-US" sz="7200" dirty="0">
                    <a:solidFill>
                      <a:schemeClr val="tx1"/>
                    </a:solidFill>
                  </a:rPr>
                  <a:t> </a:t>
                </a:r>
                <a:r>
                  <a:rPr lang="en-US" sz="7200" dirty="0" err="1">
                    <a:solidFill>
                      <a:schemeClr val="tx1"/>
                    </a:solidFill>
                  </a:rPr>
                  <a:t>hàm</a:t>
                </a:r>
                <a:r>
                  <a:rPr lang="en-US" sz="7200" dirty="0">
                    <a:solidFill>
                      <a:schemeClr val="tx1"/>
                    </a:solidFill>
                  </a:rPr>
                  <a:t> </a:t>
                </a:r>
                <a:r>
                  <a:rPr lang="en-US" sz="7200" dirty="0" err="1">
                    <a:solidFill>
                      <a:schemeClr val="tx1"/>
                    </a:solidFill>
                  </a:rPr>
                  <a:t>mất</a:t>
                </a:r>
                <a:r>
                  <a:rPr lang="en-US" sz="7200" dirty="0">
                    <a:solidFill>
                      <a:schemeClr val="tx1"/>
                    </a:solidFill>
                  </a:rPr>
                  <a:t> </a:t>
                </a:r>
                <a:r>
                  <a:rPr lang="en-US" sz="7200" dirty="0" err="1">
                    <a:solidFill>
                      <a:schemeClr val="tx1"/>
                    </a:solidFill>
                  </a:rPr>
                  <a:t>mát</a:t>
                </a:r>
                <a:r>
                  <a:rPr lang="en-US" sz="7200" dirty="0">
                    <a:solidFill>
                      <a:schemeClr val="tx1"/>
                    </a:solidFill>
                  </a:rPr>
                  <a:t> MSE. Ở </a:t>
                </a:r>
                <a:r>
                  <a:rPr lang="en-US" sz="7200" dirty="0" err="1">
                    <a:solidFill>
                      <a:schemeClr val="tx1"/>
                    </a:solidFill>
                  </a:rPr>
                  <a:t>mỗi</a:t>
                </a:r>
                <a:r>
                  <a:rPr lang="en-US" sz="7200" dirty="0">
                    <a:solidFill>
                      <a:schemeClr val="tx1"/>
                    </a:solidFill>
                  </a:rPr>
                  <a:t> </a:t>
                </a:r>
                <a:r>
                  <a:rPr lang="en-US" sz="7200" dirty="0" err="1">
                    <a:solidFill>
                      <a:schemeClr val="tx1"/>
                    </a:solidFill>
                  </a:rPr>
                  <a:t>vòng</a:t>
                </a:r>
                <a:r>
                  <a:rPr lang="en-US" sz="7200" dirty="0">
                    <a:solidFill>
                      <a:schemeClr val="tx1"/>
                    </a:solidFill>
                  </a:rPr>
                  <a:t> </a:t>
                </a:r>
                <a:r>
                  <a:rPr lang="en-US" sz="7200" dirty="0" err="1">
                    <a:solidFill>
                      <a:schemeClr val="tx1"/>
                    </a:solidFill>
                  </a:rPr>
                  <a:t>lặp</a:t>
                </a:r>
                <a:r>
                  <a:rPr lang="en-US" sz="7200" dirty="0">
                    <a:solidFill>
                      <a:schemeClr val="tx1"/>
                    </a:solidFill>
                  </a:rPr>
                  <a:t> </a:t>
                </a:r>
                <a:r>
                  <a:rPr lang="en-US" sz="7200" dirty="0" err="1">
                    <a:solidFill>
                      <a:schemeClr val="tx1"/>
                    </a:solidFill>
                  </a:rPr>
                  <a:t>thứ</a:t>
                </a:r>
                <a:r>
                  <a:rPr lang="en-US" sz="7200" dirty="0">
                    <a:solidFill>
                      <a:schemeClr val="tx1"/>
                    </a:solidFill>
                  </a:rPr>
                  <a:t> </a:t>
                </a:r>
                <a14:m>
                  <m:oMath xmlns:m="http://schemas.openxmlformats.org/officeDocument/2006/math">
                    <m:r>
                      <a:rPr lang="en-US" sz="7200" b="0" i="1" smtClean="0">
                        <a:solidFill>
                          <a:schemeClr val="tx1"/>
                        </a:solidFill>
                        <a:latin typeface="Cambria Math" panose="02040503050406030204" pitchFamily="18" charset="0"/>
                      </a:rPr>
                      <m:t>𝑡</m:t>
                    </m:r>
                  </m:oMath>
                </a14:m>
                <a:r>
                  <a:rPr lang="en-US" sz="7200" dirty="0">
                    <a:solidFill>
                      <a:schemeClr val="tx1"/>
                    </a:solidFill>
                  </a:rPr>
                  <a:t>, ta </a:t>
                </a:r>
                <a:r>
                  <a:rPr lang="en-US" sz="7200" dirty="0" err="1">
                    <a:solidFill>
                      <a:schemeClr val="tx1"/>
                    </a:solidFill>
                  </a:rPr>
                  <a:t>cập</a:t>
                </a:r>
                <a:r>
                  <a:rPr lang="en-US" sz="7200" dirty="0">
                    <a:solidFill>
                      <a:schemeClr val="tx1"/>
                    </a:solidFill>
                  </a:rPr>
                  <a:t> </a:t>
                </a:r>
                <a:r>
                  <a:rPr lang="en-US" sz="7200" dirty="0" err="1">
                    <a:solidFill>
                      <a:schemeClr val="tx1"/>
                    </a:solidFill>
                  </a:rPr>
                  <a:t>nhật</a:t>
                </a:r>
                <a:r>
                  <a:rPr lang="en-US" sz="7200" dirty="0">
                    <a:solidFill>
                      <a:schemeClr val="tx1"/>
                    </a:solidFill>
                  </a:rPr>
                  <a:t>:</a:t>
                </a:r>
              </a:p>
              <a:p>
                <a:pPr marL="228600" indent="-50800">
                  <a:spcBef>
                    <a:spcPts val="0"/>
                  </a:spcBef>
                  <a:buNone/>
                </a:pPr>
                <a14:m>
                  <m:oMathPara xmlns:m="http://schemas.openxmlformats.org/officeDocument/2006/math">
                    <m:oMathParaPr>
                      <m:jc m:val="centerGroup"/>
                    </m:oMathParaPr>
                    <m:oMath xmlns:m="http://schemas.openxmlformats.org/officeDocument/2006/math">
                      <m:sSubSup>
                        <m:sSubSupPr>
                          <m:ctrlPr>
                            <a:rPr lang="en-US" sz="7200" i="1" smtClean="0">
                              <a:latin typeface="Cambria Math" panose="02040503050406030204" pitchFamily="18" charset="0"/>
                            </a:rPr>
                          </m:ctrlPr>
                        </m:sSubSupPr>
                        <m:e>
                          <m:r>
                            <a:rPr lang="en-US" sz="7200" b="0" i="1" smtClean="0">
                              <a:latin typeface="Cambria Math" panose="02040503050406030204" pitchFamily="18" charset="0"/>
                            </a:rPr>
                            <m:t>𝑤</m:t>
                          </m:r>
                        </m:e>
                        <m:sub>
                          <m:r>
                            <a:rPr lang="en-US" sz="7200" b="0" i="1" smtClean="0">
                              <a:latin typeface="Cambria Math" panose="02040503050406030204" pitchFamily="18" charset="0"/>
                            </a:rPr>
                            <m:t>0</m:t>
                          </m:r>
                        </m:sub>
                        <m:sup>
                          <m:r>
                            <a:rPr lang="en-US" sz="7200" b="0" i="1" smtClean="0">
                              <a:latin typeface="Cambria Math" panose="02040503050406030204" pitchFamily="18" charset="0"/>
                            </a:rPr>
                            <m:t>(</m:t>
                          </m:r>
                          <m:r>
                            <a:rPr lang="en-US" sz="7200" b="0" i="1" smtClean="0">
                              <a:latin typeface="Cambria Math" panose="02040503050406030204" pitchFamily="18" charset="0"/>
                            </a:rPr>
                            <m:t>𝑡</m:t>
                          </m:r>
                          <m:r>
                            <a:rPr lang="en-US" sz="7200" b="0" i="1" smtClean="0">
                              <a:latin typeface="Cambria Math" panose="02040503050406030204" pitchFamily="18" charset="0"/>
                            </a:rPr>
                            <m:t>+</m:t>
                          </m:r>
                          <m:r>
                            <a:rPr lang="en-US" sz="7200" b="0" i="1" smtClean="0">
                              <a:latin typeface="Cambria Math" panose="02040503050406030204" pitchFamily="18" charset="0"/>
                            </a:rPr>
                            <m:t>1</m:t>
                          </m:r>
                          <m:r>
                            <a:rPr lang="en-US" sz="7200" b="0" i="1" smtClean="0">
                              <a:latin typeface="Cambria Math" panose="02040503050406030204" pitchFamily="18" charset="0"/>
                            </a:rPr>
                            <m:t>)</m:t>
                          </m:r>
                        </m:sup>
                      </m:sSubSup>
                      <m:r>
                        <a:rPr lang="en-US" sz="7200" b="0" i="1" smtClean="0">
                          <a:latin typeface="Cambria Math" panose="02040503050406030204" pitchFamily="18" charset="0"/>
                        </a:rPr>
                        <m:t>=</m:t>
                      </m:r>
                      <m:sSubSup>
                        <m:sSubSupPr>
                          <m:ctrlPr>
                            <a:rPr lang="en-US" sz="7200" i="1">
                              <a:latin typeface="Cambria Math" panose="02040503050406030204" pitchFamily="18" charset="0"/>
                            </a:rPr>
                          </m:ctrlPr>
                        </m:sSubSupPr>
                        <m:e>
                          <m:r>
                            <a:rPr lang="en-US" sz="7200" i="1">
                              <a:latin typeface="Cambria Math" panose="02040503050406030204" pitchFamily="18" charset="0"/>
                            </a:rPr>
                            <m:t>𝑤</m:t>
                          </m:r>
                        </m:e>
                        <m:sub>
                          <m:r>
                            <a:rPr lang="en-US" sz="7200" i="1">
                              <a:latin typeface="Cambria Math" panose="02040503050406030204" pitchFamily="18" charset="0"/>
                            </a:rPr>
                            <m:t>0</m:t>
                          </m:r>
                        </m:sub>
                        <m:sup>
                          <m:r>
                            <a:rPr lang="en-US" sz="7200" i="1">
                              <a:latin typeface="Cambria Math" panose="02040503050406030204" pitchFamily="18" charset="0"/>
                            </a:rPr>
                            <m:t>(</m:t>
                          </m:r>
                          <m:r>
                            <a:rPr lang="en-US" sz="7200" i="1">
                              <a:latin typeface="Cambria Math" panose="02040503050406030204" pitchFamily="18" charset="0"/>
                            </a:rPr>
                            <m:t>𝑡</m:t>
                          </m:r>
                          <m:r>
                            <a:rPr lang="en-US" sz="7200" i="1">
                              <a:latin typeface="Cambria Math" panose="02040503050406030204" pitchFamily="18" charset="0"/>
                            </a:rPr>
                            <m:t>)</m:t>
                          </m:r>
                        </m:sup>
                      </m:sSubSup>
                      <m:r>
                        <a:rPr lang="en-US" sz="7200" b="0" i="1" smtClean="0">
                          <a:solidFill>
                            <a:srgbClr val="FF0000"/>
                          </a:solidFill>
                          <a:latin typeface="Cambria Math" panose="02040503050406030204" pitchFamily="18" charset="0"/>
                        </a:rPr>
                        <m:t>−</m:t>
                      </m:r>
                      <m:r>
                        <a:rPr lang="en-US" sz="7200" i="1" smtClean="0">
                          <a:solidFill>
                            <a:srgbClr val="FF0000"/>
                          </a:solidFill>
                          <a:latin typeface="Cambria Math" panose="02040503050406030204" pitchFamily="18" charset="0"/>
                          <a:ea typeface="Cambria Math" panose="02040503050406030204" pitchFamily="18" charset="0"/>
                        </a:rPr>
                        <m:t>𝛼</m:t>
                      </m:r>
                      <m:sSup>
                        <m:sSupPr>
                          <m:ctrlPr>
                            <a:rPr lang="en-US" sz="7200" i="1" smtClean="0">
                              <a:solidFill>
                                <a:schemeClr val="accent1"/>
                              </a:solidFill>
                              <a:latin typeface="Cambria Math" panose="02040503050406030204" pitchFamily="18" charset="0"/>
                            </a:rPr>
                          </m:ctrlPr>
                        </m:sSupPr>
                        <m:e>
                          <m:r>
                            <a:rPr lang="en-US" sz="7200" i="1">
                              <a:solidFill>
                                <a:schemeClr val="accent1"/>
                              </a:solidFill>
                              <a:latin typeface="Cambria Math" panose="02040503050406030204" pitchFamily="18" charset="0"/>
                            </a:rPr>
                            <m:t>𝐿</m:t>
                          </m:r>
                        </m:e>
                        <m:sup>
                          <m:r>
                            <a:rPr lang="en-US" sz="7200" i="1">
                              <a:solidFill>
                                <a:schemeClr val="accent1"/>
                              </a:solidFill>
                              <a:latin typeface="Cambria Math" panose="02040503050406030204" pitchFamily="18" charset="0"/>
                            </a:rPr>
                            <m:t>′</m:t>
                          </m:r>
                        </m:sup>
                      </m:sSup>
                      <m:d>
                        <m:dPr>
                          <m:ctrlPr>
                            <a:rPr lang="en-US" sz="7200" i="1">
                              <a:solidFill>
                                <a:schemeClr val="accent1"/>
                              </a:solidFill>
                              <a:latin typeface="Cambria Math" panose="02040503050406030204" pitchFamily="18" charset="0"/>
                            </a:rPr>
                          </m:ctrlPr>
                        </m:dPr>
                        <m:e>
                          <m:sSubSup>
                            <m:sSubSupPr>
                              <m:ctrlPr>
                                <a:rPr lang="en-US" sz="7200" i="1">
                                  <a:solidFill>
                                    <a:schemeClr val="accent1"/>
                                  </a:solidFill>
                                  <a:latin typeface="Cambria Math" panose="02040503050406030204" pitchFamily="18" charset="0"/>
                                </a:rPr>
                              </m:ctrlPr>
                            </m:sSubSupPr>
                            <m:e>
                              <m:r>
                                <a:rPr lang="en-US" sz="7200" i="1">
                                  <a:solidFill>
                                    <a:schemeClr val="accent1"/>
                                  </a:solidFill>
                                  <a:latin typeface="Cambria Math" panose="02040503050406030204" pitchFamily="18" charset="0"/>
                                </a:rPr>
                                <m:t>𝑤</m:t>
                              </m:r>
                            </m:e>
                            <m:sub>
                              <m:r>
                                <a:rPr lang="en-US" sz="7200" i="1">
                                  <a:solidFill>
                                    <a:schemeClr val="accent1"/>
                                  </a:solidFill>
                                  <a:latin typeface="Cambria Math" panose="02040503050406030204" pitchFamily="18" charset="0"/>
                                </a:rPr>
                                <m:t>0</m:t>
                              </m:r>
                            </m:sub>
                            <m:sup>
                              <m:r>
                                <a:rPr lang="en-US" sz="7200" i="1">
                                  <a:solidFill>
                                    <a:schemeClr val="accent1"/>
                                  </a:solidFill>
                                  <a:latin typeface="Cambria Math" panose="02040503050406030204" pitchFamily="18" charset="0"/>
                                </a:rPr>
                                <m:t>(</m:t>
                              </m:r>
                              <m:r>
                                <a:rPr lang="en-US" sz="7200" i="1">
                                  <a:solidFill>
                                    <a:schemeClr val="accent1"/>
                                  </a:solidFill>
                                  <a:latin typeface="Cambria Math" panose="02040503050406030204" pitchFamily="18" charset="0"/>
                                </a:rPr>
                                <m:t>𝑡</m:t>
                              </m:r>
                              <m:r>
                                <a:rPr lang="en-US" sz="7200" i="1">
                                  <a:solidFill>
                                    <a:schemeClr val="accent1"/>
                                  </a:solidFill>
                                  <a:latin typeface="Cambria Math" panose="02040503050406030204" pitchFamily="18" charset="0"/>
                                </a:rPr>
                                <m:t>)</m:t>
                              </m:r>
                            </m:sup>
                          </m:sSubSup>
                        </m:e>
                      </m:d>
                    </m:oMath>
                  </m:oMathPara>
                </a14:m>
                <a:endParaRPr lang="en-US" sz="7200" dirty="0">
                  <a:solidFill>
                    <a:schemeClr val="tx1"/>
                  </a:solidFill>
                </a:endParaRPr>
              </a:p>
              <a:p>
                <a:pPr marL="228600" indent="-50800">
                  <a:spcBef>
                    <a:spcPts val="0"/>
                  </a:spcBef>
                  <a:buNone/>
                </a:pPr>
                <a:endParaRPr lang="en-US" sz="7200" dirty="0"/>
              </a:p>
              <a:p>
                <a:pPr marL="177800" indent="0">
                  <a:spcBef>
                    <a:spcPts val="0"/>
                  </a:spcBef>
                  <a:buNone/>
                </a:pPr>
                <a:endParaRPr lang="en-US" sz="7200" dirty="0"/>
              </a:p>
              <a:p>
                <a:pPr marL="228600" indent="-50800">
                  <a:spcBef>
                    <a:spcPts val="0"/>
                  </a:spcBef>
                  <a:buNone/>
                </a:pPr>
                <a:endParaRPr lang="en-US" sz="7200" dirty="0"/>
              </a:p>
            </p:txBody>
          </p:sp>
        </mc:Choice>
        <mc:Fallback xmlns="">
          <p:sp>
            <p:nvSpPr>
              <p:cNvPr id="374" name="Google Shape;374;p5">
                <a:extLst>
                  <a:ext uri="{FF2B5EF4-FFF2-40B4-BE49-F238E27FC236}">
                    <a16:creationId xmlns:a16="http://schemas.microsoft.com/office/drawing/2014/main" id="{41EE8AA3-CD9F-B3E6-CE53-D0713CB33B44}"/>
                  </a:ext>
                </a:extLst>
              </p:cNvPr>
              <p:cNvSpPr txBox="1">
                <a:spLocks noGrp="1" noRot="1" noChangeAspect="1" noMove="1" noResize="1" noEditPoints="1" noAdjustHandles="1" noChangeArrowheads="1" noChangeShapeType="1" noTextEdit="1"/>
              </p:cNvSpPr>
              <p:nvPr>
                <p:ph type="body" idx="1"/>
              </p:nvPr>
            </p:nvSpPr>
            <p:spPr>
              <a:xfrm>
                <a:off x="427901" y="924046"/>
                <a:ext cx="7412002" cy="5715129"/>
              </a:xfrm>
              <a:prstGeom prst="rect">
                <a:avLst/>
              </a:prstGeom>
              <a:blipFill>
                <a:blip r:embed="rId3"/>
                <a:stretch>
                  <a:fillRect t="-534" r="-740"/>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3463998F-9984-9632-AA5C-B33DFBEBB1F5}"/>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736D2D70-D2DA-0280-93E7-A05CEC777338}"/>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16</a:t>
            </a:fld>
            <a:endParaRPr/>
          </a:p>
        </p:txBody>
      </p:sp>
      <p:sp>
        <p:nvSpPr>
          <p:cNvPr id="4" name="Google Shape;374;p5">
            <a:extLst>
              <a:ext uri="{FF2B5EF4-FFF2-40B4-BE49-F238E27FC236}">
                <a16:creationId xmlns:a16="http://schemas.microsoft.com/office/drawing/2014/main" id="{9296B8AD-AC2F-EEAD-C26A-B3145BC73139}"/>
              </a:ext>
            </a:extLst>
          </p:cNvPr>
          <p:cNvSpPr txBox="1">
            <a:spLocks/>
          </p:cNvSpPr>
          <p:nvPr/>
        </p:nvSpPr>
        <p:spPr>
          <a:xfrm>
            <a:off x="7930548" y="3429000"/>
            <a:ext cx="4241575" cy="2464904"/>
          </a:xfrm>
          <a:prstGeom prst="rect">
            <a:avLst/>
          </a:prstGeom>
          <a:noFill/>
          <a:ln>
            <a:solidFill>
              <a:schemeClr val="tx1"/>
            </a:solidFill>
          </a:ln>
        </p:spPr>
        <p:txBody>
          <a:bodyPr spcFirstLastPara="1" wrap="square" lIns="91425" tIns="45700" rIns="91425" bIns="45700" anchor="t" anchorCtr="0">
            <a:normAutofit fontScale="25000" lnSpcReduction="20000"/>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lgn="l">
              <a:buNone/>
            </a:pPr>
            <a:r>
              <a:rPr lang="en-US" sz="5600" dirty="0">
                <a:solidFill>
                  <a:srgbClr val="0000FF"/>
                </a:solidFill>
                <a:latin typeface="Lucida Sans Unicode" panose="020B0602030504020204" pitchFamily="34" charset="0"/>
                <a:cs typeface="Lucida Sans Unicode" panose="020B0602030504020204" pitchFamily="34" charset="0"/>
              </a:rPr>
              <a:t>def</a:t>
            </a:r>
            <a:r>
              <a:rPr lang="en-US" sz="5600" dirty="0">
                <a:solidFill>
                  <a:srgbClr val="000000"/>
                </a:solidFill>
                <a:latin typeface="Lucida Sans Unicode" panose="020B0602030504020204" pitchFamily="34" charset="0"/>
                <a:cs typeface="Lucida Sans Unicode" panose="020B0602030504020204" pitchFamily="34" charset="0"/>
              </a:rPr>
              <a:t> </a:t>
            </a:r>
            <a:r>
              <a:rPr lang="en-US" sz="5600" dirty="0">
                <a:solidFill>
                  <a:srgbClr val="795E26"/>
                </a:solidFill>
                <a:latin typeface="Lucida Sans Unicode" panose="020B0602030504020204" pitchFamily="34" charset="0"/>
                <a:cs typeface="Lucida Sans Unicode" panose="020B0602030504020204" pitchFamily="34" charset="0"/>
              </a:rPr>
              <a:t>derivative</a:t>
            </a:r>
            <a:r>
              <a:rPr lang="en-US" sz="5600" dirty="0">
                <a:solidFill>
                  <a:srgbClr val="000000"/>
                </a:solidFill>
                <a:latin typeface="Lucida Sans Unicode" panose="020B0602030504020204" pitchFamily="34" charset="0"/>
                <a:cs typeface="Lucida Sans Unicode" panose="020B0602030504020204" pitchFamily="34" charset="0"/>
              </a:rPr>
              <a:t>(</a:t>
            </a:r>
            <a:r>
              <a:rPr lang="en-US" sz="5600" dirty="0">
                <a:solidFill>
                  <a:srgbClr val="001080"/>
                </a:solidFill>
                <a:latin typeface="Lucida Sans Unicode" panose="020B0602030504020204" pitchFamily="34" charset="0"/>
                <a:cs typeface="Lucida Sans Unicode" panose="020B0602030504020204" pitchFamily="34" charset="0"/>
              </a:rPr>
              <a:t>w_0</a:t>
            </a:r>
            <a:r>
              <a:rPr lang="en-US" sz="5600" dirty="0">
                <a:solidFill>
                  <a:srgbClr val="000000"/>
                </a:solidFill>
                <a:latin typeface="Lucida Sans Unicode" panose="020B0602030504020204" pitchFamily="34" charset="0"/>
                <a:cs typeface="Lucida Sans Unicode" panose="020B0602030504020204" pitchFamily="34" charset="0"/>
              </a:rPr>
              <a:t>, </a:t>
            </a:r>
            <a:r>
              <a:rPr lang="en-US" sz="5600" dirty="0">
                <a:solidFill>
                  <a:srgbClr val="001080"/>
                </a:solidFill>
                <a:latin typeface="Lucida Sans Unicode" panose="020B0602030504020204" pitchFamily="34" charset="0"/>
                <a:cs typeface="Lucida Sans Unicode" panose="020B0602030504020204" pitchFamily="34" charset="0"/>
              </a:rPr>
              <a:t>x</a:t>
            </a:r>
            <a:r>
              <a:rPr lang="en-US" sz="5600" dirty="0">
                <a:solidFill>
                  <a:srgbClr val="000000"/>
                </a:solidFill>
                <a:latin typeface="Lucida Sans Unicode" panose="020B0602030504020204" pitchFamily="34" charset="0"/>
                <a:cs typeface="Lucida Sans Unicode" panose="020B0602030504020204" pitchFamily="34" charset="0"/>
              </a:rPr>
              <a:t>, </a:t>
            </a:r>
            <a:r>
              <a:rPr lang="en-US" sz="5600" dirty="0">
                <a:solidFill>
                  <a:srgbClr val="001080"/>
                </a:solidFill>
                <a:latin typeface="Lucida Sans Unicode" panose="020B0602030504020204" pitchFamily="34" charset="0"/>
                <a:cs typeface="Lucida Sans Unicode" panose="020B0602030504020204" pitchFamily="34" charset="0"/>
              </a:rPr>
              <a:t>t</a:t>
            </a:r>
            <a:r>
              <a:rPr lang="en-US" sz="5600" dirty="0">
                <a:solidFill>
                  <a:srgbClr val="000000"/>
                </a:solidFill>
                <a:latin typeface="Lucida Sans Unicode" panose="020B0602030504020204" pitchFamily="34" charset="0"/>
                <a:cs typeface="Lucida Sans Unicode" panose="020B0602030504020204" pitchFamily="34" charset="0"/>
              </a:rPr>
              <a:t>):</a:t>
            </a:r>
          </a:p>
          <a:p>
            <a:pPr marL="50800" indent="0" algn="l">
              <a:buNone/>
            </a:pPr>
            <a:r>
              <a:rPr lang="en-US" sz="5600" dirty="0">
                <a:solidFill>
                  <a:srgbClr val="000000"/>
                </a:solidFill>
                <a:latin typeface="Lucida Sans Unicode" panose="020B0602030504020204" pitchFamily="34" charset="0"/>
                <a:cs typeface="Lucida Sans Unicode" panose="020B0602030504020204" pitchFamily="34" charset="0"/>
              </a:rPr>
              <a:t>    </a:t>
            </a:r>
            <a:r>
              <a:rPr lang="en-US" sz="5600" dirty="0">
                <a:solidFill>
                  <a:srgbClr val="AF00DB"/>
                </a:solidFill>
                <a:latin typeface="Lucida Sans Unicode" panose="020B0602030504020204" pitchFamily="34" charset="0"/>
                <a:cs typeface="Lucida Sans Unicode" panose="020B0602030504020204" pitchFamily="34" charset="0"/>
              </a:rPr>
              <a:t>return</a:t>
            </a:r>
            <a:r>
              <a:rPr lang="en-US" sz="5600" dirty="0">
                <a:solidFill>
                  <a:srgbClr val="000000"/>
                </a:solidFill>
                <a:latin typeface="Lucida Sans Unicode" panose="020B0602030504020204" pitchFamily="34" charset="0"/>
                <a:cs typeface="Lucida Sans Unicode" panose="020B0602030504020204" pitchFamily="34" charset="0"/>
              </a:rPr>
              <a:t> </a:t>
            </a:r>
            <a:r>
              <a:rPr lang="en-US" sz="5600" dirty="0" err="1">
                <a:solidFill>
                  <a:srgbClr val="000000"/>
                </a:solidFill>
                <a:latin typeface="Lucida Sans Unicode" panose="020B0602030504020204" pitchFamily="34" charset="0"/>
                <a:cs typeface="Lucida Sans Unicode" panose="020B0602030504020204" pitchFamily="34" charset="0"/>
              </a:rPr>
              <a:t>np.mean</a:t>
            </a:r>
            <a:r>
              <a:rPr lang="en-US" sz="5600" dirty="0">
                <a:solidFill>
                  <a:srgbClr val="000000"/>
                </a:solidFill>
                <a:latin typeface="Lucida Sans Unicode" panose="020B0602030504020204" pitchFamily="34" charset="0"/>
                <a:cs typeface="Lucida Sans Unicode" panose="020B0602030504020204" pitchFamily="34" charset="0"/>
              </a:rPr>
              <a:t>(</a:t>
            </a:r>
            <a:r>
              <a:rPr lang="en-US" sz="5600" dirty="0">
                <a:solidFill>
                  <a:srgbClr val="116644"/>
                </a:solidFill>
                <a:latin typeface="Lucida Sans Unicode" panose="020B0602030504020204" pitchFamily="34" charset="0"/>
                <a:cs typeface="Lucida Sans Unicode" panose="020B0602030504020204" pitchFamily="34" charset="0"/>
              </a:rPr>
              <a:t>2</a:t>
            </a:r>
            <a:r>
              <a:rPr lang="en-US" sz="5600" dirty="0">
                <a:solidFill>
                  <a:srgbClr val="000000"/>
                </a:solidFill>
                <a:latin typeface="Lucida Sans Unicode" panose="020B0602030504020204" pitchFamily="34" charset="0"/>
                <a:cs typeface="Lucida Sans Unicode" panose="020B0602030504020204" pitchFamily="34" charset="0"/>
              </a:rPr>
              <a:t> * x * (model(x, w_0) - t))</a:t>
            </a:r>
          </a:p>
          <a:p>
            <a:pPr marL="50800" indent="0" algn="l">
              <a:buNone/>
            </a:pPr>
            <a:endParaRPr lang="en-US" sz="5600" dirty="0">
              <a:solidFill>
                <a:srgbClr val="000000"/>
              </a:solidFill>
              <a:latin typeface="Lucida Sans Unicode" panose="020B0602030504020204" pitchFamily="34" charset="0"/>
              <a:cs typeface="Lucida Sans Unicode" panose="020B0602030504020204" pitchFamily="34" charset="0"/>
            </a:endParaRPr>
          </a:p>
          <a:p>
            <a:pPr marL="50800" indent="0" algn="l">
              <a:buNone/>
            </a:pPr>
            <a:r>
              <a:rPr lang="en-US" sz="5600" dirty="0">
                <a:solidFill>
                  <a:srgbClr val="000000"/>
                </a:solidFill>
                <a:latin typeface="Lucida Sans Unicode" panose="020B0602030504020204" pitchFamily="34" charset="0"/>
                <a:cs typeface="Lucida Sans Unicode" panose="020B0602030504020204" pitchFamily="34" charset="0"/>
              </a:rPr>
              <a:t>w_0 = </a:t>
            </a:r>
            <a:r>
              <a:rPr lang="en-US" sz="5600" dirty="0" err="1">
                <a:solidFill>
                  <a:srgbClr val="000000"/>
                </a:solidFill>
                <a:latin typeface="Lucida Sans Unicode" panose="020B0602030504020204" pitchFamily="34" charset="0"/>
                <a:cs typeface="Lucida Sans Unicode" panose="020B0602030504020204" pitchFamily="34" charset="0"/>
              </a:rPr>
              <a:t>np.random.rand</a:t>
            </a:r>
            <a:r>
              <a:rPr lang="en-US" sz="5600" dirty="0">
                <a:solidFill>
                  <a:srgbClr val="000000"/>
                </a:solidFill>
                <a:latin typeface="Lucida Sans Unicode" panose="020B0602030504020204" pitchFamily="34" charset="0"/>
                <a:cs typeface="Lucida Sans Unicode" panose="020B0602030504020204" pitchFamily="34" charset="0"/>
              </a:rPr>
              <a:t>()</a:t>
            </a:r>
            <a:br>
              <a:rPr lang="en-US" sz="5600" dirty="0">
                <a:solidFill>
                  <a:srgbClr val="000000"/>
                </a:solidFill>
                <a:latin typeface="Lucida Sans Unicode" panose="020B0602030504020204" pitchFamily="34" charset="0"/>
                <a:cs typeface="Lucida Sans Unicode" panose="020B0602030504020204" pitchFamily="34" charset="0"/>
              </a:rPr>
            </a:br>
            <a:r>
              <a:rPr lang="en-US" sz="5600" dirty="0">
                <a:solidFill>
                  <a:srgbClr val="000000"/>
                </a:solidFill>
                <a:latin typeface="Lucida Sans Unicode" panose="020B0602030504020204" pitchFamily="34" charset="0"/>
                <a:cs typeface="Lucida Sans Unicode" panose="020B0602030504020204" pitchFamily="34" charset="0"/>
              </a:rPr>
              <a:t>alpha = </a:t>
            </a:r>
            <a:r>
              <a:rPr lang="en-US" sz="5600" dirty="0">
                <a:solidFill>
                  <a:srgbClr val="116644"/>
                </a:solidFill>
                <a:latin typeface="Lucida Sans Unicode" panose="020B0602030504020204" pitchFamily="34" charset="0"/>
                <a:cs typeface="Lucida Sans Unicode" panose="020B0602030504020204" pitchFamily="34" charset="0"/>
              </a:rPr>
              <a:t>0.1</a:t>
            </a:r>
            <a:endParaRPr lang="en-US" sz="5600" dirty="0">
              <a:solidFill>
                <a:srgbClr val="000000"/>
              </a:solidFill>
              <a:latin typeface="Lucida Sans Unicode" panose="020B0602030504020204" pitchFamily="34" charset="0"/>
              <a:cs typeface="Lucida Sans Unicode" panose="020B0602030504020204" pitchFamily="34" charset="0"/>
            </a:endParaRPr>
          </a:p>
          <a:p>
            <a:pPr marL="50800" indent="0" algn="l">
              <a:buNone/>
            </a:pPr>
            <a:r>
              <a:rPr lang="en-US" sz="5600" dirty="0" err="1">
                <a:solidFill>
                  <a:srgbClr val="000000"/>
                </a:solidFill>
                <a:latin typeface="Lucida Sans Unicode" panose="020B0602030504020204" pitchFamily="34" charset="0"/>
                <a:cs typeface="Lucida Sans Unicode" panose="020B0602030504020204" pitchFamily="34" charset="0"/>
              </a:rPr>
              <a:t>nb_of_iterations</a:t>
            </a:r>
            <a:r>
              <a:rPr lang="en-US" sz="5600" dirty="0">
                <a:solidFill>
                  <a:srgbClr val="000000"/>
                </a:solidFill>
                <a:latin typeface="Lucida Sans Unicode" panose="020B0602030504020204" pitchFamily="34" charset="0"/>
                <a:cs typeface="Lucida Sans Unicode" panose="020B0602030504020204" pitchFamily="34" charset="0"/>
              </a:rPr>
              <a:t> = </a:t>
            </a:r>
            <a:r>
              <a:rPr lang="en-US" sz="5600" dirty="0">
                <a:solidFill>
                  <a:srgbClr val="116644"/>
                </a:solidFill>
                <a:latin typeface="Lucida Sans Unicode" panose="020B0602030504020204" pitchFamily="34" charset="0"/>
                <a:cs typeface="Lucida Sans Unicode" panose="020B0602030504020204" pitchFamily="34" charset="0"/>
              </a:rPr>
              <a:t>50</a:t>
            </a:r>
            <a:br>
              <a:rPr lang="en-US" sz="5600" dirty="0">
                <a:solidFill>
                  <a:srgbClr val="000000"/>
                </a:solidFill>
                <a:latin typeface="Lucida Sans Unicode" panose="020B0602030504020204" pitchFamily="34" charset="0"/>
                <a:cs typeface="Lucida Sans Unicode" panose="020B0602030504020204" pitchFamily="34" charset="0"/>
              </a:rPr>
            </a:br>
            <a:r>
              <a:rPr lang="en-US" sz="5600" dirty="0">
                <a:solidFill>
                  <a:srgbClr val="AF00DB"/>
                </a:solidFill>
                <a:latin typeface="Lucida Sans Unicode" panose="020B0602030504020204" pitchFamily="34" charset="0"/>
                <a:cs typeface="Lucida Sans Unicode" panose="020B0602030504020204" pitchFamily="34" charset="0"/>
              </a:rPr>
              <a:t>for</a:t>
            </a:r>
            <a:r>
              <a:rPr lang="en-US" sz="5600" dirty="0">
                <a:solidFill>
                  <a:srgbClr val="000000"/>
                </a:solidFill>
                <a:latin typeface="Lucida Sans Unicode" panose="020B0602030504020204" pitchFamily="34" charset="0"/>
                <a:cs typeface="Lucida Sans Unicode" panose="020B0602030504020204" pitchFamily="34" charset="0"/>
              </a:rPr>
              <a:t> </a:t>
            </a:r>
            <a:r>
              <a:rPr lang="en-US" sz="5600" dirty="0" err="1">
                <a:solidFill>
                  <a:srgbClr val="000000"/>
                </a:solidFill>
                <a:latin typeface="Lucida Sans Unicode" panose="020B0602030504020204" pitchFamily="34" charset="0"/>
                <a:cs typeface="Lucida Sans Unicode" panose="020B0602030504020204" pitchFamily="34" charset="0"/>
              </a:rPr>
              <a:t>i</a:t>
            </a:r>
            <a:r>
              <a:rPr lang="en-US" sz="5600" dirty="0">
                <a:solidFill>
                  <a:srgbClr val="000000"/>
                </a:solidFill>
                <a:latin typeface="Lucida Sans Unicode" panose="020B0602030504020204" pitchFamily="34" charset="0"/>
                <a:cs typeface="Lucida Sans Unicode" panose="020B0602030504020204" pitchFamily="34" charset="0"/>
              </a:rPr>
              <a:t> </a:t>
            </a:r>
            <a:r>
              <a:rPr lang="en-US" sz="5600" dirty="0">
                <a:solidFill>
                  <a:srgbClr val="0000FF"/>
                </a:solidFill>
                <a:latin typeface="Lucida Sans Unicode" panose="020B0602030504020204" pitchFamily="34" charset="0"/>
                <a:cs typeface="Lucida Sans Unicode" panose="020B0602030504020204" pitchFamily="34" charset="0"/>
              </a:rPr>
              <a:t>in</a:t>
            </a:r>
            <a:r>
              <a:rPr lang="en-US" sz="5600" dirty="0">
                <a:solidFill>
                  <a:srgbClr val="000000"/>
                </a:solidFill>
                <a:latin typeface="Lucida Sans Unicode" panose="020B0602030504020204" pitchFamily="34" charset="0"/>
                <a:cs typeface="Lucida Sans Unicode" panose="020B0602030504020204" pitchFamily="34" charset="0"/>
              </a:rPr>
              <a:t> </a:t>
            </a:r>
            <a:r>
              <a:rPr lang="en-US" sz="5600" dirty="0">
                <a:solidFill>
                  <a:srgbClr val="795E26"/>
                </a:solidFill>
                <a:latin typeface="Lucida Sans Unicode" panose="020B0602030504020204" pitchFamily="34" charset="0"/>
                <a:cs typeface="Lucida Sans Unicode" panose="020B0602030504020204" pitchFamily="34" charset="0"/>
              </a:rPr>
              <a:t>range</a:t>
            </a:r>
            <a:r>
              <a:rPr lang="en-US" sz="5600" dirty="0">
                <a:solidFill>
                  <a:srgbClr val="000000"/>
                </a:solidFill>
                <a:latin typeface="Lucida Sans Unicode" panose="020B0602030504020204" pitchFamily="34" charset="0"/>
                <a:cs typeface="Lucida Sans Unicode" panose="020B0602030504020204" pitchFamily="34" charset="0"/>
              </a:rPr>
              <a:t>(</a:t>
            </a:r>
            <a:r>
              <a:rPr lang="en-US" sz="5600" dirty="0" err="1">
                <a:solidFill>
                  <a:srgbClr val="000000"/>
                </a:solidFill>
                <a:latin typeface="Lucida Sans Unicode" panose="020B0602030504020204" pitchFamily="34" charset="0"/>
                <a:cs typeface="Lucida Sans Unicode" panose="020B0602030504020204" pitchFamily="34" charset="0"/>
              </a:rPr>
              <a:t>nb_of_iterations</a:t>
            </a:r>
            <a:r>
              <a:rPr lang="en-US" sz="5600" dirty="0">
                <a:solidFill>
                  <a:srgbClr val="000000"/>
                </a:solidFill>
                <a:latin typeface="Lucida Sans Unicode" panose="020B0602030504020204" pitchFamily="34" charset="0"/>
                <a:cs typeface="Lucida Sans Unicode" panose="020B0602030504020204" pitchFamily="34" charset="0"/>
              </a:rPr>
              <a:t>):</a:t>
            </a:r>
          </a:p>
          <a:p>
            <a:pPr marL="50800" indent="0" algn="l">
              <a:buNone/>
            </a:pPr>
            <a:r>
              <a:rPr lang="en-US" sz="5600" dirty="0">
                <a:solidFill>
                  <a:srgbClr val="000000"/>
                </a:solidFill>
                <a:latin typeface="Lucida Sans Unicode" panose="020B0602030504020204" pitchFamily="34" charset="0"/>
                <a:cs typeface="Lucida Sans Unicode" panose="020B0602030504020204" pitchFamily="34" charset="0"/>
              </a:rPr>
              <a:t>    g = derivative(w_0, x, t)</a:t>
            </a:r>
          </a:p>
          <a:p>
            <a:pPr marL="50800" indent="0" algn="l">
              <a:buNone/>
            </a:pPr>
            <a:r>
              <a:rPr lang="en-US" sz="5600" dirty="0">
                <a:solidFill>
                  <a:srgbClr val="000000"/>
                </a:solidFill>
                <a:latin typeface="Lucida Sans Unicode" panose="020B0602030504020204" pitchFamily="34" charset="0"/>
                <a:cs typeface="Lucida Sans Unicode" panose="020B0602030504020204" pitchFamily="34" charset="0"/>
              </a:rPr>
              <a:t>    w_0 = w_0 - alpha * grad</a:t>
            </a:r>
          </a:p>
          <a:p>
            <a:pPr marL="50800" indent="0">
              <a:buNone/>
            </a:pPr>
            <a:endParaRPr lang="en-US" b="0" dirty="0">
              <a:solidFill>
                <a:srgbClr val="000000"/>
              </a:solidFill>
              <a:effectLst/>
              <a:latin typeface="Courier New" panose="02070309020205020404" pitchFamily="49" charset="0"/>
            </a:endParaRPr>
          </a:p>
          <a:p>
            <a:pPr marL="228600" indent="-50800">
              <a:spcBef>
                <a:spcPts val="0"/>
              </a:spcBef>
              <a:buFont typeface="Arial"/>
              <a:buNone/>
            </a:pPr>
            <a:endParaRPr lang="en-US" dirty="0"/>
          </a:p>
        </p:txBody>
      </p:sp>
      <p:pic>
        <p:nvPicPr>
          <p:cNvPr id="8" name="Graphic 7">
            <a:extLst>
              <a:ext uri="{FF2B5EF4-FFF2-40B4-BE49-F238E27FC236}">
                <a16:creationId xmlns:a16="http://schemas.microsoft.com/office/drawing/2014/main" id="{5DE0DC63-A126-5E62-5FAC-CAA7E1DC1D3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846312" y="695325"/>
            <a:ext cx="4319401" cy="2733675"/>
          </a:xfrm>
          <a:prstGeom prst="rect">
            <a:avLst/>
          </a:prstGeom>
        </p:spPr>
      </p:pic>
      <p:pic>
        <p:nvPicPr>
          <p:cNvPr id="2" name="Graphic 1">
            <a:extLst>
              <a:ext uri="{FF2B5EF4-FFF2-40B4-BE49-F238E27FC236}">
                <a16:creationId xmlns:a16="http://schemas.microsoft.com/office/drawing/2014/main" id="{92E06746-9086-271A-642A-F1F27A9798C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930548" y="695324"/>
            <a:ext cx="4241574" cy="2733675"/>
          </a:xfrm>
          <a:prstGeom prst="rect">
            <a:avLst/>
          </a:prstGeom>
        </p:spPr>
      </p:pic>
      <p:pic>
        <p:nvPicPr>
          <p:cNvPr id="3" name="Graphic 2">
            <a:extLst>
              <a:ext uri="{FF2B5EF4-FFF2-40B4-BE49-F238E27FC236}">
                <a16:creationId xmlns:a16="http://schemas.microsoft.com/office/drawing/2014/main" id="{7E2777AA-1E6B-50FA-1DD8-BF851A8FECE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011696" y="695323"/>
            <a:ext cx="4154018" cy="2733675"/>
          </a:xfrm>
          <a:prstGeom prst="rect">
            <a:avLst/>
          </a:prstGeom>
        </p:spPr>
      </p:pic>
    </p:spTree>
    <p:extLst>
      <p:ext uri="{BB962C8B-B14F-4D97-AF65-F5344CB8AC3E}">
        <p14:creationId xmlns:p14="http://schemas.microsoft.com/office/powerpoint/2010/main" val="58727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4">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4">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4">
                                            <p:txEl>
                                              <p:pRg st="11" end="1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87380AB1-1668-6F1A-A09E-DB674FE29C3C}"/>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9160A8E4-A4F8-717E-4589-7848B78D5738}"/>
              </a:ext>
            </a:extLst>
          </p:cNvPr>
          <p:cNvSpPr txBox="1">
            <a:spLocks noGrp="1"/>
          </p:cNvSpPr>
          <p:nvPr>
            <p:ph type="title"/>
          </p:nvPr>
        </p:nvSpPr>
        <p:spPr>
          <a:xfrm>
            <a:off x="774146" y="126603"/>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err="1"/>
              <a:t>dụ</a:t>
            </a:r>
            <a:r>
              <a:rPr lang="en-US"/>
              <a:t> 4</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ECC168CF-3ACE-09D8-702F-9F6684386B36}"/>
                  </a:ext>
                </a:extLst>
              </p:cNvPr>
              <p:cNvSpPr txBox="1">
                <a:spLocks noGrp="1"/>
              </p:cNvSpPr>
              <p:nvPr>
                <p:ph type="body" idx="1"/>
              </p:nvPr>
            </p:nvSpPr>
            <p:spPr>
              <a:xfrm>
                <a:off x="427900" y="924046"/>
                <a:ext cx="7386319" cy="5715129"/>
              </a:xfrm>
              <a:prstGeom prst="rect">
                <a:avLst/>
              </a:prstGeom>
              <a:noFill/>
              <a:ln>
                <a:noFill/>
              </a:ln>
            </p:spPr>
            <p:txBody>
              <a:bodyPr spcFirstLastPara="1" wrap="square" lIns="91425" tIns="45700" rIns="91425" bIns="45700" anchor="t" anchorCtr="0">
                <a:normAutofit fontScale="25000" lnSpcReduction="20000"/>
              </a:bodyPr>
              <a:lstStyle/>
              <a:p>
                <a:pPr marL="228600" lvl="0" indent="-50800" algn="just" rtl="0">
                  <a:lnSpc>
                    <a:spcPct val="130000"/>
                  </a:lnSpc>
                  <a:spcBef>
                    <a:spcPts val="0"/>
                  </a:spcBef>
                  <a:spcAft>
                    <a:spcPts val="0"/>
                  </a:spcAft>
                  <a:buClr>
                    <a:schemeClr val="dk1"/>
                  </a:buClr>
                  <a:buSzPts val="2800"/>
                  <a:buNone/>
                </a:pPr>
                <a:r>
                  <a:rPr lang="en-US" sz="8000" b="1" dirty="0">
                    <a:solidFill>
                      <a:srgbClr val="FF0000"/>
                    </a:solidFill>
                  </a:rPr>
                  <a:t>Mô </a:t>
                </a:r>
                <a:r>
                  <a:rPr lang="en-US" sz="8000" b="1" dirty="0" err="1">
                    <a:solidFill>
                      <a:srgbClr val="FF0000"/>
                    </a:solidFill>
                  </a:rPr>
                  <a:t>hình</a:t>
                </a:r>
                <a:r>
                  <a:rPr lang="en-US" sz="8000" b="1" dirty="0">
                    <a:solidFill>
                      <a:srgbClr val="FF0000"/>
                    </a:solidFill>
                  </a:rPr>
                  <a:t> (Model)</a:t>
                </a:r>
              </a:p>
              <a:p>
                <a:pPr marL="228600" lvl="0" indent="-50800">
                  <a:spcBef>
                    <a:spcPts val="0"/>
                  </a:spcBef>
                  <a:buNone/>
                </a:pPr>
                <a:r>
                  <a:rPr lang="en-US" sz="7200" dirty="0"/>
                  <a:t>Ta </a:t>
                </a:r>
                <a:r>
                  <a:rPr lang="en-US" sz="7200" dirty="0" err="1"/>
                  <a:t>thực</a:t>
                </a:r>
                <a:r>
                  <a:rPr lang="en-US" sz="7200" dirty="0"/>
                  <a:t> </a:t>
                </a:r>
                <a:r>
                  <a:rPr lang="en-US" sz="7200" dirty="0" err="1"/>
                  <a:t>nghiệm</a:t>
                </a:r>
                <a:r>
                  <a:rPr lang="en-US" sz="7200" dirty="0"/>
                  <a:t> </a:t>
                </a:r>
                <a:r>
                  <a:rPr lang="en-US" sz="7200" dirty="0" err="1"/>
                  <a:t>với</a:t>
                </a:r>
                <a:r>
                  <a:rPr lang="en-US" sz="7200" dirty="0"/>
                  <a:t> </a:t>
                </a:r>
                <a:r>
                  <a:rPr lang="en-US" sz="7200" dirty="0" err="1"/>
                  <a:t>một</a:t>
                </a:r>
                <a:r>
                  <a:rPr lang="en-US" sz="7200" dirty="0"/>
                  <a:t> </a:t>
                </a:r>
                <a:r>
                  <a:rPr lang="en-US" sz="7200" dirty="0" err="1"/>
                  <a:t>mô</a:t>
                </a:r>
                <a:r>
                  <a:rPr lang="en-US" sz="7200" dirty="0"/>
                  <a:t> </a:t>
                </a:r>
                <a:r>
                  <a:rPr lang="en-US" sz="7200" dirty="0" err="1"/>
                  <a:t>hình</a:t>
                </a:r>
                <a:r>
                  <a:rPr lang="en-US" sz="7200" dirty="0"/>
                  <a:t> </a:t>
                </a:r>
                <a:r>
                  <a:rPr lang="en-US" sz="7200" dirty="0" err="1"/>
                  <a:t>mới</a:t>
                </a:r>
                <a:r>
                  <a:rPr lang="en-US" sz="7200" dirty="0"/>
                  <a:t>:</a:t>
                </a:r>
              </a:p>
              <a:p>
                <a:pPr marL="228600" lvl="0" indent="-50800">
                  <a:spcBef>
                    <a:spcPts val="0"/>
                  </a:spcBef>
                  <a:buNone/>
                </a:pPr>
                <a14:m>
                  <m:oMathPara xmlns:m="http://schemas.openxmlformats.org/officeDocument/2006/math">
                    <m:oMathParaPr>
                      <m:jc m:val="centerGroup"/>
                    </m:oMathParaPr>
                    <m:oMath xmlns:m="http://schemas.openxmlformats.org/officeDocument/2006/math">
                      <m:r>
                        <a:rPr lang="en-US" sz="7200" i="1">
                          <a:latin typeface="Cambria Math" panose="02040503050406030204" pitchFamily="18" charset="0"/>
                        </a:rPr>
                        <m:t>𝑦</m:t>
                      </m:r>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rPr>
                            <m:t>𝑓</m:t>
                          </m:r>
                        </m:e>
                        <m:sub>
                          <m:r>
                            <a:rPr lang="en-US" sz="7200" b="1" i="1">
                              <a:latin typeface="Cambria Math" panose="02040503050406030204" pitchFamily="18" charset="0"/>
                            </a:rPr>
                            <m:t>𝒘</m:t>
                          </m:r>
                        </m:sub>
                      </m:sSub>
                      <m:d>
                        <m:dPr>
                          <m:ctrlPr>
                            <a:rPr lang="en-US" sz="7200" i="1">
                              <a:latin typeface="Cambria Math" panose="02040503050406030204" pitchFamily="18" charset="0"/>
                            </a:rPr>
                          </m:ctrlPr>
                        </m:dPr>
                        <m:e>
                          <m:r>
                            <a:rPr lang="en-US" sz="7200" i="1">
                              <a:latin typeface="Cambria Math" panose="02040503050406030204" pitchFamily="18" charset="0"/>
                            </a:rPr>
                            <m:t>𝑥</m:t>
                          </m:r>
                        </m:e>
                      </m:d>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rPr>
                            <m:t>𝑤</m:t>
                          </m:r>
                        </m:e>
                        <m:sub>
                          <m:r>
                            <a:rPr lang="en-US" sz="7200" i="1">
                              <a:latin typeface="Cambria Math" panose="02040503050406030204" pitchFamily="18" charset="0"/>
                            </a:rPr>
                            <m:t>0</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rPr>
                            <m:t>𝑤</m:t>
                          </m:r>
                        </m:e>
                        <m:sub>
                          <m:r>
                            <a:rPr lang="en-US" sz="7200" b="0" i="1" smtClean="0">
                              <a:latin typeface="Cambria Math" panose="02040503050406030204" pitchFamily="18" charset="0"/>
                            </a:rPr>
                            <m:t>1</m:t>
                          </m:r>
                        </m:sub>
                      </m:sSub>
                      <m:r>
                        <a:rPr lang="en-US" sz="7200" i="1">
                          <a:latin typeface="Cambria Math" panose="02040503050406030204" pitchFamily="18" charset="0"/>
                        </a:rPr>
                        <m:t>𝑥</m:t>
                      </m:r>
                    </m:oMath>
                  </m:oMathPara>
                </a14:m>
                <a:endParaRPr lang="en-US" sz="7200" dirty="0"/>
              </a:p>
              <a:p>
                <a:pPr marL="228600" indent="-50800">
                  <a:spcBef>
                    <a:spcPts val="0"/>
                  </a:spcBef>
                  <a:buNone/>
                </a:pPr>
                <a:r>
                  <a:rPr lang="en-US" sz="7200" dirty="0" err="1"/>
                  <a:t>với</a:t>
                </a:r>
                <a:r>
                  <a:rPr lang="en-US" sz="7200" dirty="0"/>
                  <a:t> </a:t>
                </a:r>
                <a14:m>
                  <m:oMath xmlns:m="http://schemas.openxmlformats.org/officeDocument/2006/math">
                    <m:sSub>
                      <m:sSubPr>
                        <m:ctrlPr>
                          <a:rPr lang="en-US" sz="7200" i="1">
                            <a:latin typeface="Cambria Math" panose="02040503050406030204" pitchFamily="18" charset="0"/>
                          </a:rPr>
                        </m:ctrlPr>
                      </m:sSubPr>
                      <m:e>
                        <m:r>
                          <a:rPr lang="en-US" sz="7200" b="1" i="1">
                            <a:latin typeface="Cambria Math" panose="02040503050406030204" pitchFamily="18" charset="0"/>
                          </a:rPr>
                          <m:t>𝒘</m:t>
                        </m:r>
                        <m:r>
                          <a:rPr lang="en-US" sz="7200" b="0" i="1" smtClean="0">
                            <a:latin typeface="Cambria Math" panose="02040503050406030204" pitchFamily="18" charset="0"/>
                          </a:rPr>
                          <m:t>=(</m:t>
                        </m:r>
                        <m:r>
                          <a:rPr lang="en-US" sz="7200" i="1">
                            <a:latin typeface="Cambria Math" panose="02040503050406030204" pitchFamily="18" charset="0"/>
                          </a:rPr>
                          <m:t>𝑤</m:t>
                        </m:r>
                      </m:e>
                      <m:sub>
                        <m:r>
                          <a:rPr lang="en-US" sz="7200" i="1">
                            <a:latin typeface="Cambria Math" panose="02040503050406030204" pitchFamily="18" charset="0"/>
                          </a:rPr>
                          <m:t>0</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rPr>
                          <m:t>𝑤</m:t>
                        </m:r>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oMath>
                </a14:m>
                <a:r>
                  <a:rPr lang="en-US" sz="7200" dirty="0"/>
                  <a:t> </a:t>
                </a:r>
                <a:r>
                  <a:rPr lang="en-US" sz="7200" dirty="0" err="1"/>
                  <a:t>là</a:t>
                </a:r>
                <a:r>
                  <a:rPr lang="en-US" sz="7200" dirty="0"/>
                  <a:t> </a:t>
                </a:r>
                <a:r>
                  <a:rPr lang="en-US" sz="7200" dirty="0" err="1">
                    <a:solidFill>
                      <a:schemeClr val="accent1"/>
                    </a:solidFill>
                  </a:rPr>
                  <a:t>các</a:t>
                </a:r>
                <a:r>
                  <a:rPr lang="en-US" sz="7200" dirty="0">
                    <a:solidFill>
                      <a:schemeClr val="accent1"/>
                    </a:solidFill>
                  </a:rPr>
                  <a:t> </a:t>
                </a:r>
                <a:r>
                  <a:rPr lang="en-US" sz="7200" dirty="0" err="1">
                    <a:solidFill>
                      <a:schemeClr val="accent1"/>
                    </a:solidFill>
                  </a:rPr>
                  <a:t>tham</a:t>
                </a:r>
                <a:r>
                  <a:rPr lang="en-US" sz="7200" dirty="0">
                    <a:solidFill>
                      <a:schemeClr val="accent1"/>
                    </a:solidFill>
                  </a:rPr>
                  <a:t> </a:t>
                </a:r>
                <a:r>
                  <a:rPr lang="en-US" sz="7200" dirty="0" err="1">
                    <a:solidFill>
                      <a:schemeClr val="accent1"/>
                    </a:solidFill>
                  </a:rPr>
                  <a:t>số</a:t>
                </a:r>
                <a:r>
                  <a:rPr lang="en-US" sz="7200" dirty="0">
                    <a:solidFill>
                      <a:schemeClr val="accent1"/>
                    </a:solidFill>
                  </a:rPr>
                  <a:t> (parameters) </a:t>
                </a:r>
                <a:r>
                  <a:rPr lang="en-US" sz="7200" dirty="0" err="1"/>
                  <a:t>của</a:t>
                </a:r>
                <a:r>
                  <a:rPr lang="en-US" sz="7200" dirty="0"/>
                  <a:t> </a:t>
                </a:r>
                <a:r>
                  <a:rPr lang="en-US" sz="7200" dirty="0" err="1"/>
                  <a:t>mô</a:t>
                </a:r>
                <a:r>
                  <a:rPr lang="en-US" sz="7200" dirty="0"/>
                  <a:t> </a:t>
                </a:r>
                <a:r>
                  <a:rPr lang="en-US" sz="7200" dirty="0" err="1"/>
                  <a:t>hình</a:t>
                </a:r>
                <a:r>
                  <a:rPr lang="en-US" sz="7200" dirty="0"/>
                  <a:t>.</a:t>
                </a:r>
              </a:p>
              <a:p>
                <a:pPr marL="228600" indent="-50800">
                  <a:spcBef>
                    <a:spcPts val="0"/>
                  </a:spcBef>
                  <a:buNone/>
                </a:pPr>
                <a:endParaRPr lang="en-US" sz="8000" dirty="0"/>
              </a:p>
              <a:p>
                <a:pPr marL="228600" indent="-50800">
                  <a:spcBef>
                    <a:spcPts val="0"/>
                  </a:spcBef>
                  <a:buNone/>
                </a:pPr>
                <a:endParaRPr lang="en-US" sz="8000" dirty="0"/>
              </a:p>
              <a:p>
                <a:pPr marL="228600" indent="-50800">
                  <a:spcBef>
                    <a:spcPts val="0"/>
                  </a:spcBef>
                  <a:buNone/>
                </a:pPr>
                <a:r>
                  <a:rPr lang="en-US" sz="8000" b="1" dirty="0" err="1">
                    <a:solidFill>
                      <a:srgbClr val="FF0000"/>
                    </a:solidFill>
                  </a:rPr>
                  <a:t>Hàm</a:t>
                </a:r>
                <a:r>
                  <a:rPr lang="en-US" sz="8000" b="1" dirty="0">
                    <a:solidFill>
                      <a:srgbClr val="FF0000"/>
                    </a:solidFill>
                  </a:rPr>
                  <a:t> </a:t>
                </a:r>
                <a:r>
                  <a:rPr lang="en-US" sz="8000" b="1" dirty="0" err="1">
                    <a:solidFill>
                      <a:srgbClr val="FF0000"/>
                    </a:solidFill>
                  </a:rPr>
                  <a:t>mất</a:t>
                </a:r>
                <a:r>
                  <a:rPr lang="en-US" sz="8000" b="1" dirty="0">
                    <a:solidFill>
                      <a:srgbClr val="FF0000"/>
                    </a:solidFill>
                  </a:rPr>
                  <a:t> </a:t>
                </a:r>
                <a:r>
                  <a:rPr lang="en-US" sz="8000" b="1" dirty="0" err="1">
                    <a:solidFill>
                      <a:srgbClr val="FF0000"/>
                    </a:solidFill>
                  </a:rPr>
                  <a:t>mát</a:t>
                </a:r>
                <a:r>
                  <a:rPr lang="en-US" sz="8000" b="1" dirty="0">
                    <a:solidFill>
                      <a:srgbClr val="FF0000"/>
                    </a:solidFill>
                  </a:rPr>
                  <a:t> (Loss function)</a:t>
                </a:r>
              </a:p>
              <a:p>
                <a:pPr marL="228600" indent="-50800">
                  <a:spcBef>
                    <a:spcPts val="0"/>
                  </a:spcBef>
                  <a:buNone/>
                </a:pPr>
                <a:r>
                  <a:rPr lang="en-US" sz="7200" dirty="0">
                    <a:solidFill>
                      <a:schemeClr val="tx1"/>
                    </a:solidFill>
                  </a:rPr>
                  <a:t>Ta </a:t>
                </a:r>
                <a:r>
                  <a:rPr lang="en-US" sz="7200" dirty="0" err="1">
                    <a:solidFill>
                      <a:schemeClr val="tx1"/>
                    </a:solidFill>
                  </a:rPr>
                  <a:t>sử</a:t>
                </a:r>
                <a:r>
                  <a:rPr lang="en-US" sz="7200" dirty="0">
                    <a:solidFill>
                      <a:schemeClr val="tx1"/>
                    </a:solidFill>
                  </a:rPr>
                  <a:t> </a:t>
                </a:r>
                <a:r>
                  <a:rPr lang="en-US" sz="7200" dirty="0" err="1">
                    <a:solidFill>
                      <a:schemeClr val="tx1"/>
                    </a:solidFill>
                  </a:rPr>
                  <a:t>dụng</a:t>
                </a:r>
                <a:r>
                  <a:rPr lang="en-US" sz="7200" dirty="0">
                    <a:solidFill>
                      <a:schemeClr val="tx1"/>
                    </a:solidFill>
                  </a:rPr>
                  <a:t> </a:t>
                </a:r>
                <a:r>
                  <a:rPr lang="en-US" sz="7200" dirty="0" err="1">
                    <a:solidFill>
                      <a:schemeClr val="accent1"/>
                    </a:solidFill>
                  </a:rPr>
                  <a:t>hàm</a:t>
                </a:r>
                <a:r>
                  <a:rPr lang="en-US" sz="7200" dirty="0">
                    <a:solidFill>
                      <a:schemeClr val="accent1"/>
                    </a:solidFill>
                  </a:rPr>
                  <a:t> </a:t>
                </a:r>
                <a:r>
                  <a:rPr lang="en-US" sz="7200" dirty="0" err="1">
                    <a:solidFill>
                      <a:schemeClr val="accent1"/>
                    </a:solidFill>
                  </a:rPr>
                  <a:t>mất</a:t>
                </a:r>
                <a:r>
                  <a:rPr lang="en-US" sz="7200" dirty="0">
                    <a:solidFill>
                      <a:schemeClr val="accent1"/>
                    </a:solidFill>
                  </a:rPr>
                  <a:t> </a:t>
                </a:r>
                <a:r>
                  <a:rPr lang="en-US" sz="7200" dirty="0" err="1">
                    <a:solidFill>
                      <a:schemeClr val="accent1"/>
                    </a:solidFill>
                  </a:rPr>
                  <a:t>mát</a:t>
                </a:r>
                <a:r>
                  <a:rPr lang="en-US" sz="7200" dirty="0">
                    <a:solidFill>
                      <a:schemeClr val="accent1"/>
                    </a:solidFill>
                  </a:rPr>
                  <a:t> MSE </a:t>
                </a:r>
                <a:r>
                  <a:rPr lang="en-US" sz="7200" dirty="0" err="1">
                    <a:solidFill>
                      <a:schemeClr val="tx1"/>
                    </a:solidFill>
                  </a:rPr>
                  <a:t>để</a:t>
                </a:r>
                <a:r>
                  <a:rPr lang="en-US" sz="7200" dirty="0">
                    <a:solidFill>
                      <a:schemeClr val="tx1"/>
                    </a:solidFill>
                  </a:rPr>
                  <a:t> </a:t>
                </a:r>
                <a:r>
                  <a:rPr lang="en-US" sz="7200" dirty="0" err="1">
                    <a:solidFill>
                      <a:schemeClr val="tx1"/>
                    </a:solidFill>
                  </a:rPr>
                  <a:t>đánh</a:t>
                </a:r>
                <a:r>
                  <a:rPr lang="en-US" sz="7200" dirty="0">
                    <a:solidFill>
                      <a:schemeClr val="tx1"/>
                    </a:solidFill>
                  </a:rPr>
                  <a:t> </a:t>
                </a:r>
                <a:r>
                  <a:rPr lang="en-US" sz="7200" dirty="0" err="1">
                    <a:solidFill>
                      <a:schemeClr val="tx1"/>
                    </a:solidFill>
                  </a:rPr>
                  <a:t>giá</a:t>
                </a:r>
                <a:r>
                  <a:rPr lang="en-US" sz="7200" dirty="0">
                    <a:solidFill>
                      <a:schemeClr val="tx1"/>
                    </a:solidFill>
                  </a:rPr>
                  <a:t> </a:t>
                </a:r>
                <a:r>
                  <a:rPr lang="en-US" sz="7200" dirty="0" err="1">
                    <a:solidFill>
                      <a:schemeClr val="tx1"/>
                    </a:solidFill>
                  </a:rPr>
                  <a:t>chất</a:t>
                </a:r>
                <a:r>
                  <a:rPr lang="en-US" sz="7200" dirty="0">
                    <a:solidFill>
                      <a:schemeClr val="tx1"/>
                    </a:solidFill>
                  </a:rPr>
                  <a:t> </a:t>
                </a:r>
                <a:r>
                  <a:rPr lang="en-US" sz="7200" dirty="0" err="1">
                    <a:solidFill>
                      <a:schemeClr val="tx1"/>
                    </a:solidFill>
                  </a:rPr>
                  <a:t>lượng</a:t>
                </a:r>
                <a:r>
                  <a:rPr lang="en-US" sz="7200" dirty="0">
                    <a:solidFill>
                      <a:schemeClr val="tx1"/>
                    </a:solidFill>
                  </a:rPr>
                  <a:t> </a:t>
                </a:r>
                <a:r>
                  <a:rPr lang="en-US" sz="7200" dirty="0" err="1">
                    <a:solidFill>
                      <a:schemeClr val="tx1"/>
                    </a:solidFill>
                  </a:rPr>
                  <a:t>của</a:t>
                </a:r>
                <a:r>
                  <a:rPr lang="en-US" sz="7200" dirty="0">
                    <a:solidFill>
                      <a:schemeClr val="tx1"/>
                    </a:solidFill>
                  </a:rPr>
                  <a:t> </a:t>
                </a:r>
                <a:r>
                  <a:rPr lang="en-US" sz="7200" dirty="0" err="1">
                    <a:solidFill>
                      <a:schemeClr val="tx1"/>
                    </a:solidFill>
                  </a:rPr>
                  <a:t>mô</a:t>
                </a:r>
                <a:r>
                  <a:rPr lang="en-US" sz="7200" dirty="0">
                    <a:solidFill>
                      <a:schemeClr val="tx1"/>
                    </a:solidFill>
                  </a:rPr>
                  <a:t> </a:t>
                </a:r>
                <a:r>
                  <a:rPr lang="en-US" sz="7200" dirty="0" err="1">
                    <a:solidFill>
                      <a:schemeClr val="tx1"/>
                    </a:solidFill>
                  </a:rPr>
                  <a:t>hình</a:t>
                </a:r>
                <a:r>
                  <a:rPr lang="en-US" sz="7200" dirty="0">
                    <a:solidFill>
                      <a:schemeClr val="tx1"/>
                    </a:solidFill>
                  </a:rPr>
                  <a:t>:</a:t>
                </a:r>
              </a:p>
              <a:p>
                <a:pPr marL="228600" indent="-50800">
                  <a:spcBef>
                    <a:spcPts val="0"/>
                  </a:spcBef>
                  <a:buNone/>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𝐿</m:t>
                      </m:r>
                      <m:d>
                        <m:dPr>
                          <m:ctrlPr>
                            <a:rPr lang="en-US" sz="7200" b="0" i="1" smtClean="0">
                              <a:latin typeface="Cambria Math" panose="02040503050406030204" pitchFamily="18" charset="0"/>
                            </a:rPr>
                          </m:ctrlPr>
                        </m:dPr>
                        <m:e>
                          <m:r>
                            <a:rPr lang="en-US" sz="7200" b="1" i="1" smtClean="0">
                              <a:latin typeface="Cambria Math" panose="02040503050406030204" pitchFamily="18" charset="0"/>
                            </a:rPr>
                            <m:t>𝒘</m:t>
                          </m:r>
                        </m:e>
                      </m:d>
                      <m:r>
                        <a:rPr lang="en-US" sz="7200" i="1">
                          <a:latin typeface="Cambria Math" panose="02040503050406030204" pitchFamily="18" charset="0"/>
                        </a:rPr>
                        <m:t>=</m:t>
                      </m:r>
                      <m:f>
                        <m:fPr>
                          <m:ctrlPr>
                            <a:rPr lang="en-US" sz="7200" i="1">
                              <a:latin typeface="Cambria Math" panose="02040503050406030204" pitchFamily="18" charset="0"/>
                            </a:rPr>
                          </m:ctrlPr>
                        </m:fPr>
                        <m:num>
                          <m:r>
                            <a:rPr lang="en-US" sz="7200" i="1">
                              <a:latin typeface="Cambria Math" panose="02040503050406030204" pitchFamily="18" charset="0"/>
                            </a:rPr>
                            <m:t>1</m:t>
                          </m:r>
                        </m:num>
                        <m:den>
                          <m:r>
                            <a:rPr lang="en-US" sz="7200" i="1">
                              <a:latin typeface="Cambria Math" panose="02040503050406030204" pitchFamily="18" charset="0"/>
                            </a:rPr>
                            <m:t>𝑁</m:t>
                          </m:r>
                        </m:den>
                      </m:f>
                      <m:nary>
                        <m:naryPr>
                          <m:chr m:val="∑"/>
                          <m:ctrlPr>
                            <a:rPr lang="en-US" sz="7200" i="1">
                              <a:latin typeface="Cambria Math" panose="02040503050406030204" pitchFamily="18" charset="0"/>
                            </a:rPr>
                          </m:ctrlPr>
                        </m:naryPr>
                        <m:sub>
                          <m:r>
                            <m:rPr>
                              <m:brk m:alnAt="23"/>
                            </m:rPr>
                            <a:rPr lang="en-US" sz="7200" i="1">
                              <a:latin typeface="Cambria Math" panose="02040503050406030204" pitchFamily="18" charset="0"/>
                            </a:rPr>
                            <m:t>𝑖</m:t>
                          </m:r>
                          <m:r>
                            <a:rPr lang="en-US" sz="7200" i="1">
                              <a:latin typeface="Cambria Math" panose="02040503050406030204" pitchFamily="18" charset="0"/>
                            </a:rPr>
                            <m:t>=1</m:t>
                          </m:r>
                        </m:sub>
                        <m:sup>
                          <m:r>
                            <a:rPr lang="en-US" sz="7200" i="1">
                              <a:latin typeface="Cambria Math" panose="02040503050406030204" pitchFamily="18" charset="0"/>
                            </a:rPr>
                            <m:t>𝑁</m:t>
                          </m:r>
                        </m:sup>
                        <m:e>
                          <m:sSup>
                            <m:sSupPr>
                              <m:ctrlPr>
                                <a:rPr lang="en-US" sz="7200" i="1">
                                  <a:latin typeface="Cambria Math" panose="02040503050406030204" pitchFamily="18" charset="0"/>
                                </a:rPr>
                              </m:ctrlPr>
                            </m:sSupPr>
                            <m:e>
                              <m:d>
                                <m:dPr>
                                  <m:ctrlPr>
                                    <a:rPr lang="en-US" sz="7200" i="1">
                                      <a:latin typeface="Cambria Math" panose="02040503050406030204" pitchFamily="18" charset="0"/>
                                    </a:rPr>
                                  </m:ctrlPr>
                                </m:dPr>
                                <m:e>
                                  <m:sSup>
                                    <m:sSupPr>
                                      <m:ctrlPr>
                                        <a:rPr lang="en-US" sz="7200" i="1">
                                          <a:latin typeface="Cambria Math" panose="02040503050406030204" pitchFamily="18" charset="0"/>
                                        </a:rPr>
                                      </m:ctrlPr>
                                    </m:sSupPr>
                                    <m:e>
                                      <m:r>
                                        <a:rPr lang="en-US" sz="7200" i="1">
                                          <a:latin typeface="Cambria Math" panose="02040503050406030204" pitchFamily="18" charset="0"/>
                                        </a:rPr>
                                        <m:t>𝑡</m:t>
                                      </m:r>
                                    </m:e>
                                    <m:sup>
                                      <m:r>
                                        <a:rPr lang="en-US" sz="7200" i="1">
                                          <a:latin typeface="Cambria Math" panose="02040503050406030204" pitchFamily="18" charset="0"/>
                                        </a:rPr>
                                        <m:t>(</m:t>
                                      </m:r>
                                      <m:r>
                                        <a:rPr lang="en-US" sz="7200" i="1">
                                          <a:latin typeface="Cambria Math" panose="02040503050406030204" pitchFamily="18" charset="0"/>
                                        </a:rPr>
                                        <m:t>𝑖</m:t>
                                      </m:r>
                                      <m:r>
                                        <a:rPr lang="en-US" sz="7200" i="1">
                                          <a:latin typeface="Cambria Math" panose="02040503050406030204" pitchFamily="18" charset="0"/>
                                        </a:rPr>
                                        <m:t>)</m:t>
                                      </m:r>
                                    </m:sup>
                                  </m:sSup>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rPr>
                                        <m:t>𝑓</m:t>
                                      </m:r>
                                    </m:e>
                                    <m:sub>
                                      <m:r>
                                        <a:rPr lang="en-US" sz="7200" b="1" i="1">
                                          <a:latin typeface="Cambria Math" panose="02040503050406030204" pitchFamily="18" charset="0"/>
                                        </a:rPr>
                                        <m:t>𝒘</m:t>
                                      </m:r>
                                    </m:sub>
                                  </m:sSub>
                                  <m:d>
                                    <m:dPr>
                                      <m:ctrlPr>
                                        <a:rPr lang="en-US" sz="7200" i="1">
                                          <a:latin typeface="Cambria Math" panose="02040503050406030204" pitchFamily="18" charset="0"/>
                                        </a:rPr>
                                      </m:ctrlPr>
                                    </m:dPr>
                                    <m:e>
                                      <m:sSup>
                                        <m:sSupPr>
                                          <m:ctrlPr>
                                            <a:rPr lang="en-US" sz="7200" i="1">
                                              <a:latin typeface="Cambria Math" panose="02040503050406030204" pitchFamily="18" charset="0"/>
                                            </a:rPr>
                                          </m:ctrlPr>
                                        </m:sSupPr>
                                        <m:e>
                                          <m:r>
                                            <a:rPr lang="en-US" sz="7200" i="1">
                                              <a:latin typeface="Cambria Math" panose="02040503050406030204" pitchFamily="18" charset="0"/>
                                            </a:rPr>
                                            <m:t>𝑥</m:t>
                                          </m:r>
                                        </m:e>
                                        <m:sup>
                                          <m:r>
                                            <a:rPr lang="en-US" sz="7200" i="1">
                                              <a:latin typeface="Cambria Math" panose="02040503050406030204" pitchFamily="18" charset="0"/>
                                            </a:rPr>
                                            <m:t>(</m:t>
                                          </m:r>
                                          <m:r>
                                            <a:rPr lang="en-US" sz="7200" i="1">
                                              <a:latin typeface="Cambria Math" panose="02040503050406030204" pitchFamily="18" charset="0"/>
                                            </a:rPr>
                                            <m:t>𝑖</m:t>
                                          </m:r>
                                          <m:r>
                                            <a:rPr lang="en-US" sz="7200" i="1">
                                              <a:latin typeface="Cambria Math" panose="02040503050406030204" pitchFamily="18" charset="0"/>
                                            </a:rPr>
                                            <m:t>)</m:t>
                                          </m:r>
                                        </m:sup>
                                      </m:sSup>
                                    </m:e>
                                  </m:d>
                                </m:e>
                              </m:d>
                            </m:e>
                            <m:sup>
                              <m:r>
                                <a:rPr lang="en-US" sz="7200" i="1">
                                  <a:latin typeface="Cambria Math" panose="02040503050406030204" pitchFamily="18" charset="0"/>
                                </a:rPr>
                                <m:t>2</m:t>
                              </m:r>
                            </m:sup>
                          </m:sSup>
                        </m:e>
                      </m:nary>
                    </m:oMath>
                    <m:oMath xmlns:m="http://schemas.openxmlformats.org/officeDocument/2006/math">
                      <m:r>
                        <a:rPr lang="en-US" sz="7200" b="0" i="0" smtClean="0">
                          <a:latin typeface="Cambria Math" panose="02040503050406030204" pitchFamily="18" charset="0"/>
                        </a:rPr>
                        <m:t>           </m:t>
                      </m:r>
                      <m:r>
                        <a:rPr lang="en-US" sz="7200" i="1">
                          <a:latin typeface="Cambria Math" panose="02040503050406030204" pitchFamily="18" charset="0"/>
                        </a:rPr>
                        <m:t>=</m:t>
                      </m:r>
                      <m:f>
                        <m:fPr>
                          <m:ctrlPr>
                            <a:rPr lang="en-US" sz="7200" i="1">
                              <a:latin typeface="Cambria Math" panose="02040503050406030204" pitchFamily="18" charset="0"/>
                            </a:rPr>
                          </m:ctrlPr>
                        </m:fPr>
                        <m:num>
                          <m:r>
                            <a:rPr lang="en-US" sz="7200" i="1">
                              <a:latin typeface="Cambria Math" panose="02040503050406030204" pitchFamily="18" charset="0"/>
                            </a:rPr>
                            <m:t>1</m:t>
                          </m:r>
                        </m:num>
                        <m:den>
                          <m:r>
                            <a:rPr lang="en-US" sz="7200" i="1">
                              <a:latin typeface="Cambria Math" panose="02040503050406030204" pitchFamily="18" charset="0"/>
                            </a:rPr>
                            <m:t>𝑁</m:t>
                          </m:r>
                        </m:den>
                      </m:f>
                      <m:nary>
                        <m:naryPr>
                          <m:chr m:val="∑"/>
                          <m:ctrlPr>
                            <a:rPr lang="en-US" sz="7200" i="1">
                              <a:latin typeface="Cambria Math" panose="02040503050406030204" pitchFamily="18" charset="0"/>
                            </a:rPr>
                          </m:ctrlPr>
                        </m:naryPr>
                        <m:sub>
                          <m:r>
                            <m:rPr>
                              <m:brk m:alnAt="23"/>
                            </m:rPr>
                            <a:rPr lang="en-US" sz="7200" i="1">
                              <a:latin typeface="Cambria Math" panose="02040503050406030204" pitchFamily="18" charset="0"/>
                            </a:rPr>
                            <m:t>𝑖</m:t>
                          </m:r>
                          <m:r>
                            <a:rPr lang="en-US" sz="7200" i="1">
                              <a:latin typeface="Cambria Math" panose="02040503050406030204" pitchFamily="18" charset="0"/>
                            </a:rPr>
                            <m:t>=1</m:t>
                          </m:r>
                        </m:sub>
                        <m:sup>
                          <m:r>
                            <a:rPr lang="en-US" sz="7200" i="1">
                              <a:latin typeface="Cambria Math" panose="02040503050406030204" pitchFamily="18" charset="0"/>
                            </a:rPr>
                            <m:t>𝑁</m:t>
                          </m:r>
                        </m:sup>
                        <m:e>
                          <m:sSup>
                            <m:sSupPr>
                              <m:ctrlPr>
                                <a:rPr lang="en-US" sz="7200" i="1">
                                  <a:latin typeface="Cambria Math" panose="02040503050406030204" pitchFamily="18" charset="0"/>
                                </a:rPr>
                              </m:ctrlPr>
                            </m:sSupPr>
                            <m:e>
                              <m:d>
                                <m:dPr>
                                  <m:ctrlPr>
                                    <a:rPr lang="en-US" sz="7200" i="1">
                                      <a:latin typeface="Cambria Math" panose="02040503050406030204" pitchFamily="18" charset="0"/>
                                    </a:rPr>
                                  </m:ctrlPr>
                                </m:dPr>
                                <m:e>
                                  <m:sSup>
                                    <m:sSupPr>
                                      <m:ctrlPr>
                                        <a:rPr lang="en-US" sz="7200" i="1">
                                          <a:latin typeface="Cambria Math" panose="02040503050406030204" pitchFamily="18" charset="0"/>
                                        </a:rPr>
                                      </m:ctrlPr>
                                    </m:sSupPr>
                                    <m:e>
                                      <m:r>
                                        <a:rPr lang="en-US" sz="7200" i="1">
                                          <a:latin typeface="Cambria Math" panose="02040503050406030204" pitchFamily="18" charset="0"/>
                                        </a:rPr>
                                        <m:t>𝑡</m:t>
                                      </m:r>
                                    </m:e>
                                    <m:sup>
                                      <m:r>
                                        <a:rPr lang="en-US" sz="7200" i="1">
                                          <a:latin typeface="Cambria Math" panose="02040503050406030204" pitchFamily="18" charset="0"/>
                                        </a:rPr>
                                        <m:t>(</m:t>
                                      </m:r>
                                      <m:r>
                                        <a:rPr lang="en-US" sz="7200" i="1">
                                          <a:latin typeface="Cambria Math" panose="02040503050406030204" pitchFamily="18" charset="0"/>
                                        </a:rPr>
                                        <m:t>𝑖</m:t>
                                      </m:r>
                                      <m:r>
                                        <a:rPr lang="en-US" sz="7200" i="1">
                                          <a:latin typeface="Cambria Math" panose="02040503050406030204" pitchFamily="18" charset="0"/>
                                        </a:rPr>
                                        <m:t>)</m:t>
                                      </m:r>
                                    </m:sup>
                                  </m:sSup>
                                  <m:r>
                                    <a:rPr lang="en-US" sz="7200" i="1">
                                      <a:latin typeface="Cambria Math" panose="02040503050406030204" pitchFamily="18" charset="0"/>
                                    </a:rPr>
                                    <m:t>−</m:t>
                                  </m:r>
                                  <m:d>
                                    <m:dPr>
                                      <m:ctrlPr>
                                        <a:rPr lang="en-US" sz="7200" i="1">
                                          <a:latin typeface="Cambria Math" panose="02040503050406030204" pitchFamily="18" charset="0"/>
                                        </a:rPr>
                                      </m:ctrlPr>
                                    </m:dPr>
                                    <m:e>
                                      <m:sSub>
                                        <m:sSubPr>
                                          <m:ctrlPr>
                                            <a:rPr lang="en-US" sz="7200" i="1">
                                              <a:latin typeface="Cambria Math" panose="02040503050406030204" pitchFamily="18" charset="0"/>
                                            </a:rPr>
                                          </m:ctrlPr>
                                        </m:sSubPr>
                                        <m:e>
                                          <m:r>
                                            <a:rPr lang="en-US" sz="7200" i="1">
                                              <a:latin typeface="Cambria Math" panose="02040503050406030204" pitchFamily="18" charset="0"/>
                                            </a:rPr>
                                            <m:t>𝑤</m:t>
                                          </m:r>
                                        </m:e>
                                        <m:sub>
                                          <m:r>
                                            <a:rPr lang="en-US" sz="7200" i="1">
                                              <a:latin typeface="Cambria Math" panose="02040503050406030204" pitchFamily="18" charset="0"/>
                                            </a:rPr>
                                            <m:t>0</m:t>
                                          </m:r>
                                        </m:sub>
                                      </m:sSub>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rPr>
                                            <m:t>𝑤</m:t>
                                          </m:r>
                                        </m:e>
                                        <m:sub>
                                          <m:r>
                                            <a:rPr lang="en-US" sz="7200" i="1">
                                              <a:latin typeface="Cambria Math" panose="02040503050406030204" pitchFamily="18" charset="0"/>
                                            </a:rPr>
                                            <m:t>1</m:t>
                                          </m:r>
                                        </m:sub>
                                      </m:sSub>
                                      <m:sSup>
                                        <m:sSupPr>
                                          <m:ctrlPr>
                                            <a:rPr lang="en-US" sz="7200" i="1">
                                              <a:latin typeface="Cambria Math" panose="02040503050406030204" pitchFamily="18" charset="0"/>
                                            </a:rPr>
                                          </m:ctrlPr>
                                        </m:sSupPr>
                                        <m:e>
                                          <m:r>
                                            <a:rPr lang="en-US" sz="7200" i="1">
                                              <a:latin typeface="Cambria Math" panose="02040503050406030204" pitchFamily="18" charset="0"/>
                                            </a:rPr>
                                            <m:t>𝑥</m:t>
                                          </m:r>
                                        </m:e>
                                        <m:sup>
                                          <m:r>
                                            <a:rPr lang="en-US" sz="7200" i="1">
                                              <a:latin typeface="Cambria Math" panose="02040503050406030204" pitchFamily="18" charset="0"/>
                                            </a:rPr>
                                            <m:t>(</m:t>
                                          </m:r>
                                          <m:r>
                                            <a:rPr lang="en-US" sz="7200" i="1">
                                              <a:latin typeface="Cambria Math" panose="02040503050406030204" pitchFamily="18" charset="0"/>
                                            </a:rPr>
                                            <m:t>𝑖</m:t>
                                          </m:r>
                                          <m:r>
                                            <a:rPr lang="en-US" sz="7200" i="1">
                                              <a:latin typeface="Cambria Math" panose="02040503050406030204" pitchFamily="18" charset="0"/>
                                            </a:rPr>
                                            <m:t>)</m:t>
                                          </m:r>
                                        </m:sup>
                                      </m:sSup>
                                    </m:e>
                                  </m:d>
                                </m:e>
                              </m:d>
                            </m:e>
                            <m:sup>
                              <m:r>
                                <a:rPr lang="en-US" sz="7200" i="1">
                                  <a:latin typeface="Cambria Math" panose="02040503050406030204" pitchFamily="18" charset="0"/>
                                </a:rPr>
                                <m:t>2</m:t>
                              </m:r>
                            </m:sup>
                          </m:sSup>
                        </m:e>
                      </m:nary>
                    </m:oMath>
                  </m:oMathPara>
                </a14:m>
                <a:endParaRPr lang="en-US" sz="7200" b="1" dirty="0">
                  <a:solidFill>
                    <a:srgbClr val="FF0000"/>
                  </a:solidFill>
                </a:endParaRPr>
              </a:p>
              <a:p>
                <a:pPr marL="228600" indent="-50800">
                  <a:spcBef>
                    <a:spcPts val="0"/>
                  </a:spcBef>
                  <a:buNone/>
                </a:pPr>
                <a:endParaRPr lang="en-US" sz="8000" b="1" dirty="0">
                  <a:solidFill>
                    <a:srgbClr val="FF0000"/>
                  </a:solidFill>
                </a:endParaRPr>
              </a:p>
              <a:p>
                <a:pPr marL="228600" indent="-50800">
                  <a:spcBef>
                    <a:spcPts val="0"/>
                  </a:spcBef>
                  <a:buNone/>
                </a:pPr>
                <a:endParaRPr lang="en-US" sz="7200" dirty="0"/>
              </a:p>
              <a:p>
                <a:pPr marL="177800" indent="0">
                  <a:spcBef>
                    <a:spcPts val="0"/>
                  </a:spcBef>
                  <a:buNone/>
                </a:pPr>
                <a:endParaRPr lang="en-US" sz="7200" dirty="0"/>
              </a:p>
              <a:p>
                <a:pPr marL="228600" indent="-50800">
                  <a:spcBef>
                    <a:spcPts val="0"/>
                  </a:spcBef>
                  <a:buNone/>
                </a:pPr>
                <a:endParaRPr lang="en-US" sz="7200" dirty="0"/>
              </a:p>
            </p:txBody>
          </p:sp>
        </mc:Choice>
        <mc:Fallback xmlns="">
          <p:sp>
            <p:nvSpPr>
              <p:cNvPr id="374" name="Google Shape;374;p5">
                <a:extLst>
                  <a:ext uri="{FF2B5EF4-FFF2-40B4-BE49-F238E27FC236}">
                    <a16:creationId xmlns:a16="http://schemas.microsoft.com/office/drawing/2014/main" id="{ECC168CF-3ACE-09D8-702F-9F6684386B36}"/>
                  </a:ext>
                </a:extLst>
              </p:cNvPr>
              <p:cNvSpPr txBox="1">
                <a:spLocks noGrp="1" noRot="1" noChangeAspect="1" noMove="1" noResize="1" noEditPoints="1" noAdjustHandles="1" noChangeArrowheads="1" noChangeShapeType="1" noTextEdit="1"/>
              </p:cNvSpPr>
              <p:nvPr>
                <p:ph type="body" idx="1"/>
              </p:nvPr>
            </p:nvSpPr>
            <p:spPr>
              <a:xfrm>
                <a:off x="427900" y="924046"/>
                <a:ext cx="7386319" cy="5715129"/>
              </a:xfrm>
              <a:prstGeom prst="rect">
                <a:avLst/>
              </a:prstGeom>
              <a:blipFill>
                <a:blip r:embed="rId3"/>
                <a:stretch>
                  <a:fillRect t="-534"/>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9438B132-1784-BDA2-2A36-8C7024217BF6}"/>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ED1E0CE4-A5F1-4103-B63F-71FF8D69B1FD}"/>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17</a:t>
            </a:fld>
            <a:endParaRPr/>
          </a:p>
        </p:txBody>
      </p:sp>
      <p:pic>
        <p:nvPicPr>
          <p:cNvPr id="8" name="Graphic 7">
            <a:extLst>
              <a:ext uri="{FF2B5EF4-FFF2-40B4-BE49-F238E27FC236}">
                <a16:creationId xmlns:a16="http://schemas.microsoft.com/office/drawing/2014/main" id="{94C78C27-ABA7-4B52-BFA1-71937F87F3B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872599" y="397428"/>
            <a:ext cx="4319401" cy="2733675"/>
          </a:xfrm>
          <a:prstGeom prst="rect">
            <a:avLst/>
          </a:prstGeom>
        </p:spPr>
      </p:pic>
      <p:pic>
        <p:nvPicPr>
          <p:cNvPr id="6" name="Graphic 5">
            <a:extLst>
              <a:ext uri="{FF2B5EF4-FFF2-40B4-BE49-F238E27FC236}">
                <a16:creationId xmlns:a16="http://schemas.microsoft.com/office/drawing/2014/main" id="{4C4B694F-B252-4EFA-1964-DA2E8B618FE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284223" y="3061118"/>
            <a:ext cx="3849397" cy="3779589"/>
          </a:xfrm>
          <a:prstGeom prst="rect">
            <a:avLst/>
          </a:prstGeom>
        </p:spPr>
      </p:pic>
      <p:pic>
        <p:nvPicPr>
          <p:cNvPr id="7" name="Graphic 6">
            <a:extLst>
              <a:ext uri="{FF2B5EF4-FFF2-40B4-BE49-F238E27FC236}">
                <a16:creationId xmlns:a16="http://schemas.microsoft.com/office/drawing/2014/main" id="{8A86A9F4-4130-61CF-BD0A-D65EFAB940D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892477" y="396043"/>
            <a:ext cx="4241574" cy="2733675"/>
          </a:xfrm>
          <a:prstGeom prst="rect">
            <a:avLst/>
          </a:prstGeom>
        </p:spPr>
      </p:pic>
      <p:pic>
        <p:nvPicPr>
          <p:cNvPr id="9" name="Graphic 8">
            <a:extLst>
              <a:ext uri="{FF2B5EF4-FFF2-40B4-BE49-F238E27FC236}">
                <a16:creationId xmlns:a16="http://schemas.microsoft.com/office/drawing/2014/main" id="{93943212-0325-5634-F5E2-251DBA32C18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8284655" y="3061118"/>
            <a:ext cx="3849396" cy="3779589"/>
          </a:xfrm>
          <a:prstGeom prst="rect">
            <a:avLst/>
          </a:prstGeom>
        </p:spPr>
      </p:pic>
      <p:pic>
        <p:nvPicPr>
          <p:cNvPr id="10" name="Graphic 9">
            <a:extLst>
              <a:ext uri="{FF2B5EF4-FFF2-40B4-BE49-F238E27FC236}">
                <a16:creationId xmlns:a16="http://schemas.microsoft.com/office/drawing/2014/main" id="{17ECBE49-F0EC-2152-0C8B-ADFC3C86DDA0}"/>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897202" y="409639"/>
            <a:ext cx="4241574" cy="2721192"/>
          </a:xfrm>
          <a:prstGeom prst="rect">
            <a:avLst/>
          </a:prstGeom>
        </p:spPr>
      </p:pic>
      <p:pic>
        <p:nvPicPr>
          <p:cNvPr id="11" name="Graphic 10">
            <a:extLst>
              <a:ext uri="{FF2B5EF4-FFF2-40B4-BE49-F238E27FC236}">
                <a16:creationId xmlns:a16="http://schemas.microsoft.com/office/drawing/2014/main" id="{6C916DC6-F41B-CFCE-4563-9EA6CF6D0A3B}"/>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8289380" y="3068473"/>
            <a:ext cx="3849396" cy="3779588"/>
          </a:xfrm>
          <a:prstGeom prst="rect">
            <a:avLst/>
          </a:prstGeom>
        </p:spPr>
      </p:pic>
      <p:pic>
        <p:nvPicPr>
          <p:cNvPr id="12" name="Graphic 11">
            <a:extLst>
              <a:ext uri="{FF2B5EF4-FFF2-40B4-BE49-F238E27FC236}">
                <a16:creationId xmlns:a16="http://schemas.microsoft.com/office/drawing/2014/main" id="{4B2C36F1-5404-732A-A06D-52F995FFEA8A}"/>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7887320" y="396043"/>
            <a:ext cx="4241574" cy="2708823"/>
          </a:xfrm>
          <a:prstGeom prst="rect">
            <a:avLst/>
          </a:prstGeom>
        </p:spPr>
      </p:pic>
      <p:pic>
        <p:nvPicPr>
          <p:cNvPr id="13" name="Graphic 12">
            <a:extLst>
              <a:ext uri="{FF2B5EF4-FFF2-40B4-BE49-F238E27FC236}">
                <a16:creationId xmlns:a16="http://schemas.microsoft.com/office/drawing/2014/main" id="{A7C2AA7F-E66E-C7A8-DD92-8A1692D8DBED}"/>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8279498" y="3048693"/>
            <a:ext cx="3849395" cy="3779588"/>
          </a:xfrm>
          <a:prstGeom prst="rect">
            <a:avLst/>
          </a:prstGeom>
        </p:spPr>
      </p:pic>
    </p:spTree>
    <p:extLst>
      <p:ext uri="{BB962C8B-B14F-4D97-AF65-F5344CB8AC3E}">
        <p14:creationId xmlns:p14="http://schemas.microsoft.com/office/powerpoint/2010/main" val="239519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97F38BE0-9D11-4491-E078-75AE8D7A9F39}"/>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BB76B52F-91C5-E93B-BE2A-D208A7D60CC4}"/>
              </a:ext>
            </a:extLst>
          </p:cNvPr>
          <p:cNvSpPr txBox="1">
            <a:spLocks noGrp="1"/>
          </p:cNvSpPr>
          <p:nvPr>
            <p:ph type="title"/>
          </p:nvPr>
        </p:nvSpPr>
        <p:spPr>
          <a:xfrm>
            <a:off x="774146" y="126603"/>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err="1"/>
              <a:t>dụ</a:t>
            </a:r>
            <a:r>
              <a:rPr lang="en-US"/>
              <a:t> 4</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1859EC48-CAFC-3221-3312-53E0A21D37AC}"/>
                  </a:ext>
                </a:extLst>
              </p:cNvPr>
              <p:cNvSpPr txBox="1">
                <a:spLocks noGrp="1"/>
              </p:cNvSpPr>
              <p:nvPr>
                <p:ph type="body" idx="1"/>
              </p:nvPr>
            </p:nvSpPr>
            <p:spPr>
              <a:xfrm>
                <a:off x="427900" y="924046"/>
                <a:ext cx="7464146" cy="5715129"/>
              </a:xfrm>
              <a:prstGeom prst="rect">
                <a:avLst/>
              </a:prstGeom>
              <a:noFill/>
              <a:ln>
                <a:noFill/>
              </a:ln>
            </p:spPr>
            <p:txBody>
              <a:bodyPr spcFirstLastPara="1" wrap="square" lIns="91425" tIns="45700" rIns="91425" bIns="45700" anchor="t" anchorCtr="0">
                <a:normAutofit fontScale="25000" lnSpcReduction="20000"/>
              </a:bodyPr>
              <a:lstStyle/>
              <a:p>
                <a:pPr marL="228600" lvl="0" indent="-50800" algn="just" rtl="0">
                  <a:lnSpc>
                    <a:spcPct val="130000"/>
                  </a:lnSpc>
                  <a:spcBef>
                    <a:spcPts val="0"/>
                  </a:spcBef>
                  <a:spcAft>
                    <a:spcPts val="0"/>
                  </a:spcAft>
                  <a:buClr>
                    <a:schemeClr val="dk1"/>
                  </a:buClr>
                  <a:buSzPts val="2800"/>
                  <a:buNone/>
                </a:pPr>
                <a:r>
                  <a:rPr lang="en-US" sz="8000" b="1" dirty="0">
                    <a:solidFill>
                      <a:srgbClr val="FF0000"/>
                    </a:solidFill>
                  </a:rPr>
                  <a:t>Tối </a:t>
                </a:r>
                <a:r>
                  <a:rPr lang="en-US" sz="8000" b="1" dirty="0" err="1">
                    <a:solidFill>
                      <a:srgbClr val="FF0000"/>
                    </a:solidFill>
                  </a:rPr>
                  <a:t>ưu</a:t>
                </a:r>
                <a:r>
                  <a:rPr lang="en-US" sz="8000" b="1" dirty="0">
                    <a:solidFill>
                      <a:srgbClr val="FF0000"/>
                    </a:solidFill>
                  </a:rPr>
                  <a:t> </a:t>
                </a:r>
                <a:r>
                  <a:rPr lang="en-US" sz="8000" b="1" dirty="0" err="1">
                    <a:solidFill>
                      <a:srgbClr val="FF0000"/>
                    </a:solidFill>
                  </a:rPr>
                  <a:t>hóa</a:t>
                </a:r>
                <a:r>
                  <a:rPr lang="en-US" sz="8000" b="1" dirty="0">
                    <a:solidFill>
                      <a:srgbClr val="FF0000"/>
                    </a:solidFill>
                  </a:rPr>
                  <a:t> (Optimization)</a:t>
                </a:r>
              </a:p>
              <a:p>
                <a:pPr marL="228600" lvl="0" indent="-50800">
                  <a:spcBef>
                    <a:spcPts val="0"/>
                  </a:spcBef>
                  <a:buNone/>
                </a:pPr>
                <a:r>
                  <a:rPr lang="en-US" sz="7200" dirty="0">
                    <a:solidFill>
                      <a:schemeClr val="tx1"/>
                    </a:solidFill>
                  </a:rPr>
                  <a:t>Ta </a:t>
                </a:r>
                <a:r>
                  <a:rPr lang="en-US" sz="7200" dirty="0" err="1">
                    <a:solidFill>
                      <a:schemeClr val="tx1"/>
                    </a:solidFill>
                  </a:rPr>
                  <a:t>sử</a:t>
                </a:r>
                <a:r>
                  <a:rPr lang="en-US" sz="7200" dirty="0">
                    <a:solidFill>
                      <a:schemeClr val="tx1"/>
                    </a:solidFill>
                  </a:rPr>
                  <a:t> </a:t>
                </a:r>
                <a:r>
                  <a:rPr lang="en-US" sz="7200" dirty="0" err="1">
                    <a:solidFill>
                      <a:schemeClr val="tx1"/>
                    </a:solidFill>
                  </a:rPr>
                  <a:t>dụng</a:t>
                </a:r>
                <a:r>
                  <a:rPr lang="en-US" sz="7200" dirty="0">
                    <a:solidFill>
                      <a:schemeClr val="tx1"/>
                    </a:solidFill>
                  </a:rPr>
                  <a:t> </a:t>
                </a:r>
                <a:r>
                  <a:rPr lang="en-US" sz="7200" dirty="0" err="1">
                    <a:solidFill>
                      <a:schemeClr val="accent1"/>
                    </a:solidFill>
                  </a:rPr>
                  <a:t>thuật</a:t>
                </a:r>
                <a:r>
                  <a:rPr lang="en-US" sz="7200" dirty="0">
                    <a:solidFill>
                      <a:schemeClr val="accent1"/>
                    </a:solidFill>
                  </a:rPr>
                  <a:t> </a:t>
                </a:r>
                <a:r>
                  <a:rPr lang="en-US" sz="7200" dirty="0" err="1">
                    <a:solidFill>
                      <a:schemeClr val="accent1"/>
                    </a:solidFill>
                  </a:rPr>
                  <a:t>toán</a:t>
                </a:r>
                <a:r>
                  <a:rPr lang="en-US" sz="7200" dirty="0">
                    <a:solidFill>
                      <a:schemeClr val="accent1"/>
                    </a:solidFill>
                  </a:rPr>
                  <a:t> Gradient Descent </a:t>
                </a:r>
                <a:r>
                  <a:rPr lang="en-US" sz="7200" dirty="0" err="1">
                    <a:solidFill>
                      <a:schemeClr val="tx1"/>
                    </a:solidFill>
                  </a:rPr>
                  <a:t>để</a:t>
                </a:r>
                <a:r>
                  <a:rPr lang="en-US" sz="7200" dirty="0">
                    <a:solidFill>
                      <a:schemeClr val="tx1"/>
                    </a:solidFill>
                  </a:rPr>
                  <a:t> </a:t>
                </a:r>
                <a:r>
                  <a:rPr lang="en-US" sz="7200" dirty="0" err="1">
                    <a:solidFill>
                      <a:schemeClr val="tx1"/>
                    </a:solidFill>
                  </a:rPr>
                  <a:t>tìm</a:t>
                </a:r>
                <a:r>
                  <a:rPr lang="en-US" sz="7200" dirty="0">
                    <a:solidFill>
                      <a:schemeClr val="tx1"/>
                    </a:solidFill>
                  </a:rPr>
                  <a:t> </a:t>
                </a:r>
                <a:r>
                  <a:rPr lang="en-US" sz="7200" dirty="0" err="1">
                    <a:solidFill>
                      <a:schemeClr val="tx1"/>
                    </a:solidFill>
                  </a:rPr>
                  <a:t>giá</a:t>
                </a:r>
                <a:r>
                  <a:rPr lang="en-US" sz="7200" dirty="0">
                    <a:solidFill>
                      <a:schemeClr val="tx1"/>
                    </a:solidFill>
                  </a:rPr>
                  <a:t> </a:t>
                </a:r>
                <a:r>
                  <a:rPr lang="en-US" sz="7200" dirty="0" err="1">
                    <a:solidFill>
                      <a:schemeClr val="tx1"/>
                    </a:solidFill>
                  </a:rPr>
                  <a:t>trị</a:t>
                </a:r>
                <a:r>
                  <a:rPr lang="en-US" sz="7200" dirty="0">
                    <a:solidFill>
                      <a:schemeClr val="tx1"/>
                    </a:solidFill>
                  </a:rPr>
                  <a:t> </a:t>
                </a:r>
                <a:r>
                  <a:rPr lang="en-US" sz="7200" dirty="0" err="1">
                    <a:solidFill>
                      <a:schemeClr val="tx1"/>
                    </a:solidFill>
                  </a:rPr>
                  <a:t>của</a:t>
                </a:r>
                <a:r>
                  <a:rPr lang="en-US" sz="7200" dirty="0">
                    <a:solidFill>
                      <a:schemeClr val="tx1"/>
                    </a:solidFill>
                  </a:rPr>
                  <a:t> </a:t>
                </a:r>
                <a:r>
                  <a:rPr lang="en-US" sz="7200" dirty="0" err="1">
                    <a:solidFill>
                      <a:schemeClr val="tx1"/>
                    </a:solidFill>
                  </a:rPr>
                  <a:t>tham</a:t>
                </a:r>
                <a:r>
                  <a:rPr lang="en-US" sz="7200" dirty="0">
                    <a:solidFill>
                      <a:schemeClr val="tx1"/>
                    </a:solidFill>
                  </a:rPr>
                  <a:t> </a:t>
                </a:r>
                <a:r>
                  <a:rPr lang="en-US" sz="7200" dirty="0" err="1">
                    <a:solidFill>
                      <a:schemeClr val="tx1"/>
                    </a:solidFill>
                  </a:rPr>
                  <a:t>số</a:t>
                </a:r>
                <a:r>
                  <a:rPr lang="en-US" sz="7200" dirty="0">
                    <a:solidFill>
                      <a:schemeClr val="tx1"/>
                    </a:solidFill>
                  </a:rPr>
                  <a:t> </a:t>
                </a:r>
                <a14:m>
                  <m:oMath xmlns:m="http://schemas.openxmlformats.org/officeDocument/2006/math">
                    <m:sSub>
                      <m:sSubPr>
                        <m:ctrlPr>
                          <a:rPr lang="en-US" sz="7200" i="1" smtClean="0">
                            <a:latin typeface="Cambria Math" panose="02040503050406030204" pitchFamily="18" charset="0"/>
                          </a:rPr>
                        </m:ctrlPr>
                      </m:sSubPr>
                      <m:e>
                        <m:r>
                          <a:rPr lang="en-US" sz="7200" i="1">
                            <a:latin typeface="Cambria Math" panose="02040503050406030204" pitchFamily="18" charset="0"/>
                          </a:rPr>
                          <m:t>𝑤</m:t>
                        </m:r>
                      </m:e>
                      <m:sub>
                        <m:r>
                          <a:rPr lang="en-US" sz="7200" i="1">
                            <a:latin typeface="Cambria Math" panose="02040503050406030204" pitchFamily="18" charset="0"/>
                          </a:rPr>
                          <m:t>0</m:t>
                        </m:r>
                      </m:sub>
                    </m:sSub>
                  </m:oMath>
                </a14:m>
                <a:r>
                  <a:rPr lang="en-US" sz="7200" dirty="0">
                    <a:solidFill>
                      <a:schemeClr val="tx1"/>
                    </a:solidFill>
                  </a:rPr>
                  <a:t>,</a:t>
                </a:r>
                <a:r>
                  <a:rPr lang="en-US" sz="7200" dirty="0"/>
                  <a:t> </a:t>
                </a:r>
                <a14:m>
                  <m:oMath xmlns:m="http://schemas.openxmlformats.org/officeDocument/2006/math">
                    <m:sSub>
                      <m:sSubPr>
                        <m:ctrlPr>
                          <a:rPr lang="en-US" sz="7200" i="1">
                            <a:latin typeface="Cambria Math" panose="02040503050406030204" pitchFamily="18" charset="0"/>
                          </a:rPr>
                        </m:ctrlPr>
                      </m:sSubPr>
                      <m:e>
                        <m:r>
                          <a:rPr lang="en-US" sz="7200" i="1">
                            <a:latin typeface="Cambria Math" panose="02040503050406030204" pitchFamily="18" charset="0"/>
                          </a:rPr>
                          <m:t>𝑤</m:t>
                        </m:r>
                      </m:e>
                      <m:sub>
                        <m:r>
                          <a:rPr lang="en-US" sz="7200" b="0" i="1" smtClean="0">
                            <a:latin typeface="Cambria Math" panose="02040503050406030204" pitchFamily="18" charset="0"/>
                          </a:rPr>
                          <m:t>1</m:t>
                        </m:r>
                      </m:sub>
                    </m:sSub>
                  </m:oMath>
                </a14:m>
                <a:r>
                  <a:rPr lang="en-US" sz="7200" dirty="0">
                    <a:solidFill>
                      <a:schemeClr val="tx1"/>
                    </a:solidFill>
                  </a:rPr>
                  <a:t> </a:t>
                </a:r>
                <a:r>
                  <a:rPr lang="en-US" sz="7200" dirty="0" err="1">
                    <a:solidFill>
                      <a:schemeClr val="tx1"/>
                    </a:solidFill>
                  </a:rPr>
                  <a:t>sao</a:t>
                </a:r>
                <a:r>
                  <a:rPr lang="en-US" sz="7200" dirty="0">
                    <a:solidFill>
                      <a:schemeClr val="tx1"/>
                    </a:solidFill>
                  </a:rPr>
                  <a:t> </a:t>
                </a:r>
                <a:r>
                  <a:rPr lang="en-US" sz="7200" dirty="0" err="1">
                    <a:solidFill>
                      <a:schemeClr val="tx1"/>
                    </a:solidFill>
                  </a:rPr>
                  <a:t>cho</a:t>
                </a:r>
                <a:r>
                  <a:rPr lang="en-US" sz="7200" dirty="0">
                    <a:solidFill>
                      <a:schemeClr val="tx1"/>
                    </a:solidFill>
                  </a:rPr>
                  <a:t> </a:t>
                </a:r>
                <a:r>
                  <a:rPr lang="en-US" sz="7200" dirty="0" err="1">
                    <a:solidFill>
                      <a:schemeClr val="tx1"/>
                    </a:solidFill>
                  </a:rPr>
                  <a:t>có</a:t>
                </a:r>
                <a:r>
                  <a:rPr lang="en-US" sz="7200" dirty="0">
                    <a:solidFill>
                      <a:schemeClr val="tx1"/>
                    </a:solidFill>
                  </a:rPr>
                  <a:t> </a:t>
                </a:r>
                <a:r>
                  <a:rPr lang="en-US" sz="7200" dirty="0" err="1">
                    <a:solidFill>
                      <a:schemeClr val="tx1"/>
                    </a:solidFill>
                  </a:rPr>
                  <a:t>thể</a:t>
                </a:r>
                <a:r>
                  <a:rPr lang="en-US" sz="7200" dirty="0">
                    <a:solidFill>
                      <a:schemeClr val="tx1"/>
                    </a:solidFill>
                  </a:rPr>
                  <a:t> </a:t>
                </a:r>
                <a:r>
                  <a:rPr lang="en-US" sz="7200" dirty="0" err="1">
                    <a:solidFill>
                      <a:schemeClr val="tx1"/>
                    </a:solidFill>
                  </a:rPr>
                  <a:t>cực</a:t>
                </a:r>
                <a:r>
                  <a:rPr lang="en-US" sz="7200" dirty="0">
                    <a:solidFill>
                      <a:schemeClr val="tx1"/>
                    </a:solidFill>
                  </a:rPr>
                  <a:t> </a:t>
                </a:r>
                <a:r>
                  <a:rPr lang="en-US" sz="7200" dirty="0" err="1">
                    <a:solidFill>
                      <a:schemeClr val="tx1"/>
                    </a:solidFill>
                  </a:rPr>
                  <a:t>tiểu</a:t>
                </a:r>
                <a:r>
                  <a:rPr lang="en-US" sz="7200" dirty="0">
                    <a:solidFill>
                      <a:schemeClr val="tx1"/>
                    </a:solidFill>
                  </a:rPr>
                  <a:t> </a:t>
                </a:r>
                <a:r>
                  <a:rPr lang="en-US" sz="7200" dirty="0" err="1">
                    <a:solidFill>
                      <a:schemeClr val="tx1"/>
                    </a:solidFill>
                  </a:rPr>
                  <a:t>hóa</a:t>
                </a:r>
                <a:r>
                  <a:rPr lang="en-US" sz="7200" dirty="0">
                    <a:solidFill>
                      <a:schemeClr val="tx1"/>
                    </a:solidFill>
                  </a:rPr>
                  <a:t> </a:t>
                </a:r>
                <a:r>
                  <a:rPr lang="en-US" sz="7200" dirty="0" err="1">
                    <a:solidFill>
                      <a:schemeClr val="tx1"/>
                    </a:solidFill>
                  </a:rPr>
                  <a:t>hàm</a:t>
                </a:r>
                <a:r>
                  <a:rPr lang="en-US" sz="7200" dirty="0">
                    <a:solidFill>
                      <a:schemeClr val="tx1"/>
                    </a:solidFill>
                  </a:rPr>
                  <a:t> </a:t>
                </a:r>
                <a:r>
                  <a:rPr lang="en-US" sz="7200" dirty="0" err="1">
                    <a:solidFill>
                      <a:schemeClr val="tx1"/>
                    </a:solidFill>
                  </a:rPr>
                  <a:t>mất</a:t>
                </a:r>
                <a:r>
                  <a:rPr lang="en-US" sz="7200" dirty="0">
                    <a:solidFill>
                      <a:schemeClr val="tx1"/>
                    </a:solidFill>
                  </a:rPr>
                  <a:t> </a:t>
                </a:r>
                <a:r>
                  <a:rPr lang="en-US" sz="7200" dirty="0" err="1">
                    <a:solidFill>
                      <a:schemeClr val="tx1"/>
                    </a:solidFill>
                  </a:rPr>
                  <a:t>mát</a:t>
                </a:r>
                <a:r>
                  <a:rPr lang="en-US" sz="7200" dirty="0">
                    <a:solidFill>
                      <a:schemeClr val="tx1"/>
                    </a:solidFill>
                  </a:rPr>
                  <a:t> MSE.</a:t>
                </a:r>
                <a:endParaRPr lang="en-US" sz="7200" dirty="0"/>
              </a:p>
              <a:p>
                <a:pPr marL="228600" indent="-50800">
                  <a:spcBef>
                    <a:spcPts val="0"/>
                  </a:spcBef>
                  <a:buNone/>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𝐿</m:t>
                      </m:r>
                      <m:d>
                        <m:dPr>
                          <m:ctrlPr>
                            <a:rPr lang="en-US" sz="8000" b="0" i="1" smtClean="0">
                              <a:latin typeface="Cambria Math" panose="02040503050406030204" pitchFamily="18" charset="0"/>
                            </a:rPr>
                          </m:ctrlPr>
                        </m:dPr>
                        <m:e>
                          <m:r>
                            <a:rPr lang="en-US" sz="8000" b="1" i="1" smtClean="0">
                              <a:latin typeface="Cambria Math" panose="02040503050406030204" pitchFamily="18" charset="0"/>
                            </a:rPr>
                            <m:t>𝒘</m:t>
                          </m:r>
                        </m:e>
                      </m:d>
                      <m:r>
                        <a:rPr lang="en-US" sz="8000" i="1">
                          <a:latin typeface="Cambria Math" panose="02040503050406030204" pitchFamily="18" charset="0"/>
                        </a:rPr>
                        <m:t>=</m:t>
                      </m:r>
                      <m:f>
                        <m:fPr>
                          <m:ctrlPr>
                            <a:rPr lang="en-US" sz="8000" i="1">
                              <a:latin typeface="Cambria Math" panose="02040503050406030204" pitchFamily="18" charset="0"/>
                            </a:rPr>
                          </m:ctrlPr>
                        </m:fPr>
                        <m:num>
                          <m:r>
                            <a:rPr lang="en-US" sz="8000" i="1">
                              <a:latin typeface="Cambria Math" panose="02040503050406030204" pitchFamily="18" charset="0"/>
                            </a:rPr>
                            <m:t>1</m:t>
                          </m:r>
                        </m:num>
                        <m:den>
                          <m:r>
                            <a:rPr lang="en-US" sz="8000" i="1">
                              <a:latin typeface="Cambria Math" panose="02040503050406030204" pitchFamily="18" charset="0"/>
                            </a:rPr>
                            <m:t>𝑁</m:t>
                          </m:r>
                        </m:den>
                      </m:f>
                      <m:nary>
                        <m:naryPr>
                          <m:chr m:val="∑"/>
                          <m:ctrlPr>
                            <a:rPr lang="en-US" sz="8000" i="1">
                              <a:latin typeface="Cambria Math" panose="02040503050406030204" pitchFamily="18" charset="0"/>
                            </a:rPr>
                          </m:ctrlPr>
                        </m:naryPr>
                        <m:sub>
                          <m:r>
                            <m:rPr>
                              <m:brk m:alnAt="23"/>
                            </m:rPr>
                            <a:rPr lang="en-US" sz="8000" i="1">
                              <a:latin typeface="Cambria Math" panose="02040503050406030204" pitchFamily="18" charset="0"/>
                            </a:rPr>
                            <m:t>𝑖</m:t>
                          </m:r>
                          <m:r>
                            <a:rPr lang="en-US" sz="8000" i="1">
                              <a:latin typeface="Cambria Math" panose="02040503050406030204" pitchFamily="18" charset="0"/>
                            </a:rPr>
                            <m:t>=1</m:t>
                          </m:r>
                        </m:sub>
                        <m:sup>
                          <m:r>
                            <a:rPr lang="en-US" sz="8000" i="1">
                              <a:latin typeface="Cambria Math" panose="02040503050406030204" pitchFamily="18" charset="0"/>
                            </a:rPr>
                            <m:t>𝑁</m:t>
                          </m:r>
                        </m:sup>
                        <m:e>
                          <m:sSup>
                            <m:sSupPr>
                              <m:ctrlPr>
                                <a:rPr lang="en-US" sz="8000" i="1">
                                  <a:latin typeface="Cambria Math" panose="02040503050406030204" pitchFamily="18" charset="0"/>
                                </a:rPr>
                              </m:ctrlPr>
                            </m:sSupPr>
                            <m:e>
                              <m:d>
                                <m:dPr>
                                  <m:ctrlPr>
                                    <a:rPr lang="en-US" sz="8000" i="1">
                                      <a:latin typeface="Cambria Math" panose="02040503050406030204" pitchFamily="18" charset="0"/>
                                    </a:rPr>
                                  </m:ctrlPr>
                                </m:dPr>
                                <m:e>
                                  <m:sSup>
                                    <m:sSupPr>
                                      <m:ctrlPr>
                                        <a:rPr lang="en-US" sz="8000" i="1">
                                          <a:latin typeface="Cambria Math" panose="02040503050406030204" pitchFamily="18" charset="0"/>
                                        </a:rPr>
                                      </m:ctrlPr>
                                    </m:sSupPr>
                                    <m:e>
                                      <m:r>
                                        <a:rPr lang="en-US" sz="8000" i="1">
                                          <a:latin typeface="Cambria Math" panose="02040503050406030204" pitchFamily="18" charset="0"/>
                                        </a:rPr>
                                        <m:t>𝑡</m:t>
                                      </m:r>
                                    </m:e>
                                    <m:sup>
                                      <m:r>
                                        <a:rPr lang="en-US" sz="8000" i="1">
                                          <a:latin typeface="Cambria Math" panose="02040503050406030204" pitchFamily="18" charset="0"/>
                                        </a:rPr>
                                        <m:t>(</m:t>
                                      </m:r>
                                      <m:r>
                                        <a:rPr lang="en-US" sz="8000" i="1">
                                          <a:latin typeface="Cambria Math" panose="02040503050406030204" pitchFamily="18" charset="0"/>
                                        </a:rPr>
                                        <m:t>𝑖</m:t>
                                      </m:r>
                                      <m:r>
                                        <a:rPr lang="en-US" sz="8000" i="1">
                                          <a:latin typeface="Cambria Math" panose="02040503050406030204" pitchFamily="18" charset="0"/>
                                        </a:rPr>
                                        <m:t>)</m:t>
                                      </m:r>
                                    </m:sup>
                                  </m:sSup>
                                  <m:r>
                                    <a:rPr lang="en-US" sz="8000" i="1">
                                      <a:latin typeface="Cambria Math" panose="02040503050406030204" pitchFamily="18" charset="0"/>
                                    </a:rPr>
                                    <m:t>−</m:t>
                                  </m:r>
                                  <m:sSub>
                                    <m:sSubPr>
                                      <m:ctrlPr>
                                        <a:rPr lang="en-US" sz="8000" i="1">
                                          <a:latin typeface="Cambria Math" panose="02040503050406030204" pitchFamily="18" charset="0"/>
                                        </a:rPr>
                                      </m:ctrlPr>
                                    </m:sSubPr>
                                    <m:e>
                                      <m:r>
                                        <a:rPr lang="en-US" sz="8000" i="1">
                                          <a:latin typeface="Cambria Math" panose="02040503050406030204" pitchFamily="18" charset="0"/>
                                        </a:rPr>
                                        <m:t>𝑓</m:t>
                                      </m:r>
                                    </m:e>
                                    <m:sub>
                                      <m:r>
                                        <a:rPr lang="en-US" sz="8000" b="1" i="1">
                                          <a:latin typeface="Cambria Math" panose="02040503050406030204" pitchFamily="18" charset="0"/>
                                        </a:rPr>
                                        <m:t>𝒘</m:t>
                                      </m:r>
                                    </m:sub>
                                  </m:sSub>
                                  <m:d>
                                    <m:dPr>
                                      <m:ctrlPr>
                                        <a:rPr lang="en-US" sz="8000" i="1">
                                          <a:latin typeface="Cambria Math" panose="02040503050406030204" pitchFamily="18" charset="0"/>
                                        </a:rPr>
                                      </m:ctrlPr>
                                    </m:dPr>
                                    <m:e>
                                      <m:sSup>
                                        <m:sSupPr>
                                          <m:ctrlPr>
                                            <a:rPr lang="en-US" sz="8000" i="1">
                                              <a:latin typeface="Cambria Math" panose="02040503050406030204" pitchFamily="18" charset="0"/>
                                            </a:rPr>
                                          </m:ctrlPr>
                                        </m:sSupPr>
                                        <m:e>
                                          <m:r>
                                            <a:rPr lang="en-US" sz="8000" i="1">
                                              <a:latin typeface="Cambria Math" panose="02040503050406030204" pitchFamily="18" charset="0"/>
                                            </a:rPr>
                                            <m:t>𝑥</m:t>
                                          </m:r>
                                        </m:e>
                                        <m:sup>
                                          <m:r>
                                            <a:rPr lang="en-US" sz="8000" i="1">
                                              <a:latin typeface="Cambria Math" panose="02040503050406030204" pitchFamily="18" charset="0"/>
                                            </a:rPr>
                                            <m:t>(</m:t>
                                          </m:r>
                                          <m:r>
                                            <a:rPr lang="en-US" sz="8000" i="1">
                                              <a:latin typeface="Cambria Math" panose="02040503050406030204" pitchFamily="18" charset="0"/>
                                            </a:rPr>
                                            <m:t>𝑖</m:t>
                                          </m:r>
                                          <m:r>
                                            <a:rPr lang="en-US" sz="8000" i="1">
                                              <a:latin typeface="Cambria Math" panose="02040503050406030204" pitchFamily="18" charset="0"/>
                                            </a:rPr>
                                            <m:t>)</m:t>
                                          </m:r>
                                        </m:sup>
                                      </m:sSup>
                                    </m:e>
                                  </m:d>
                                </m:e>
                              </m:d>
                            </m:e>
                            <m:sup>
                              <m:r>
                                <a:rPr lang="en-US" sz="8000" i="1">
                                  <a:latin typeface="Cambria Math" panose="02040503050406030204" pitchFamily="18" charset="0"/>
                                </a:rPr>
                                <m:t>2</m:t>
                              </m:r>
                            </m:sup>
                          </m:sSup>
                        </m:e>
                      </m:nary>
                      <m:r>
                        <a:rPr lang="en-US" sz="8000" i="1">
                          <a:latin typeface="Cambria Math" panose="02040503050406030204" pitchFamily="18" charset="0"/>
                        </a:rPr>
                        <m:t>=</m:t>
                      </m:r>
                      <m:f>
                        <m:fPr>
                          <m:ctrlPr>
                            <a:rPr lang="en-US" sz="8000" i="1">
                              <a:latin typeface="Cambria Math" panose="02040503050406030204" pitchFamily="18" charset="0"/>
                            </a:rPr>
                          </m:ctrlPr>
                        </m:fPr>
                        <m:num>
                          <m:r>
                            <a:rPr lang="en-US" sz="8000" i="1">
                              <a:latin typeface="Cambria Math" panose="02040503050406030204" pitchFamily="18" charset="0"/>
                            </a:rPr>
                            <m:t>1</m:t>
                          </m:r>
                        </m:num>
                        <m:den>
                          <m:r>
                            <a:rPr lang="en-US" sz="8000" i="1">
                              <a:latin typeface="Cambria Math" panose="02040503050406030204" pitchFamily="18" charset="0"/>
                            </a:rPr>
                            <m:t>𝑁</m:t>
                          </m:r>
                        </m:den>
                      </m:f>
                      <m:nary>
                        <m:naryPr>
                          <m:chr m:val="∑"/>
                          <m:ctrlPr>
                            <a:rPr lang="en-US" sz="8000" i="1">
                              <a:latin typeface="Cambria Math" panose="02040503050406030204" pitchFamily="18" charset="0"/>
                            </a:rPr>
                          </m:ctrlPr>
                        </m:naryPr>
                        <m:sub>
                          <m:r>
                            <m:rPr>
                              <m:brk m:alnAt="23"/>
                            </m:rPr>
                            <a:rPr lang="en-US" sz="8000" i="1">
                              <a:latin typeface="Cambria Math" panose="02040503050406030204" pitchFamily="18" charset="0"/>
                            </a:rPr>
                            <m:t>𝑖</m:t>
                          </m:r>
                          <m:r>
                            <a:rPr lang="en-US" sz="8000" i="1">
                              <a:latin typeface="Cambria Math" panose="02040503050406030204" pitchFamily="18" charset="0"/>
                            </a:rPr>
                            <m:t>=1</m:t>
                          </m:r>
                        </m:sub>
                        <m:sup>
                          <m:r>
                            <a:rPr lang="en-US" sz="8000" i="1">
                              <a:latin typeface="Cambria Math" panose="02040503050406030204" pitchFamily="18" charset="0"/>
                            </a:rPr>
                            <m:t>𝑁</m:t>
                          </m:r>
                        </m:sup>
                        <m:e>
                          <m:sSup>
                            <m:sSupPr>
                              <m:ctrlPr>
                                <a:rPr lang="en-US" sz="8000" i="1">
                                  <a:latin typeface="Cambria Math" panose="02040503050406030204" pitchFamily="18" charset="0"/>
                                </a:rPr>
                              </m:ctrlPr>
                            </m:sSupPr>
                            <m:e>
                              <m:d>
                                <m:dPr>
                                  <m:ctrlPr>
                                    <a:rPr lang="en-US" sz="8000" i="1">
                                      <a:latin typeface="Cambria Math" panose="02040503050406030204" pitchFamily="18" charset="0"/>
                                    </a:rPr>
                                  </m:ctrlPr>
                                </m:dPr>
                                <m:e>
                                  <m:sSup>
                                    <m:sSupPr>
                                      <m:ctrlPr>
                                        <a:rPr lang="en-US" sz="8000" i="1">
                                          <a:latin typeface="Cambria Math" panose="02040503050406030204" pitchFamily="18" charset="0"/>
                                        </a:rPr>
                                      </m:ctrlPr>
                                    </m:sSupPr>
                                    <m:e>
                                      <m:r>
                                        <a:rPr lang="en-US" sz="8000" i="1">
                                          <a:latin typeface="Cambria Math" panose="02040503050406030204" pitchFamily="18" charset="0"/>
                                        </a:rPr>
                                        <m:t>𝑡</m:t>
                                      </m:r>
                                    </m:e>
                                    <m:sup>
                                      <m:r>
                                        <a:rPr lang="en-US" sz="8000" i="1">
                                          <a:latin typeface="Cambria Math" panose="02040503050406030204" pitchFamily="18" charset="0"/>
                                        </a:rPr>
                                        <m:t>(</m:t>
                                      </m:r>
                                      <m:r>
                                        <a:rPr lang="en-US" sz="8000" i="1">
                                          <a:latin typeface="Cambria Math" panose="02040503050406030204" pitchFamily="18" charset="0"/>
                                        </a:rPr>
                                        <m:t>𝑖</m:t>
                                      </m:r>
                                      <m:r>
                                        <a:rPr lang="en-US" sz="8000" i="1">
                                          <a:latin typeface="Cambria Math" panose="02040503050406030204" pitchFamily="18" charset="0"/>
                                        </a:rPr>
                                        <m:t>)</m:t>
                                      </m:r>
                                    </m:sup>
                                  </m:sSup>
                                  <m:r>
                                    <a:rPr lang="en-US" sz="8000" i="1">
                                      <a:latin typeface="Cambria Math" panose="02040503050406030204" pitchFamily="18" charset="0"/>
                                    </a:rPr>
                                    <m:t>−</m:t>
                                  </m:r>
                                  <m:d>
                                    <m:dPr>
                                      <m:ctrlPr>
                                        <a:rPr lang="en-US" sz="8000" i="1">
                                          <a:latin typeface="Cambria Math" panose="02040503050406030204" pitchFamily="18" charset="0"/>
                                        </a:rPr>
                                      </m:ctrlPr>
                                    </m:dPr>
                                    <m:e>
                                      <m:sSub>
                                        <m:sSubPr>
                                          <m:ctrlPr>
                                            <a:rPr lang="en-US" sz="8000" i="1">
                                              <a:latin typeface="Cambria Math" panose="02040503050406030204" pitchFamily="18" charset="0"/>
                                            </a:rPr>
                                          </m:ctrlPr>
                                        </m:sSubPr>
                                        <m:e>
                                          <m:r>
                                            <a:rPr lang="en-US" sz="8000" i="1">
                                              <a:latin typeface="Cambria Math" panose="02040503050406030204" pitchFamily="18" charset="0"/>
                                            </a:rPr>
                                            <m:t>𝑤</m:t>
                                          </m:r>
                                        </m:e>
                                        <m:sub>
                                          <m:r>
                                            <a:rPr lang="en-US" sz="8000" i="1">
                                              <a:latin typeface="Cambria Math" panose="02040503050406030204" pitchFamily="18" charset="0"/>
                                            </a:rPr>
                                            <m:t>0</m:t>
                                          </m:r>
                                        </m:sub>
                                      </m:sSub>
                                      <m:r>
                                        <a:rPr lang="en-US" sz="8000" i="1">
                                          <a:latin typeface="Cambria Math" panose="02040503050406030204" pitchFamily="18" charset="0"/>
                                        </a:rPr>
                                        <m:t>+</m:t>
                                      </m:r>
                                      <m:sSub>
                                        <m:sSubPr>
                                          <m:ctrlPr>
                                            <a:rPr lang="en-US" sz="8000" i="1">
                                              <a:latin typeface="Cambria Math" panose="02040503050406030204" pitchFamily="18" charset="0"/>
                                            </a:rPr>
                                          </m:ctrlPr>
                                        </m:sSubPr>
                                        <m:e>
                                          <m:r>
                                            <a:rPr lang="en-US" sz="8000" i="1">
                                              <a:latin typeface="Cambria Math" panose="02040503050406030204" pitchFamily="18" charset="0"/>
                                            </a:rPr>
                                            <m:t>𝑤</m:t>
                                          </m:r>
                                        </m:e>
                                        <m:sub>
                                          <m:r>
                                            <a:rPr lang="en-US" sz="8000" i="1">
                                              <a:latin typeface="Cambria Math" panose="02040503050406030204" pitchFamily="18" charset="0"/>
                                            </a:rPr>
                                            <m:t>1</m:t>
                                          </m:r>
                                        </m:sub>
                                      </m:sSub>
                                      <m:sSup>
                                        <m:sSupPr>
                                          <m:ctrlPr>
                                            <a:rPr lang="en-US" sz="8000" i="1">
                                              <a:latin typeface="Cambria Math" panose="02040503050406030204" pitchFamily="18" charset="0"/>
                                            </a:rPr>
                                          </m:ctrlPr>
                                        </m:sSupPr>
                                        <m:e>
                                          <m:r>
                                            <a:rPr lang="en-US" sz="8000" i="1">
                                              <a:latin typeface="Cambria Math" panose="02040503050406030204" pitchFamily="18" charset="0"/>
                                            </a:rPr>
                                            <m:t>𝑥</m:t>
                                          </m:r>
                                        </m:e>
                                        <m:sup>
                                          <m:r>
                                            <a:rPr lang="en-US" sz="8000" i="1">
                                              <a:latin typeface="Cambria Math" panose="02040503050406030204" pitchFamily="18" charset="0"/>
                                            </a:rPr>
                                            <m:t>(</m:t>
                                          </m:r>
                                          <m:r>
                                            <a:rPr lang="en-US" sz="8000" i="1">
                                              <a:latin typeface="Cambria Math" panose="02040503050406030204" pitchFamily="18" charset="0"/>
                                            </a:rPr>
                                            <m:t>𝑖</m:t>
                                          </m:r>
                                          <m:r>
                                            <a:rPr lang="en-US" sz="8000" i="1">
                                              <a:latin typeface="Cambria Math" panose="02040503050406030204" pitchFamily="18" charset="0"/>
                                            </a:rPr>
                                            <m:t>)</m:t>
                                          </m:r>
                                        </m:sup>
                                      </m:sSup>
                                    </m:e>
                                  </m:d>
                                </m:e>
                              </m:d>
                            </m:e>
                            <m:sup>
                              <m:r>
                                <a:rPr lang="en-US" sz="8000" i="1">
                                  <a:latin typeface="Cambria Math" panose="02040503050406030204" pitchFamily="18" charset="0"/>
                                </a:rPr>
                                <m:t>2</m:t>
                              </m:r>
                            </m:sup>
                          </m:sSup>
                        </m:e>
                      </m:nary>
                    </m:oMath>
                    <m:oMath xmlns:m="http://schemas.openxmlformats.org/officeDocument/2006/math">
                      <m:r>
                        <a:rPr lang="en-US" sz="8000" b="0" i="0" smtClean="0">
                          <a:latin typeface="Cambria Math" panose="02040503050406030204" pitchFamily="18" charset="0"/>
                        </a:rPr>
                        <m:t>           </m:t>
                      </m:r>
                    </m:oMath>
                  </m:oMathPara>
                </a14:m>
                <a:endParaRPr lang="en-US" sz="8000" dirty="0"/>
              </a:p>
              <a:p>
                <a:pPr marL="228600" indent="-50800">
                  <a:spcBef>
                    <a:spcPts val="0"/>
                  </a:spcBef>
                  <a:buNone/>
                </a:pPr>
                <a:r>
                  <a:rPr lang="en-US" sz="8000" dirty="0"/>
                  <a:t>Ta </a:t>
                </a:r>
                <a:r>
                  <a:rPr lang="en-US" sz="8000" dirty="0" err="1"/>
                  <a:t>tính</a:t>
                </a:r>
                <a:r>
                  <a:rPr lang="en-US" sz="8000" dirty="0"/>
                  <a:t> </a:t>
                </a:r>
                <a:r>
                  <a:rPr lang="en-US" sz="8000" dirty="0" err="1"/>
                  <a:t>các</a:t>
                </a:r>
                <a:r>
                  <a:rPr lang="en-US" sz="8000" dirty="0"/>
                  <a:t> </a:t>
                </a:r>
                <a:r>
                  <a:rPr lang="en-US" sz="8000" dirty="0" err="1">
                    <a:solidFill>
                      <a:schemeClr val="accent1"/>
                    </a:solidFill>
                  </a:rPr>
                  <a:t>đạo</a:t>
                </a:r>
                <a:r>
                  <a:rPr lang="en-US" sz="8000" dirty="0">
                    <a:solidFill>
                      <a:schemeClr val="accent1"/>
                    </a:solidFill>
                  </a:rPr>
                  <a:t> </a:t>
                </a:r>
                <a:r>
                  <a:rPr lang="en-US" sz="8000" dirty="0" err="1">
                    <a:solidFill>
                      <a:schemeClr val="accent1"/>
                    </a:solidFill>
                  </a:rPr>
                  <a:t>hàm</a:t>
                </a:r>
                <a:r>
                  <a:rPr lang="en-US" sz="8000" dirty="0">
                    <a:solidFill>
                      <a:schemeClr val="accent1"/>
                    </a:solidFill>
                  </a:rPr>
                  <a:t> </a:t>
                </a:r>
                <a:r>
                  <a:rPr lang="en-US" sz="8000" dirty="0" err="1">
                    <a:solidFill>
                      <a:schemeClr val="accent1"/>
                    </a:solidFill>
                  </a:rPr>
                  <a:t>riêng</a:t>
                </a:r>
                <a:r>
                  <a:rPr lang="en-US" sz="8000" dirty="0">
                    <a:solidFill>
                      <a:schemeClr val="accent1"/>
                    </a:solidFill>
                  </a:rPr>
                  <a:t> (partial derivatives)</a:t>
                </a:r>
                <a:r>
                  <a:rPr lang="en-US" sz="8000" dirty="0"/>
                  <a:t> của hàm mất </a:t>
                </a:r>
                <a:r>
                  <a:rPr lang="en-US" sz="8000" dirty="0" err="1"/>
                  <a:t>mát</a:t>
                </a:r>
                <a:r>
                  <a:rPr lang="en-US" sz="8000" dirty="0"/>
                  <a:t> </a:t>
                </a:r>
                <a:r>
                  <a:rPr lang="en-US" sz="8000" dirty="0" err="1"/>
                  <a:t>theo</a:t>
                </a:r>
                <a:r>
                  <a:rPr lang="en-US" sz="8000" dirty="0"/>
                  <a:t> </a:t>
                </a:r>
                <a14:m>
                  <m:oMath xmlns:m="http://schemas.openxmlformats.org/officeDocument/2006/math">
                    <m:sSub>
                      <m:sSubPr>
                        <m:ctrlPr>
                          <a:rPr lang="en-US" sz="8000" i="1">
                            <a:latin typeface="Cambria Math" panose="02040503050406030204" pitchFamily="18" charset="0"/>
                          </a:rPr>
                        </m:ctrlPr>
                      </m:sSubPr>
                      <m:e>
                        <m:r>
                          <a:rPr lang="en-US" sz="8000" i="1">
                            <a:latin typeface="Cambria Math" panose="02040503050406030204" pitchFamily="18" charset="0"/>
                          </a:rPr>
                          <m:t>𝑤</m:t>
                        </m:r>
                      </m:e>
                      <m:sub>
                        <m:r>
                          <a:rPr lang="en-US" sz="8000" i="1">
                            <a:latin typeface="Cambria Math" panose="02040503050406030204" pitchFamily="18" charset="0"/>
                          </a:rPr>
                          <m:t>0</m:t>
                        </m:r>
                      </m:sub>
                    </m:sSub>
                  </m:oMath>
                </a14:m>
                <a:r>
                  <a:rPr lang="en-US" sz="8000" dirty="0"/>
                  <a:t> </a:t>
                </a:r>
                <a:r>
                  <a:rPr lang="en-US" sz="8000" dirty="0" err="1"/>
                  <a:t>và</a:t>
                </a:r>
                <a:r>
                  <a:rPr lang="en-US" sz="8000" dirty="0"/>
                  <a:t> </a:t>
                </a:r>
                <a14:m>
                  <m:oMath xmlns:m="http://schemas.openxmlformats.org/officeDocument/2006/math">
                    <m:sSub>
                      <m:sSubPr>
                        <m:ctrlPr>
                          <a:rPr lang="en-US" sz="8000" i="1">
                            <a:latin typeface="Cambria Math" panose="02040503050406030204" pitchFamily="18" charset="0"/>
                          </a:rPr>
                        </m:ctrlPr>
                      </m:sSubPr>
                      <m:e>
                        <m:r>
                          <a:rPr lang="en-US" sz="8000" i="1">
                            <a:latin typeface="Cambria Math" panose="02040503050406030204" pitchFamily="18" charset="0"/>
                          </a:rPr>
                          <m:t>𝑤</m:t>
                        </m:r>
                      </m:e>
                      <m:sub>
                        <m:r>
                          <a:rPr lang="en-US" sz="8000" b="0" i="1" smtClean="0">
                            <a:latin typeface="Cambria Math" panose="02040503050406030204" pitchFamily="18" charset="0"/>
                          </a:rPr>
                          <m:t>1</m:t>
                        </m:r>
                      </m:sub>
                    </m:sSub>
                  </m:oMath>
                </a14:m>
                <a:r>
                  <a:rPr lang="en-US" sz="6400" dirty="0">
                    <a:latin typeface="Cambria Math" panose="02040503050406030204" pitchFamily="18" charset="0"/>
                  </a:rPr>
                  <a:t>:</a:t>
                </a:r>
                <a:endParaRPr lang="en-US" sz="6400" i="1" dirty="0">
                  <a:latin typeface="Cambria Math" panose="02040503050406030204" pitchFamily="18" charset="0"/>
                </a:endParaRPr>
              </a:p>
              <a:p>
                <a:pPr marL="228600" indent="-50800">
                  <a:spcBef>
                    <a:spcPts val="0"/>
                  </a:spcBef>
                  <a:buNone/>
                </a:pPr>
                <a14:m>
                  <m:oMathPara xmlns:m="http://schemas.openxmlformats.org/officeDocument/2006/math">
                    <m:oMathParaPr>
                      <m:jc m:val="centerGroup"/>
                    </m:oMathParaPr>
                    <m:oMath xmlns:m="http://schemas.openxmlformats.org/officeDocument/2006/math">
                      <m:f>
                        <m:fPr>
                          <m:ctrlPr>
                            <a:rPr lang="en-US" sz="6400" i="1" smtClean="0">
                              <a:latin typeface="Cambria Math" panose="02040503050406030204" pitchFamily="18" charset="0"/>
                            </a:rPr>
                          </m:ctrlPr>
                        </m:fPr>
                        <m:num>
                          <m:r>
                            <a:rPr lang="en-US" sz="6400" i="1" smtClean="0">
                              <a:latin typeface="Cambria Math" panose="02040503050406030204" pitchFamily="18" charset="0"/>
                              <a:ea typeface="Cambria Math" panose="02040503050406030204" pitchFamily="18" charset="0"/>
                            </a:rPr>
                            <m:t>𝜕</m:t>
                          </m:r>
                          <m:r>
                            <a:rPr lang="en-US" sz="6400" i="1">
                              <a:latin typeface="Cambria Math" panose="02040503050406030204" pitchFamily="18" charset="0"/>
                            </a:rPr>
                            <m:t>𝐿</m:t>
                          </m:r>
                          <m:d>
                            <m:dPr>
                              <m:ctrlPr>
                                <a:rPr lang="en-US" sz="6400" i="1">
                                  <a:latin typeface="Cambria Math" panose="02040503050406030204" pitchFamily="18" charset="0"/>
                                </a:rPr>
                              </m:ctrlPr>
                            </m:dPr>
                            <m:e>
                              <m:r>
                                <a:rPr lang="en-US" sz="6400" b="1" i="1">
                                  <a:latin typeface="Cambria Math" panose="02040503050406030204" pitchFamily="18" charset="0"/>
                                </a:rPr>
                                <m:t>𝒘</m:t>
                              </m:r>
                            </m:e>
                          </m:d>
                        </m:num>
                        <m:den>
                          <m:r>
                            <a:rPr lang="en-US" sz="6400" i="1">
                              <a:latin typeface="Cambria Math" panose="02040503050406030204" pitchFamily="18" charset="0"/>
                              <a:ea typeface="Cambria Math" panose="02040503050406030204" pitchFamily="18" charset="0"/>
                            </a:rPr>
                            <m:t>𝜕</m:t>
                          </m:r>
                          <m:sSub>
                            <m:sSubPr>
                              <m:ctrlPr>
                                <a:rPr lang="en-US" sz="6400" i="1">
                                  <a:latin typeface="Cambria Math" panose="02040503050406030204" pitchFamily="18" charset="0"/>
                                </a:rPr>
                              </m:ctrlPr>
                            </m:sSubPr>
                            <m:e>
                              <m:r>
                                <a:rPr lang="en-US" sz="6400" i="1">
                                  <a:latin typeface="Cambria Math" panose="02040503050406030204" pitchFamily="18" charset="0"/>
                                </a:rPr>
                                <m:t>𝑤</m:t>
                              </m:r>
                            </m:e>
                            <m:sub>
                              <m:r>
                                <a:rPr lang="en-US" sz="6400" i="1">
                                  <a:latin typeface="Cambria Math" panose="02040503050406030204" pitchFamily="18" charset="0"/>
                                </a:rPr>
                                <m:t>0</m:t>
                              </m:r>
                            </m:sub>
                          </m:sSub>
                        </m:den>
                      </m:f>
                      <m:r>
                        <a:rPr lang="en-US" sz="6400" b="0" i="1" smtClean="0">
                          <a:latin typeface="Cambria Math" panose="02040503050406030204" pitchFamily="18" charset="0"/>
                        </a:rPr>
                        <m:t>=</m:t>
                      </m:r>
                      <m:f>
                        <m:fPr>
                          <m:ctrlPr>
                            <a:rPr lang="en-US" sz="6400" i="1">
                              <a:latin typeface="Cambria Math" panose="02040503050406030204" pitchFamily="18" charset="0"/>
                            </a:rPr>
                          </m:ctrlPr>
                        </m:fPr>
                        <m:num>
                          <m:r>
                            <a:rPr lang="en-US" sz="6400" i="1">
                              <a:latin typeface="Cambria Math" panose="02040503050406030204" pitchFamily="18" charset="0"/>
                            </a:rPr>
                            <m:t>1</m:t>
                          </m:r>
                        </m:num>
                        <m:den>
                          <m:r>
                            <a:rPr lang="en-US" sz="6400" i="1">
                              <a:latin typeface="Cambria Math" panose="02040503050406030204" pitchFamily="18" charset="0"/>
                            </a:rPr>
                            <m:t>𝑁</m:t>
                          </m:r>
                        </m:den>
                      </m:f>
                      <m:nary>
                        <m:naryPr>
                          <m:chr m:val="∑"/>
                          <m:ctrlPr>
                            <a:rPr lang="en-US" sz="6400" i="1">
                              <a:latin typeface="Cambria Math" panose="02040503050406030204" pitchFamily="18" charset="0"/>
                            </a:rPr>
                          </m:ctrlPr>
                        </m:naryPr>
                        <m:sub>
                          <m:r>
                            <m:rPr>
                              <m:brk m:alnAt="23"/>
                            </m:rPr>
                            <a:rPr lang="en-US" sz="6400" i="1">
                              <a:latin typeface="Cambria Math" panose="02040503050406030204" pitchFamily="18" charset="0"/>
                            </a:rPr>
                            <m:t>𝑖</m:t>
                          </m:r>
                          <m:r>
                            <a:rPr lang="en-US" sz="6400" i="1">
                              <a:latin typeface="Cambria Math" panose="02040503050406030204" pitchFamily="18" charset="0"/>
                            </a:rPr>
                            <m:t>=1</m:t>
                          </m:r>
                        </m:sub>
                        <m:sup>
                          <m:r>
                            <a:rPr lang="en-US" sz="6400" i="1">
                              <a:latin typeface="Cambria Math" panose="02040503050406030204" pitchFamily="18" charset="0"/>
                            </a:rPr>
                            <m:t>𝑁</m:t>
                          </m:r>
                        </m:sup>
                        <m:e>
                          <m:f>
                            <m:fPr>
                              <m:ctrlPr>
                                <a:rPr lang="en-US" sz="6400" i="1">
                                  <a:latin typeface="Cambria Math" panose="02040503050406030204" pitchFamily="18" charset="0"/>
                                </a:rPr>
                              </m:ctrlPr>
                            </m:fPr>
                            <m:num>
                              <m:r>
                                <a:rPr lang="en-US" sz="6400" i="1">
                                  <a:latin typeface="Cambria Math" panose="02040503050406030204" pitchFamily="18" charset="0"/>
                                  <a:ea typeface="Cambria Math" panose="02040503050406030204" pitchFamily="18" charset="0"/>
                                </a:rPr>
                                <m:t>𝜕</m:t>
                              </m:r>
                            </m:num>
                            <m:den>
                              <m:r>
                                <a:rPr lang="en-US" sz="6400" i="1">
                                  <a:latin typeface="Cambria Math" panose="02040503050406030204" pitchFamily="18" charset="0"/>
                                  <a:ea typeface="Cambria Math" panose="02040503050406030204" pitchFamily="18" charset="0"/>
                                </a:rPr>
                                <m:t>𝜕</m:t>
                              </m:r>
                              <m:sSub>
                                <m:sSubPr>
                                  <m:ctrlPr>
                                    <a:rPr lang="en-US" sz="6400" i="1">
                                      <a:latin typeface="Cambria Math" panose="02040503050406030204" pitchFamily="18" charset="0"/>
                                    </a:rPr>
                                  </m:ctrlPr>
                                </m:sSubPr>
                                <m:e>
                                  <m:r>
                                    <a:rPr lang="en-US" sz="6400" i="1">
                                      <a:latin typeface="Cambria Math" panose="02040503050406030204" pitchFamily="18" charset="0"/>
                                    </a:rPr>
                                    <m:t>𝑤</m:t>
                                  </m:r>
                                </m:e>
                                <m:sub>
                                  <m:r>
                                    <a:rPr lang="en-US" sz="6400" i="1">
                                      <a:latin typeface="Cambria Math" panose="02040503050406030204" pitchFamily="18" charset="0"/>
                                    </a:rPr>
                                    <m:t>0</m:t>
                                  </m:r>
                                </m:sub>
                              </m:sSub>
                            </m:den>
                          </m:f>
                          <m:sSup>
                            <m:sSupPr>
                              <m:ctrlPr>
                                <a:rPr lang="en-US" sz="6400" i="1">
                                  <a:latin typeface="Cambria Math" panose="02040503050406030204" pitchFamily="18" charset="0"/>
                                </a:rPr>
                              </m:ctrlPr>
                            </m:sSupPr>
                            <m:e>
                              <m:d>
                                <m:dPr>
                                  <m:ctrlPr>
                                    <a:rPr lang="en-US" sz="6400" i="1">
                                      <a:latin typeface="Cambria Math" panose="02040503050406030204" pitchFamily="18" charset="0"/>
                                    </a:rPr>
                                  </m:ctrlPr>
                                </m:dPr>
                                <m:e>
                                  <m:sSup>
                                    <m:sSupPr>
                                      <m:ctrlPr>
                                        <a:rPr lang="en-US" sz="6400" i="1">
                                          <a:latin typeface="Cambria Math" panose="02040503050406030204" pitchFamily="18" charset="0"/>
                                        </a:rPr>
                                      </m:ctrlPr>
                                    </m:sSupPr>
                                    <m:e>
                                      <m:r>
                                        <a:rPr lang="en-US" sz="6400" i="1">
                                          <a:latin typeface="Cambria Math" panose="02040503050406030204" pitchFamily="18" charset="0"/>
                                        </a:rPr>
                                        <m:t>𝑡</m:t>
                                      </m:r>
                                    </m:e>
                                    <m:sup>
                                      <m:r>
                                        <a:rPr lang="en-US" sz="6400" i="1">
                                          <a:latin typeface="Cambria Math" panose="02040503050406030204" pitchFamily="18" charset="0"/>
                                        </a:rPr>
                                        <m:t>(</m:t>
                                      </m:r>
                                      <m:r>
                                        <a:rPr lang="en-US" sz="6400" i="1">
                                          <a:latin typeface="Cambria Math" panose="02040503050406030204" pitchFamily="18" charset="0"/>
                                        </a:rPr>
                                        <m:t>𝑖</m:t>
                                      </m:r>
                                      <m:r>
                                        <a:rPr lang="en-US" sz="6400" i="1">
                                          <a:latin typeface="Cambria Math" panose="02040503050406030204" pitchFamily="18" charset="0"/>
                                        </a:rPr>
                                        <m:t>)</m:t>
                                      </m:r>
                                    </m:sup>
                                  </m:sSup>
                                  <m:r>
                                    <a:rPr lang="en-US" sz="6400" i="1">
                                      <a:latin typeface="Cambria Math" panose="02040503050406030204" pitchFamily="18" charset="0"/>
                                    </a:rPr>
                                    <m:t>−</m:t>
                                  </m:r>
                                  <m:d>
                                    <m:dPr>
                                      <m:ctrlPr>
                                        <a:rPr lang="en-US" sz="6400" i="1">
                                          <a:latin typeface="Cambria Math" panose="02040503050406030204" pitchFamily="18" charset="0"/>
                                        </a:rPr>
                                      </m:ctrlPr>
                                    </m:dPr>
                                    <m:e>
                                      <m:sSub>
                                        <m:sSubPr>
                                          <m:ctrlPr>
                                            <a:rPr lang="en-US" sz="6400" i="1">
                                              <a:latin typeface="Cambria Math" panose="02040503050406030204" pitchFamily="18" charset="0"/>
                                            </a:rPr>
                                          </m:ctrlPr>
                                        </m:sSubPr>
                                        <m:e>
                                          <m:r>
                                            <a:rPr lang="en-US" sz="6400" i="1">
                                              <a:latin typeface="Cambria Math" panose="02040503050406030204" pitchFamily="18" charset="0"/>
                                            </a:rPr>
                                            <m:t>𝑤</m:t>
                                          </m:r>
                                        </m:e>
                                        <m:sub>
                                          <m:r>
                                            <a:rPr lang="en-US" sz="6400" i="1">
                                              <a:latin typeface="Cambria Math" panose="02040503050406030204" pitchFamily="18" charset="0"/>
                                            </a:rPr>
                                            <m:t>0</m:t>
                                          </m:r>
                                        </m:sub>
                                      </m:sSub>
                                      <m:r>
                                        <a:rPr lang="en-US" sz="6400" i="1">
                                          <a:latin typeface="Cambria Math" panose="02040503050406030204" pitchFamily="18" charset="0"/>
                                        </a:rPr>
                                        <m:t>+</m:t>
                                      </m:r>
                                      <m:sSub>
                                        <m:sSubPr>
                                          <m:ctrlPr>
                                            <a:rPr lang="en-US" sz="6400" i="1">
                                              <a:latin typeface="Cambria Math" panose="02040503050406030204" pitchFamily="18" charset="0"/>
                                            </a:rPr>
                                          </m:ctrlPr>
                                        </m:sSubPr>
                                        <m:e>
                                          <m:r>
                                            <a:rPr lang="en-US" sz="6400" i="1">
                                              <a:latin typeface="Cambria Math" panose="02040503050406030204" pitchFamily="18" charset="0"/>
                                            </a:rPr>
                                            <m:t>𝑤</m:t>
                                          </m:r>
                                        </m:e>
                                        <m:sub>
                                          <m:r>
                                            <a:rPr lang="en-US" sz="6400" i="1">
                                              <a:latin typeface="Cambria Math" panose="02040503050406030204" pitchFamily="18" charset="0"/>
                                            </a:rPr>
                                            <m:t>1</m:t>
                                          </m:r>
                                        </m:sub>
                                      </m:sSub>
                                      <m:sSup>
                                        <m:sSupPr>
                                          <m:ctrlPr>
                                            <a:rPr lang="en-US" sz="6400" i="1">
                                              <a:latin typeface="Cambria Math" panose="02040503050406030204" pitchFamily="18" charset="0"/>
                                            </a:rPr>
                                          </m:ctrlPr>
                                        </m:sSupPr>
                                        <m:e>
                                          <m:r>
                                            <a:rPr lang="en-US" sz="6400" i="1">
                                              <a:latin typeface="Cambria Math" panose="02040503050406030204" pitchFamily="18" charset="0"/>
                                            </a:rPr>
                                            <m:t>𝑥</m:t>
                                          </m:r>
                                        </m:e>
                                        <m:sup>
                                          <m:r>
                                            <a:rPr lang="en-US" sz="6400" i="1">
                                              <a:latin typeface="Cambria Math" panose="02040503050406030204" pitchFamily="18" charset="0"/>
                                            </a:rPr>
                                            <m:t>(</m:t>
                                          </m:r>
                                          <m:r>
                                            <a:rPr lang="en-US" sz="6400" i="1">
                                              <a:latin typeface="Cambria Math" panose="02040503050406030204" pitchFamily="18" charset="0"/>
                                            </a:rPr>
                                            <m:t>𝑖</m:t>
                                          </m:r>
                                          <m:r>
                                            <a:rPr lang="en-US" sz="6400" i="1">
                                              <a:latin typeface="Cambria Math" panose="02040503050406030204" pitchFamily="18" charset="0"/>
                                            </a:rPr>
                                            <m:t>)</m:t>
                                          </m:r>
                                        </m:sup>
                                      </m:sSup>
                                    </m:e>
                                  </m:d>
                                </m:e>
                              </m:d>
                            </m:e>
                            <m:sup>
                              <m:r>
                                <a:rPr lang="en-US" sz="6400" i="1">
                                  <a:latin typeface="Cambria Math" panose="02040503050406030204" pitchFamily="18" charset="0"/>
                                </a:rPr>
                                <m:t>2</m:t>
                              </m:r>
                            </m:sup>
                          </m:sSup>
                        </m:e>
                      </m:nary>
                      <m:r>
                        <a:rPr lang="en-US" sz="6400" b="0" i="1" smtClean="0">
                          <a:latin typeface="Cambria Math" panose="02040503050406030204" pitchFamily="18" charset="0"/>
                        </a:rPr>
                        <m:t>=</m:t>
                      </m:r>
                      <m:f>
                        <m:fPr>
                          <m:ctrlPr>
                            <a:rPr lang="en-US" sz="6400" i="1">
                              <a:latin typeface="Cambria Math" panose="02040503050406030204" pitchFamily="18" charset="0"/>
                            </a:rPr>
                          </m:ctrlPr>
                        </m:fPr>
                        <m:num>
                          <m:r>
                            <a:rPr lang="en-US" sz="6400" i="1">
                              <a:latin typeface="Cambria Math" panose="02040503050406030204" pitchFamily="18" charset="0"/>
                            </a:rPr>
                            <m:t>1</m:t>
                          </m:r>
                        </m:num>
                        <m:den>
                          <m:r>
                            <a:rPr lang="en-US" sz="6400" i="1">
                              <a:latin typeface="Cambria Math" panose="02040503050406030204" pitchFamily="18" charset="0"/>
                            </a:rPr>
                            <m:t>𝑁</m:t>
                          </m:r>
                        </m:den>
                      </m:f>
                      <m:nary>
                        <m:naryPr>
                          <m:chr m:val="∑"/>
                          <m:ctrlPr>
                            <a:rPr lang="en-US" sz="6400" i="1">
                              <a:latin typeface="Cambria Math" panose="02040503050406030204" pitchFamily="18" charset="0"/>
                            </a:rPr>
                          </m:ctrlPr>
                        </m:naryPr>
                        <m:sub>
                          <m:r>
                            <m:rPr>
                              <m:brk m:alnAt="23"/>
                            </m:rPr>
                            <a:rPr lang="en-US" sz="6400" i="1">
                              <a:latin typeface="Cambria Math" panose="02040503050406030204" pitchFamily="18" charset="0"/>
                            </a:rPr>
                            <m:t>𝑖</m:t>
                          </m:r>
                          <m:r>
                            <a:rPr lang="en-US" sz="6400" i="1">
                              <a:latin typeface="Cambria Math" panose="02040503050406030204" pitchFamily="18" charset="0"/>
                            </a:rPr>
                            <m:t>=1</m:t>
                          </m:r>
                        </m:sub>
                        <m:sup>
                          <m:r>
                            <a:rPr lang="en-US" sz="6400" i="1">
                              <a:latin typeface="Cambria Math" panose="02040503050406030204" pitchFamily="18" charset="0"/>
                            </a:rPr>
                            <m:t>𝑁</m:t>
                          </m:r>
                        </m:sup>
                        <m:e>
                          <m:r>
                            <a:rPr lang="en-US" sz="6400" b="0" i="1" smtClean="0">
                              <a:latin typeface="Cambria Math" panose="02040503050406030204" pitchFamily="18" charset="0"/>
                            </a:rPr>
                            <m:t>2</m:t>
                          </m:r>
                          <m:d>
                            <m:dPr>
                              <m:ctrlPr>
                                <a:rPr lang="en-US" sz="6400" i="1">
                                  <a:latin typeface="Cambria Math" panose="02040503050406030204" pitchFamily="18" charset="0"/>
                                </a:rPr>
                              </m:ctrlPr>
                            </m:dPr>
                            <m:e>
                              <m:d>
                                <m:dPr>
                                  <m:ctrlPr>
                                    <a:rPr lang="en-US" sz="6400" i="1">
                                      <a:latin typeface="Cambria Math" panose="02040503050406030204" pitchFamily="18" charset="0"/>
                                    </a:rPr>
                                  </m:ctrlPr>
                                </m:dPr>
                                <m:e>
                                  <m:sSub>
                                    <m:sSubPr>
                                      <m:ctrlPr>
                                        <a:rPr lang="en-US" sz="6400" i="1">
                                          <a:latin typeface="Cambria Math" panose="02040503050406030204" pitchFamily="18" charset="0"/>
                                        </a:rPr>
                                      </m:ctrlPr>
                                    </m:sSubPr>
                                    <m:e>
                                      <m:r>
                                        <a:rPr lang="en-US" sz="6400" i="1">
                                          <a:latin typeface="Cambria Math" panose="02040503050406030204" pitchFamily="18" charset="0"/>
                                        </a:rPr>
                                        <m:t>𝑤</m:t>
                                      </m:r>
                                    </m:e>
                                    <m:sub>
                                      <m:r>
                                        <a:rPr lang="en-US" sz="6400" i="1">
                                          <a:latin typeface="Cambria Math" panose="02040503050406030204" pitchFamily="18" charset="0"/>
                                        </a:rPr>
                                        <m:t>0</m:t>
                                      </m:r>
                                    </m:sub>
                                  </m:sSub>
                                  <m:r>
                                    <a:rPr lang="en-US" sz="6400" i="1">
                                      <a:latin typeface="Cambria Math" panose="02040503050406030204" pitchFamily="18" charset="0"/>
                                    </a:rPr>
                                    <m:t>+</m:t>
                                  </m:r>
                                  <m:sSub>
                                    <m:sSubPr>
                                      <m:ctrlPr>
                                        <a:rPr lang="en-US" sz="6400" i="1">
                                          <a:latin typeface="Cambria Math" panose="02040503050406030204" pitchFamily="18" charset="0"/>
                                        </a:rPr>
                                      </m:ctrlPr>
                                    </m:sSubPr>
                                    <m:e>
                                      <m:r>
                                        <a:rPr lang="en-US" sz="6400" i="1">
                                          <a:latin typeface="Cambria Math" panose="02040503050406030204" pitchFamily="18" charset="0"/>
                                        </a:rPr>
                                        <m:t>𝑤</m:t>
                                      </m:r>
                                    </m:e>
                                    <m:sub>
                                      <m:r>
                                        <a:rPr lang="en-US" sz="6400" i="1">
                                          <a:latin typeface="Cambria Math" panose="02040503050406030204" pitchFamily="18" charset="0"/>
                                        </a:rPr>
                                        <m:t>1</m:t>
                                      </m:r>
                                    </m:sub>
                                  </m:sSub>
                                  <m:sSup>
                                    <m:sSupPr>
                                      <m:ctrlPr>
                                        <a:rPr lang="en-US" sz="6400" i="1">
                                          <a:latin typeface="Cambria Math" panose="02040503050406030204" pitchFamily="18" charset="0"/>
                                        </a:rPr>
                                      </m:ctrlPr>
                                    </m:sSupPr>
                                    <m:e>
                                      <m:r>
                                        <a:rPr lang="en-US" sz="6400" i="1">
                                          <a:latin typeface="Cambria Math" panose="02040503050406030204" pitchFamily="18" charset="0"/>
                                        </a:rPr>
                                        <m:t>𝑥</m:t>
                                      </m:r>
                                    </m:e>
                                    <m:sup>
                                      <m:r>
                                        <a:rPr lang="en-US" sz="6400" i="1">
                                          <a:latin typeface="Cambria Math" panose="02040503050406030204" pitchFamily="18" charset="0"/>
                                        </a:rPr>
                                        <m:t>(</m:t>
                                      </m:r>
                                      <m:r>
                                        <a:rPr lang="en-US" sz="6400" i="1">
                                          <a:latin typeface="Cambria Math" panose="02040503050406030204" pitchFamily="18" charset="0"/>
                                        </a:rPr>
                                        <m:t>𝑖</m:t>
                                      </m:r>
                                      <m:r>
                                        <a:rPr lang="en-US" sz="6400" i="1">
                                          <a:latin typeface="Cambria Math" panose="02040503050406030204" pitchFamily="18" charset="0"/>
                                        </a:rPr>
                                        <m:t>)</m:t>
                                      </m:r>
                                    </m:sup>
                                  </m:sSup>
                                </m:e>
                              </m:d>
                              <m:r>
                                <a:rPr lang="en-US" sz="6400" b="0" i="1" smtClean="0">
                                  <a:latin typeface="Cambria Math" panose="02040503050406030204" pitchFamily="18" charset="0"/>
                                </a:rPr>
                                <m:t>−</m:t>
                              </m:r>
                              <m:sSup>
                                <m:sSupPr>
                                  <m:ctrlPr>
                                    <a:rPr lang="en-US" sz="6400" i="1">
                                      <a:latin typeface="Cambria Math" panose="02040503050406030204" pitchFamily="18" charset="0"/>
                                    </a:rPr>
                                  </m:ctrlPr>
                                </m:sSupPr>
                                <m:e>
                                  <m:r>
                                    <a:rPr lang="en-US" sz="6400" i="1">
                                      <a:latin typeface="Cambria Math" panose="02040503050406030204" pitchFamily="18" charset="0"/>
                                    </a:rPr>
                                    <m:t>𝑡</m:t>
                                  </m:r>
                                </m:e>
                                <m:sup>
                                  <m:r>
                                    <a:rPr lang="en-US" sz="6400" i="1">
                                      <a:latin typeface="Cambria Math" panose="02040503050406030204" pitchFamily="18" charset="0"/>
                                    </a:rPr>
                                    <m:t>(</m:t>
                                  </m:r>
                                  <m:r>
                                    <a:rPr lang="en-US" sz="6400" i="1">
                                      <a:latin typeface="Cambria Math" panose="02040503050406030204" pitchFamily="18" charset="0"/>
                                    </a:rPr>
                                    <m:t>𝑖</m:t>
                                  </m:r>
                                  <m:r>
                                    <a:rPr lang="en-US" sz="6400" i="1">
                                      <a:latin typeface="Cambria Math" panose="02040503050406030204" pitchFamily="18" charset="0"/>
                                    </a:rPr>
                                    <m:t>)</m:t>
                                  </m:r>
                                </m:sup>
                              </m:sSup>
                            </m:e>
                          </m:d>
                        </m:e>
                      </m:nary>
                    </m:oMath>
                  </m:oMathPara>
                </a14:m>
                <a:endParaRPr lang="en-US" sz="6400" b="1" dirty="0">
                  <a:solidFill>
                    <a:srgbClr val="FF0000"/>
                  </a:solidFill>
                </a:endParaRPr>
              </a:p>
              <a:p>
                <a:pPr marL="228600" indent="-50800">
                  <a:spcBef>
                    <a:spcPts val="0"/>
                  </a:spcBef>
                  <a:buNone/>
                </a:pPr>
                <a14:m>
                  <m:oMathPara xmlns:m="http://schemas.openxmlformats.org/officeDocument/2006/math">
                    <m:oMathParaPr>
                      <m:jc m:val="centerGroup"/>
                    </m:oMathParaPr>
                    <m:oMath xmlns:m="http://schemas.openxmlformats.org/officeDocument/2006/math">
                      <m:f>
                        <m:fPr>
                          <m:ctrlPr>
                            <a:rPr lang="en-US" sz="6400" i="1" smtClean="0">
                              <a:latin typeface="Cambria Math" panose="02040503050406030204" pitchFamily="18" charset="0"/>
                            </a:rPr>
                          </m:ctrlPr>
                        </m:fPr>
                        <m:num>
                          <m:r>
                            <a:rPr lang="en-US" sz="6400" i="1" smtClean="0">
                              <a:latin typeface="Cambria Math" panose="02040503050406030204" pitchFamily="18" charset="0"/>
                              <a:ea typeface="Cambria Math" panose="02040503050406030204" pitchFamily="18" charset="0"/>
                            </a:rPr>
                            <m:t>𝜕</m:t>
                          </m:r>
                          <m:r>
                            <a:rPr lang="en-US" sz="6400" i="1">
                              <a:latin typeface="Cambria Math" panose="02040503050406030204" pitchFamily="18" charset="0"/>
                            </a:rPr>
                            <m:t>𝐿</m:t>
                          </m:r>
                          <m:d>
                            <m:dPr>
                              <m:ctrlPr>
                                <a:rPr lang="en-US" sz="6400" i="1">
                                  <a:latin typeface="Cambria Math" panose="02040503050406030204" pitchFamily="18" charset="0"/>
                                </a:rPr>
                              </m:ctrlPr>
                            </m:dPr>
                            <m:e>
                              <m:r>
                                <a:rPr lang="en-US" sz="6400" b="1" i="1">
                                  <a:latin typeface="Cambria Math" panose="02040503050406030204" pitchFamily="18" charset="0"/>
                                </a:rPr>
                                <m:t>𝒘</m:t>
                              </m:r>
                            </m:e>
                          </m:d>
                        </m:num>
                        <m:den>
                          <m:r>
                            <a:rPr lang="en-US" sz="6400" i="1">
                              <a:latin typeface="Cambria Math" panose="02040503050406030204" pitchFamily="18" charset="0"/>
                              <a:ea typeface="Cambria Math" panose="02040503050406030204" pitchFamily="18" charset="0"/>
                            </a:rPr>
                            <m:t>𝜕</m:t>
                          </m:r>
                          <m:sSub>
                            <m:sSubPr>
                              <m:ctrlPr>
                                <a:rPr lang="en-US" sz="6400" i="1">
                                  <a:latin typeface="Cambria Math" panose="02040503050406030204" pitchFamily="18" charset="0"/>
                                </a:rPr>
                              </m:ctrlPr>
                            </m:sSubPr>
                            <m:e>
                              <m:r>
                                <a:rPr lang="en-US" sz="6400" i="1">
                                  <a:latin typeface="Cambria Math" panose="02040503050406030204" pitchFamily="18" charset="0"/>
                                </a:rPr>
                                <m:t>𝑤</m:t>
                              </m:r>
                            </m:e>
                            <m:sub>
                              <m:r>
                                <a:rPr lang="en-US" sz="6400" b="0" i="1" smtClean="0">
                                  <a:latin typeface="Cambria Math" panose="02040503050406030204" pitchFamily="18" charset="0"/>
                                </a:rPr>
                                <m:t>1</m:t>
                              </m:r>
                            </m:sub>
                          </m:sSub>
                        </m:den>
                      </m:f>
                      <m:r>
                        <a:rPr lang="en-US" sz="6400" b="0" i="1" smtClean="0">
                          <a:latin typeface="Cambria Math" panose="02040503050406030204" pitchFamily="18" charset="0"/>
                        </a:rPr>
                        <m:t>=</m:t>
                      </m:r>
                      <m:f>
                        <m:fPr>
                          <m:ctrlPr>
                            <a:rPr lang="en-US" sz="6400" i="1">
                              <a:latin typeface="Cambria Math" panose="02040503050406030204" pitchFamily="18" charset="0"/>
                            </a:rPr>
                          </m:ctrlPr>
                        </m:fPr>
                        <m:num>
                          <m:r>
                            <a:rPr lang="en-US" sz="6400" i="1">
                              <a:latin typeface="Cambria Math" panose="02040503050406030204" pitchFamily="18" charset="0"/>
                            </a:rPr>
                            <m:t>1</m:t>
                          </m:r>
                        </m:num>
                        <m:den>
                          <m:r>
                            <a:rPr lang="en-US" sz="6400" i="1">
                              <a:latin typeface="Cambria Math" panose="02040503050406030204" pitchFamily="18" charset="0"/>
                            </a:rPr>
                            <m:t>𝑁</m:t>
                          </m:r>
                        </m:den>
                      </m:f>
                      <m:nary>
                        <m:naryPr>
                          <m:chr m:val="∑"/>
                          <m:ctrlPr>
                            <a:rPr lang="en-US" sz="6400" i="1">
                              <a:latin typeface="Cambria Math" panose="02040503050406030204" pitchFamily="18" charset="0"/>
                            </a:rPr>
                          </m:ctrlPr>
                        </m:naryPr>
                        <m:sub>
                          <m:r>
                            <m:rPr>
                              <m:brk m:alnAt="23"/>
                            </m:rPr>
                            <a:rPr lang="en-US" sz="6400" i="1">
                              <a:latin typeface="Cambria Math" panose="02040503050406030204" pitchFamily="18" charset="0"/>
                            </a:rPr>
                            <m:t>𝑖</m:t>
                          </m:r>
                          <m:r>
                            <a:rPr lang="en-US" sz="6400" i="1">
                              <a:latin typeface="Cambria Math" panose="02040503050406030204" pitchFamily="18" charset="0"/>
                            </a:rPr>
                            <m:t>=1</m:t>
                          </m:r>
                        </m:sub>
                        <m:sup>
                          <m:r>
                            <a:rPr lang="en-US" sz="6400" i="1">
                              <a:latin typeface="Cambria Math" panose="02040503050406030204" pitchFamily="18" charset="0"/>
                            </a:rPr>
                            <m:t>𝑁</m:t>
                          </m:r>
                        </m:sup>
                        <m:e>
                          <m:f>
                            <m:fPr>
                              <m:ctrlPr>
                                <a:rPr lang="en-US" sz="6400" i="1">
                                  <a:latin typeface="Cambria Math" panose="02040503050406030204" pitchFamily="18" charset="0"/>
                                </a:rPr>
                              </m:ctrlPr>
                            </m:fPr>
                            <m:num>
                              <m:r>
                                <a:rPr lang="en-US" sz="6400" i="1">
                                  <a:latin typeface="Cambria Math" panose="02040503050406030204" pitchFamily="18" charset="0"/>
                                  <a:ea typeface="Cambria Math" panose="02040503050406030204" pitchFamily="18" charset="0"/>
                                </a:rPr>
                                <m:t>𝜕</m:t>
                              </m:r>
                            </m:num>
                            <m:den>
                              <m:r>
                                <a:rPr lang="en-US" sz="6400" i="1">
                                  <a:latin typeface="Cambria Math" panose="02040503050406030204" pitchFamily="18" charset="0"/>
                                  <a:ea typeface="Cambria Math" panose="02040503050406030204" pitchFamily="18" charset="0"/>
                                </a:rPr>
                                <m:t>𝜕</m:t>
                              </m:r>
                              <m:sSub>
                                <m:sSubPr>
                                  <m:ctrlPr>
                                    <a:rPr lang="en-US" sz="6400" i="1">
                                      <a:latin typeface="Cambria Math" panose="02040503050406030204" pitchFamily="18" charset="0"/>
                                    </a:rPr>
                                  </m:ctrlPr>
                                </m:sSubPr>
                                <m:e>
                                  <m:r>
                                    <a:rPr lang="en-US" sz="6400" i="1">
                                      <a:latin typeface="Cambria Math" panose="02040503050406030204" pitchFamily="18" charset="0"/>
                                    </a:rPr>
                                    <m:t>𝑤</m:t>
                                  </m:r>
                                </m:e>
                                <m:sub>
                                  <m:r>
                                    <a:rPr lang="en-US" sz="6400" b="0" i="1" smtClean="0">
                                      <a:latin typeface="Cambria Math" panose="02040503050406030204" pitchFamily="18" charset="0"/>
                                    </a:rPr>
                                    <m:t>1</m:t>
                                  </m:r>
                                </m:sub>
                              </m:sSub>
                            </m:den>
                          </m:f>
                          <m:sSup>
                            <m:sSupPr>
                              <m:ctrlPr>
                                <a:rPr lang="en-US" sz="6400" i="1">
                                  <a:latin typeface="Cambria Math" panose="02040503050406030204" pitchFamily="18" charset="0"/>
                                </a:rPr>
                              </m:ctrlPr>
                            </m:sSupPr>
                            <m:e>
                              <m:d>
                                <m:dPr>
                                  <m:ctrlPr>
                                    <a:rPr lang="en-US" sz="6400" i="1">
                                      <a:latin typeface="Cambria Math" panose="02040503050406030204" pitchFamily="18" charset="0"/>
                                    </a:rPr>
                                  </m:ctrlPr>
                                </m:dPr>
                                <m:e>
                                  <m:sSup>
                                    <m:sSupPr>
                                      <m:ctrlPr>
                                        <a:rPr lang="en-US" sz="6400" i="1">
                                          <a:latin typeface="Cambria Math" panose="02040503050406030204" pitchFamily="18" charset="0"/>
                                        </a:rPr>
                                      </m:ctrlPr>
                                    </m:sSupPr>
                                    <m:e>
                                      <m:r>
                                        <a:rPr lang="en-US" sz="6400" i="1">
                                          <a:latin typeface="Cambria Math" panose="02040503050406030204" pitchFamily="18" charset="0"/>
                                        </a:rPr>
                                        <m:t>𝑡</m:t>
                                      </m:r>
                                    </m:e>
                                    <m:sup>
                                      <m:r>
                                        <a:rPr lang="en-US" sz="6400" i="1">
                                          <a:latin typeface="Cambria Math" panose="02040503050406030204" pitchFamily="18" charset="0"/>
                                        </a:rPr>
                                        <m:t>(</m:t>
                                      </m:r>
                                      <m:r>
                                        <a:rPr lang="en-US" sz="6400" i="1">
                                          <a:latin typeface="Cambria Math" panose="02040503050406030204" pitchFamily="18" charset="0"/>
                                        </a:rPr>
                                        <m:t>𝑖</m:t>
                                      </m:r>
                                      <m:r>
                                        <a:rPr lang="en-US" sz="6400" i="1">
                                          <a:latin typeface="Cambria Math" panose="02040503050406030204" pitchFamily="18" charset="0"/>
                                        </a:rPr>
                                        <m:t>)</m:t>
                                      </m:r>
                                    </m:sup>
                                  </m:sSup>
                                  <m:r>
                                    <a:rPr lang="en-US" sz="6400" i="1">
                                      <a:latin typeface="Cambria Math" panose="02040503050406030204" pitchFamily="18" charset="0"/>
                                    </a:rPr>
                                    <m:t>−</m:t>
                                  </m:r>
                                  <m:d>
                                    <m:dPr>
                                      <m:ctrlPr>
                                        <a:rPr lang="en-US" sz="6400" i="1">
                                          <a:latin typeface="Cambria Math" panose="02040503050406030204" pitchFamily="18" charset="0"/>
                                        </a:rPr>
                                      </m:ctrlPr>
                                    </m:dPr>
                                    <m:e>
                                      <m:sSub>
                                        <m:sSubPr>
                                          <m:ctrlPr>
                                            <a:rPr lang="en-US" sz="6400" i="1">
                                              <a:latin typeface="Cambria Math" panose="02040503050406030204" pitchFamily="18" charset="0"/>
                                            </a:rPr>
                                          </m:ctrlPr>
                                        </m:sSubPr>
                                        <m:e>
                                          <m:r>
                                            <a:rPr lang="en-US" sz="6400" i="1">
                                              <a:latin typeface="Cambria Math" panose="02040503050406030204" pitchFamily="18" charset="0"/>
                                            </a:rPr>
                                            <m:t>𝑤</m:t>
                                          </m:r>
                                        </m:e>
                                        <m:sub>
                                          <m:r>
                                            <a:rPr lang="en-US" sz="6400" i="1">
                                              <a:latin typeface="Cambria Math" panose="02040503050406030204" pitchFamily="18" charset="0"/>
                                            </a:rPr>
                                            <m:t>0</m:t>
                                          </m:r>
                                        </m:sub>
                                      </m:sSub>
                                      <m:r>
                                        <a:rPr lang="en-US" sz="6400" i="1">
                                          <a:latin typeface="Cambria Math" panose="02040503050406030204" pitchFamily="18" charset="0"/>
                                        </a:rPr>
                                        <m:t>+</m:t>
                                      </m:r>
                                      <m:sSub>
                                        <m:sSubPr>
                                          <m:ctrlPr>
                                            <a:rPr lang="en-US" sz="6400" i="1">
                                              <a:latin typeface="Cambria Math" panose="02040503050406030204" pitchFamily="18" charset="0"/>
                                            </a:rPr>
                                          </m:ctrlPr>
                                        </m:sSubPr>
                                        <m:e>
                                          <m:r>
                                            <a:rPr lang="en-US" sz="6400" i="1">
                                              <a:latin typeface="Cambria Math" panose="02040503050406030204" pitchFamily="18" charset="0"/>
                                            </a:rPr>
                                            <m:t>𝑤</m:t>
                                          </m:r>
                                        </m:e>
                                        <m:sub>
                                          <m:r>
                                            <a:rPr lang="en-US" sz="6400" i="1">
                                              <a:latin typeface="Cambria Math" panose="02040503050406030204" pitchFamily="18" charset="0"/>
                                            </a:rPr>
                                            <m:t>1</m:t>
                                          </m:r>
                                        </m:sub>
                                      </m:sSub>
                                      <m:sSup>
                                        <m:sSupPr>
                                          <m:ctrlPr>
                                            <a:rPr lang="en-US" sz="6400" i="1">
                                              <a:latin typeface="Cambria Math" panose="02040503050406030204" pitchFamily="18" charset="0"/>
                                            </a:rPr>
                                          </m:ctrlPr>
                                        </m:sSupPr>
                                        <m:e>
                                          <m:r>
                                            <a:rPr lang="en-US" sz="6400" i="1">
                                              <a:latin typeface="Cambria Math" panose="02040503050406030204" pitchFamily="18" charset="0"/>
                                            </a:rPr>
                                            <m:t>𝑥</m:t>
                                          </m:r>
                                        </m:e>
                                        <m:sup>
                                          <m:r>
                                            <a:rPr lang="en-US" sz="6400" i="1">
                                              <a:latin typeface="Cambria Math" panose="02040503050406030204" pitchFamily="18" charset="0"/>
                                            </a:rPr>
                                            <m:t>(</m:t>
                                          </m:r>
                                          <m:r>
                                            <a:rPr lang="en-US" sz="6400" i="1">
                                              <a:latin typeface="Cambria Math" panose="02040503050406030204" pitchFamily="18" charset="0"/>
                                            </a:rPr>
                                            <m:t>𝑖</m:t>
                                          </m:r>
                                          <m:r>
                                            <a:rPr lang="en-US" sz="6400" i="1">
                                              <a:latin typeface="Cambria Math" panose="02040503050406030204" pitchFamily="18" charset="0"/>
                                            </a:rPr>
                                            <m:t>)</m:t>
                                          </m:r>
                                        </m:sup>
                                      </m:sSup>
                                    </m:e>
                                  </m:d>
                                </m:e>
                              </m:d>
                            </m:e>
                            <m:sup>
                              <m:r>
                                <a:rPr lang="en-US" sz="6400" i="1">
                                  <a:latin typeface="Cambria Math" panose="02040503050406030204" pitchFamily="18" charset="0"/>
                                </a:rPr>
                                <m:t>2</m:t>
                              </m:r>
                            </m:sup>
                          </m:sSup>
                        </m:e>
                      </m:nary>
                      <m:r>
                        <a:rPr lang="en-US" sz="6400" b="0" i="1" smtClean="0">
                          <a:latin typeface="Cambria Math" panose="02040503050406030204" pitchFamily="18" charset="0"/>
                        </a:rPr>
                        <m:t>=</m:t>
                      </m:r>
                      <m:f>
                        <m:fPr>
                          <m:ctrlPr>
                            <a:rPr lang="en-US" sz="6400" i="1">
                              <a:latin typeface="Cambria Math" panose="02040503050406030204" pitchFamily="18" charset="0"/>
                            </a:rPr>
                          </m:ctrlPr>
                        </m:fPr>
                        <m:num>
                          <m:r>
                            <a:rPr lang="en-US" sz="6400" i="1">
                              <a:latin typeface="Cambria Math" panose="02040503050406030204" pitchFamily="18" charset="0"/>
                            </a:rPr>
                            <m:t>1</m:t>
                          </m:r>
                        </m:num>
                        <m:den>
                          <m:r>
                            <a:rPr lang="en-US" sz="6400" i="1">
                              <a:latin typeface="Cambria Math" panose="02040503050406030204" pitchFamily="18" charset="0"/>
                            </a:rPr>
                            <m:t>𝑁</m:t>
                          </m:r>
                        </m:den>
                      </m:f>
                      <m:nary>
                        <m:naryPr>
                          <m:chr m:val="∑"/>
                          <m:ctrlPr>
                            <a:rPr lang="en-US" sz="6400" i="1">
                              <a:latin typeface="Cambria Math" panose="02040503050406030204" pitchFamily="18" charset="0"/>
                            </a:rPr>
                          </m:ctrlPr>
                        </m:naryPr>
                        <m:sub>
                          <m:r>
                            <m:rPr>
                              <m:brk m:alnAt="23"/>
                            </m:rPr>
                            <a:rPr lang="en-US" sz="6400" i="1">
                              <a:latin typeface="Cambria Math" panose="02040503050406030204" pitchFamily="18" charset="0"/>
                            </a:rPr>
                            <m:t>𝑖</m:t>
                          </m:r>
                          <m:r>
                            <a:rPr lang="en-US" sz="6400" i="1">
                              <a:latin typeface="Cambria Math" panose="02040503050406030204" pitchFamily="18" charset="0"/>
                            </a:rPr>
                            <m:t>=1</m:t>
                          </m:r>
                        </m:sub>
                        <m:sup>
                          <m:r>
                            <a:rPr lang="en-US" sz="6400" i="1">
                              <a:latin typeface="Cambria Math" panose="02040503050406030204" pitchFamily="18" charset="0"/>
                            </a:rPr>
                            <m:t>𝑁</m:t>
                          </m:r>
                        </m:sup>
                        <m:e>
                          <m:r>
                            <a:rPr lang="en-US" sz="6400" b="0" i="1" smtClean="0">
                              <a:latin typeface="Cambria Math" panose="02040503050406030204" pitchFamily="18" charset="0"/>
                            </a:rPr>
                            <m:t>2</m:t>
                          </m:r>
                          <m:d>
                            <m:dPr>
                              <m:ctrlPr>
                                <a:rPr lang="en-US" sz="6400" i="1">
                                  <a:latin typeface="Cambria Math" panose="02040503050406030204" pitchFamily="18" charset="0"/>
                                </a:rPr>
                              </m:ctrlPr>
                            </m:dPr>
                            <m:e>
                              <m:d>
                                <m:dPr>
                                  <m:ctrlPr>
                                    <a:rPr lang="en-US" sz="6400" i="1">
                                      <a:latin typeface="Cambria Math" panose="02040503050406030204" pitchFamily="18" charset="0"/>
                                    </a:rPr>
                                  </m:ctrlPr>
                                </m:dPr>
                                <m:e>
                                  <m:sSub>
                                    <m:sSubPr>
                                      <m:ctrlPr>
                                        <a:rPr lang="en-US" sz="6400" i="1">
                                          <a:latin typeface="Cambria Math" panose="02040503050406030204" pitchFamily="18" charset="0"/>
                                        </a:rPr>
                                      </m:ctrlPr>
                                    </m:sSubPr>
                                    <m:e>
                                      <m:r>
                                        <a:rPr lang="en-US" sz="6400" i="1">
                                          <a:latin typeface="Cambria Math" panose="02040503050406030204" pitchFamily="18" charset="0"/>
                                        </a:rPr>
                                        <m:t>𝑤</m:t>
                                      </m:r>
                                    </m:e>
                                    <m:sub>
                                      <m:r>
                                        <a:rPr lang="en-US" sz="6400" i="1">
                                          <a:latin typeface="Cambria Math" panose="02040503050406030204" pitchFamily="18" charset="0"/>
                                        </a:rPr>
                                        <m:t>0</m:t>
                                      </m:r>
                                    </m:sub>
                                  </m:sSub>
                                  <m:r>
                                    <a:rPr lang="en-US" sz="6400" i="1">
                                      <a:latin typeface="Cambria Math" panose="02040503050406030204" pitchFamily="18" charset="0"/>
                                    </a:rPr>
                                    <m:t>+</m:t>
                                  </m:r>
                                  <m:sSub>
                                    <m:sSubPr>
                                      <m:ctrlPr>
                                        <a:rPr lang="en-US" sz="6400" i="1">
                                          <a:latin typeface="Cambria Math" panose="02040503050406030204" pitchFamily="18" charset="0"/>
                                        </a:rPr>
                                      </m:ctrlPr>
                                    </m:sSubPr>
                                    <m:e>
                                      <m:r>
                                        <a:rPr lang="en-US" sz="6400" i="1">
                                          <a:latin typeface="Cambria Math" panose="02040503050406030204" pitchFamily="18" charset="0"/>
                                        </a:rPr>
                                        <m:t>𝑤</m:t>
                                      </m:r>
                                    </m:e>
                                    <m:sub>
                                      <m:r>
                                        <a:rPr lang="en-US" sz="6400" i="1">
                                          <a:latin typeface="Cambria Math" panose="02040503050406030204" pitchFamily="18" charset="0"/>
                                        </a:rPr>
                                        <m:t>1</m:t>
                                      </m:r>
                                    </m:sub>
                                  </m:sSub>
                                  <m:sSup>
                                    <m:sSupPr>
                                      <m:ctrlPr>
                                        <a:rPr lang="en-US" sz="6400" i="1">
                                          <a:latin typeface="Cambria Math" panose="02040503050406030204" pitchFamily="18" charset="0"/>
                                        </a:rPr>
                                      </m:ctrlPr>
                                    </m:sSupPr>
                                    <m:e>
                                      <m:r>
                                        <a:rPr lang="en-US" sz="6400" i="1">
                                          <a:latin typeface="Cambria Math" panose="02040503050406030204" pitchFamily="18" charset="0"/>
                                        </a:rPr>
                                        <m:t>𝑥</m:t>
                                      </m:r>
                                    </m:e>
                                    <m:sup>
                                      <m:r>
                                        <a:rPr lang="en-US" sz="6400" i="1">
                                          <a:latin typeface="Cambria Math" panose="02040503050406030204" pitchFamily="18" charset="0"/>
                                        </a:rPr>
                                        <m:t>(</m:t>
                                      </m:r>
                                      <m:r>
                                        <a:rPr lang="en-US" sz="6400" i="1">
                                          <a:latin typeface="Cambria Math" panose="02040503050406030204" pitchFamily="18" charset="0"/>
                                        </a:rPr>
                                        <m:t>𝑖</m:t>
                                      </m:r>
                                      <m:r>
                                        <a:rPr lang="en-US" sz="6400" i="1">
                                          <a:latin typeface="Cambria Math" panose="02040503050406030204" pitchFamily="18" charset="0"/>
                                        </a:rPr>
                                        <m:t>)</m:t>
                                      </m:r>
                                    </m:sup>
                                  </m:sSup>
                                </m:e>
                              </m:d>
                              <m:r>
                                <a:rPr lang="en-US" sz="6400" b="0" i="1" smtClean="0">
                                  <a:latin typeface="Cambria Math" panose="02040503050406030204" pitchFamily="18" charset="0"/>
                                </a:rPr>
                                <m:t>−</m:t>
                              </m:r>
                              <m:sSup>
                                <m:sSupPr>
                                  <m:ctrlPr>
                                    <a:rPr lang="en-US" sz="6400" i="1">
                                      <a:latin typeface="Cambria Math" panose="02040503050406030204" pitchFamily="18" charset="0"/>
                                    </a:rPr>
                                  </m:ctrlPr>
                                </m:sSupPr>
                                <m:e>
                                  <m:r>
                                    <a:rPr lang="en-US" sz="6400" i="1">
                                      <a:latin typeface="Cambria Math" panose="02040503050406030204" pitchFamily="18" charset="0"/>
                                    </a:rPr>
                                    <m:t>𝑡</m:t>
                                  </m:r>
                                </m:e>
                                <m:sup>
                                  <m:r>
                                    <a:rPr lang="en-US" sz="6400" i="1">
                                      <a:latin typeface="Cambria Math" panose="02040503050406030204" pitchFamily="18" charset="0"/>
                                    </a:rPr>
                                    <m:t>(</m:t>
                                  </m:r>
                                  <m:r>
                                    <a:rPr lang="en-US" sz="6400" i="1">
                                      <a:latin typeface="Cambria Math" panose="02040503050406030204" pitchFamily="18" charset="0"/>
                                    </a:rPr>
                                    <m:t>𝑖</m:t>
                                  </m:r>
                                  <m:r>
                                    <a:rPr lang="en-US" sz="6400" i="1">
                                      <a:latin typeface="Cambria Math" panose="02040503050406030204" pitchFamily="18" charset="0"/>
                                    </a:rPr>
                                    <m:t>)</m:t>
                                  </m:r>
                                </m:sup>
                              </m:sSup>
                            </m:e>
                          </m:d>
                          <m:sSup>
                            <m:sSupPr>
                              <m:ctrlPr>
                                <a:rPr lang="en-US" sz="6400" i="1">
                                  <a:latin typeface="Cambria Math" panose="02040503050406030204" pitchFamily="18" charset="0"/>
                                </a:rPr>
                              </m:ctrlPr>
                            </m:sSupPr>
                            <m:e>
                              <m:r>
                                <a:rPr lang="en-US" sz="6400" i="1">
                                  <a:latin typeface="Cambria Math" panose="02040503050406030204" pitchFamily="18" charset="0"/>
                                </a:rPr>
                                <m:t>𝑥</m:t>
                              </m:r>
                            </m:e>
                            <m:sup>
                              <m:r>
                                <a:rPr lang="en-US" sz="6400" i="1">
                                  <a:latin typeface="Cambria Math" panose="02040503050406030204" pitchFamily="18" charset="0"/>
                                </a:rPr>
                                <m:t>(</m:t>
                              </m:r>
                              <m:r>
                                <a:rPr lang="en-US" sz="6400" i="1">
                                  <a:latin typeface="Cambria Math" panose="02040503050406030204" pitchFamily="18" charset="0"/>
                                </a:rPr>
                                <m:t>𝑖</m:t>
                              </m:r>
                              <m:r>
                                <a:rPr lang="en-US" sz="6400" i="1">
                                  <a:latin typeface="Cambria Math" panose="02040503050406030204" pitchFamily="18" charset="0"/>
                                </a:rPr>
                                <m:t>)</m:t>
                              </m:r>
                            </m:sup>
                          </m:sSup>
                        </m:e>
                      </m:nary>
                    </m:oMath>
                  </m:oMathPara>
                </a14:m>
                <a:endParaRPr lang="en-US" sz="6400" b="1" dirty="0">
                  <a:solidFill>
                    <a:srgbClr val="FF0000"/>
                  </a:solidFill>
                </a:endParaRPr>
              </a:p>
              <a:p>
                <a:pPr marL="228600" indent="-50800">
                  <a:spcBef>
                    <a:spcPts val="0"/>
                  </a:spcBef>
                  <a:buNone/>
                </a:pPr>
                <a:endParaRPr lang="en-US" sz="6400" b="1" dirty="0">
                  <a:solidFill>
                    <a:srgbClr val="FF0000"/>
                  </a:solidFill>
                </a:endParaRPr>
              </a:p>
              <a:p>
                <a:pPr marL="228600" indent="-50800">
                  <a:spcBef>
                    <a:spcPts val="0"/>
                  </a:spcBef>
                  <a:buNone/>
                </a:pPr>
                <a:endParaRPr lang="en-US" sz="7200" dirty="0"/>
              </a:p>
              <a:p>
                <a:pPr marL="177800" indent="0">
                  <a:spcBef>
                    <a:spcPts val="0"/>
                  </a:spcBef>
                  <a:buNone/>
                </a:pPr>
                <a:endParaRPr lang="en-US" sz="7200" dirty="0"/>
              </a:p>
              <a:p>
                <a:pPr marL="228600" indent="-50800">
                  <a:spcBef>
                    <a:spcPts val="0"/>
                  </a:spcBef>
                  <a:buNone/>
                </a:pPr>
                <a:endParaRPr lang="en-US" sz="7200" dirty="0"/>
              </a:p>
            </p:txBody>
          </p:sp>
        </mc:Choice>
        <mc:Fallback xmlns="">
          <p:sp>
            <p:nvSpPr>
              <p:cNvPr id="374" name="Google Shape;374;p5">
                <a:extLst>
                  <a:ext uri="{FF2B5EF4-FFF2-40B4-BE49-F238E27FC236}">
                    <a16:creationId xmlns:a16="http://schemas.microsoft.com/office/drawing/2014/main" id="{1859EC48-CAFC-3221-3312-53E0A21D37AC}"/>
                  </a:ext>
                </a:extLst>
              </p:cNvPr>
              <p:cNvSpPr txBox="1">
                <a:spLocks noGrp="1" noRot="1" noChangeAspect="1" noMove="1" noResize="1" noEditPoints="1" noAdjustHandles="1" noChangeArrowheads="1" noChangeShapeType="1" noTextEdit="1"/>
              </p:cNvSpPr>
              <p:nvPr>
                <p:ph type="body" idx="1"/>
              </p:nvPr>
            </p:nvSpPr>
            <p:spPr>
              <a:xfrm>
                <a:off x="427900" y="924046"/>
                <a:ext cx="7464146" cy="5715129"/>
              </a:xfrm>
              <a:prstGeom prst="rect">
                <a:avLst/>
              </a:prstGeom>
              <a:blipFill>
                <a:blip r:embed="rId3"/>
                <a:stretch>
                  <a:fillRect t="-534" r="-816"/>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74D2264F-5DE2-AE92-3C11-C22A4897A876}"/>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61F41595-084C-B338-F502-D9F414B107AE}"/>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18</a:t>
            </a:fld>
            <a:endParaRPr/>
          </a:p>
        </p:txBody>
      </p:sp>
      <p:pic>
        <p:nvPicPr>
          <p:cNvPr id="7" name="Graphic 6">
            <a:extLst>
              <a:ext uri="{FF2B5EF4-FFF2-40B4-BE49-F238E27FC236}">
                <a16:creationId xmlns:a16="http://schemas.microsoft.com/office/drawing/2014/main" id="{407B7ED7-432B-9B2F-4CD0-F9B9E8BD1C8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959368" y="381156"/>
            <a:ext cx="4154018" cy="2733674"/>
          </a:xfrm>
          <a:prstGeom prst="rect">
            <a:avLst/>
          </a:prstGeom>
        </p:spPr>
      </p:pic>
      <p:pic>
        <p:nvPicPr>
          <p:cNvPr id="9" name="Graphic 8">
            <a:extLst>
              <a:ext uri="{FF2B5EF4-FFF2-40B4-BE49-F238E27FC236}">
                <a16:creationId xmlns:a16="http://schemas.microsoft.com/office/drawing/2014/main" id="{378352BB-BEFE-0C56-F9F6-457D3E0A3D4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307768" y="3046231"/>
            <a:ext cx="3849395" cy="3779588"/>
          </a:xfrm>
          <a:prstGeom prst="rect">
            <a:avLst/>
          </a:prstGeom>
        </p:spPr>
      </p:pic>
      <p:pic>
        <p:nvPicPr>
          <p:cNvPr id="2" name="Graphic 1">
            <a:extLst>
              <a:ext uri="{FF2B5EF4-FFF2-40B4-BE49-F238E27FC236}">
                <a16:creationId xmlns:a16="http://schemas.microsoft.com/office/drawing/2014/main" id="{8C0D2D19-BE00-2388-20CD-ED727A40E18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307768" y="3046232"/>
            <a:ext cx="3849395" cy="3779587"/>
          </a:xfrm>
          <a:prstGeom prst="rect">
            <a:avLst/>
          </a:prstGeom>
        </p:spPr>
      </p:pic>
      <p:pic>
        <p:nvPicPr>
          <p:cNvPr id="3" name="Graphic 2">
            <a:extLst>
              <a:ext uri="{FF2B5EF4-FFF2-40B4-BE49-F238E27FC236}">
                <a16:creationId xmlns:a16="http://schemas.microsoft.com/office/drawing/2014/main" id="{1AC0C9D3-7E7B-14B1-067A-1171CC0A4597}"/>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8307769" y="3046230"/>
            <a:ext cx="3849394" cy="3779587"/>
          </a:xfrm>
          <a:prstGeom prst="rect">
            <a:avLst/>
          </a:prstGeom>
        </p:spPr>
      </p:pic>
      <p:pic>
        <p:nvPicPr>
          <p:cNvPr id="4" name="Graphic 3">
            <a:extLst>
              <a:ext uri="{FF2B5EF4-FFF2-40B4-BE49-F238E27FC236}">
                <a16:creationId xmlns:a16="http://schemas.microsoft.com/office/drawing/2014/main" id="{40618809-86F5-1D4C-A9F5-65DED1145B83}"/>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307767" y="3029078"/>
            <a:ext cx="3849394" cy="3779586"/>
          </a:xfrm>
          <a:prstGeom prst="rect">
            <a:avLst/>
          </a:prstGeom>
        </p:spPr>
      </p:pic>
    </p:spTree>
    <p:extLst>
      <p:ext uri="{BB962C8B-B14F-4D97-AF65-F5344CB8AC3E}">
        <p14:creationId xmlns:p14="http://schemas.microsoft.com/office/powerpoint/2010/main" val="370134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B746840A-2034-1CBE-8394-93B2B5394AD6}"/>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3CB4E8CD-C08C-202F-5489-82F6361ABBBC}"/>
              </a:ext>
            </a:extLst>
          </p:cNvPr>
          <p:cNvSpPr txBox="1">
            <a:spLocks noGrp="1"/>
          </p:cNvSpPr>
          <p:nvPr>
            <p:ph type="title"/>
          </p:nvPr>
        </p:nvSpPr>
        <p:spPr>
          <a:xfrm>
            <a:off x="774146" y="126603"/>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err="1"/>
              <a:t>dụ</a:t>
            </a:r>
            <a:r>
              <a:rPr lang="en-US"/>
              <a:t> 4</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BC028419-9FC9-0310-272A-939721DA06C8}"/>
                  </a:ext>
                </a:extLst>
              </p:cNvPr>
              <p:cNvSpPr txBox="1">
                <a:spLocks noGrp="1"/>
              </p:cNvSpPr>
              <p:nvPr>
                <p:ph type="body" idx="1"/>
              </p:nvPr>
            </p:nvSpPr>
            <p:spPr>
              <a:xfrm>
                <a:off x="287383" y="924046"/>
                <a:ext cx="7698377" cy="5715129"/>
              </a:xfrm>
              <a:prstGeom prst="rect">
                <a:avLst/>
              </a:prstGeom>
              <a:noFill/>
              <a:ln>
                <a:noFill/>
              </a:ln>
            </p:spPr>
            <p:txBody>
              <a:bodyPr spcFirstLastPara="1" wrap="square" lIns="91425" tIns="45700" rIns="91425" bIns="45700" anchor="t" anchorCtr="0">
                <a:normAutofit fontScale="25000" lnSpcReduction="20000"/>
              </a:bodyPr>
              <a:lstStyle/>
              <a:p>
                <a:pPr marL="228600" lvl="0" indent="-50800" algn="just" rtl="0">
                  <a:lnSpc>
                    <a:spcPct val="130000"/>
                  </a:lnSpc>
                  <a:spcBef>
                    <a:spcPts val="0"/>
                  </a:spcBef>
                  <a:spcAft>
                    <a:spcPts val="0"/>
                  </a:spcAft>
                  <a:buClr>
                    <a:schemeClr val="dk1"/>
                  </a:buClr>
                  <a:buSzPts val="2800"/>
                  <a:buNone/>
                </a:pPr>
                <a:r>
                  <a:rPr lang="en-US" sz="8000" b="1" dirty="0">
                    <a:solidFill>
                      <a:srgbClr val="FF0000"/>
                    </a:solidFill>
                  </a:rPr>
                  <a:t>Gradient</a:t>
                </a:r>
              </a:p>
              <a:p>
                <a:pPr marL="228600" lvl="0" indent="-50800">
                  <a:spcBef>
                    <a:spcPts val="0"/>
                  </a:spcBef>
                  <a:buNone/>
                </a:pPr>
                <a:r>
                  <a:rPr lang="en-US" sz="7200" dirty="0" err="1">
                    <a:solidFill>
                      <a:schemeClr val="tx1"/>
                    </a:solidFill>
                  </a:rPr>
                  <a:t>Định</a:t>
                </a:r>
                <a:r>
                  <a:rPr lang="en-US" sz="7200" dirty="0">
                    <a:solidFill>
                      <a:schemeClr val="tx1"/>
                    </a:solidFill>
                  </a:rPr>
                  <a:t> </a:t>
                </a:r>
                <a:r>
                  <a:rPr lang="en-US" sz="7200" dirty="0" err="1">
                    <a:solidFill>
                      <a:schemeClr val="tx1"/>
                    </a:solidFill>
                  </a:rPr>
                  <a:t>nghĩa</a:t>
                </a:r>
                <a:r>
                  <a:rPr lang="en-US" sz="7200" dirty="0">
                    <a:solidFill>
                      <a:schemeClr val="tx1"/>
                    </a:solidFill>
                  </a:rPr>
                  <a:t> </a:t>
                </a:r>
                <a:r>
                  <a:rPr lang="en-US" sz="7200" dirty="0">
                    <a:solidFill>
                      <a:schemeClr val="accent1"/>
                    </a:solidFill>
                  </a:rPr>
                  <a:t>gradient</a:t>
                </a:r>
                <a:r>
                  <a:rPr lang="en-US" sz="7200" dirty="0">
                    <a:solidFill>
                      <a:schemeClr val="tx1"/>
                    </a:solidFill>
                  </a:rPr>
                  <a:t> </a:t>
                </a:r>
                <a:r>
                  <a:rPr lang="en-US" sz="7200" dirty="0" err="1">
                    <a:solidFill>
                      <a:schemeClr val="tx1"/>
                    </a:solidFill>
                  </a:rPr>
                  <a:t>của</a:t>
                </a:r>
                <a:r>
                  <a:rPr lang="en-US" sz="7200" dirty="0">
                    <a:solidFill>
                      <a:schemeClr val="tx1"/>
                    </a:solidFill>
                  </a:rPr>
                  <a:t> </a:t>
                </a:r>
                <a:r>
                  <a:rPr lang="en-US" sz="7200" dirty="0" err="1">
                    <a:solidFill>
                      <a:schemeClr val="tx1"/>
                    </a:solidFill>
                  </a:rPr>
                  <a:t>hàm</a:t>
                </a:r>
                <a:r>
                  <a:rPr lang="en-US" sz="7200" dirty="0">
                    <a:solidFill>
                      <a:schemeClr val="tx1"/>
                    </a:solidFill>
                  </a:rPr>
                  <a:t> </a:t>
                </a:r>
                <a:r>
                  <a:rPr lang="en-US" sz="7200" dirty="0" err="1">
                    <a:solidFill>
                      <a:schemeClr val="tx1"/>
                    </a:solidFill>
                  </a:rPr>
                  <a:t>mất</a:t>
                </a:r>
                <a:r>
                  <a:rPr lang="en-US" sz="7200" dirty="0">
                    <a:solidFill>
                      <a:schemeClr val="tx1"/>
                    </a:solidFill>
                  </a:rPr>
                  <a:t> </a:t>
                </a:r>
                <a:r>
                  <a:rPr lang="en-US" sz="7200" dirty="0" err="1">
                    <a:solidFill>
                      <a:schemeClr val="tx1"/>
                    </a:solidFill>
                  </a:rPr>
                  <a:t>mát</a:t>
                </a:r>
                <a:r>
                  <a:rPr lang="en-US" sz="7200" dirty="0">
                    <a:solidFill>
                      <a:schemeClr val="tx1"/>
                    </a:solidFill>
                  </a:rPr>
                  <a:t> </a:t>
                </a:r>
                <a14:m>
                  <m:oMath xmlns:m="http://schemas.openxmlformats.org/officeDocument/2006/math">
                    <m:r>
                      <a:rPr lang="en-US" sz="7200" i="1">
                        <a:latin typeface="Cambria Math" panose="02040503050406030204" pitchFamily="18" charset="0"/>
                      </a:rPr>
                      <m:t>𝐿</m:t>
                    </m:r>
                    <m:d>
                      <m:dPr>
                        <m:ctrlPr>
                          <a:rPr lang="en-US" sz="7200" i="1">
                            <a:latin typeface="Cambria Math" panose="02040503050406030204" pitchFamily="18" charset="0"/>
                          </a:rPr>
                        </m:ctrlPr>
                      </m:dPr>
                      <m:e>
                        <m:r>
                          <a:rPr lang="en-US" sz="7200" b="1" i="1">
                            <a:latin typeface="Cambria Math" panose="02040503050406030204" pitchFamily="18" charset="0"/>
                          </a:rPr>
                          <m:t>𝒘</m:t>
                        </m:r>
                      </m:e>
                    </m:d>
                  </m:oMath>
                </a14:m>
                <a:r>
                  <a:rPr lang="en-US" sz="7200" dirty="0">
                    <a:solidFill>
                      <a:schemeClr val="tx1"/>
                    </a:solidFill>
                  </a:rPr>
                  <a:t> </a:t>
                </a:r>
                <a:r>
                  <a:rPr lang="en-US" sz="7200" dirty="0" err="1">
                    <a:solidFill>
                      <a:schemeClr val="tx1"/>
                    </a:solidFill>
                  </a:rPr>
                  <a:t>là</a:t>
                </a:r>
                <a:r>
                  <a:rPr lang="en-US" sz="7200" dirty="0">
                    <a:solidFill>
                      <a:schemeClr val="tx1"/>
                    </a:solidFill>
                  </a:rPr>
                  <a:t> vector </a:t>
                </a:r>
                <a:r>
                  <a:rPr lang="en-US" sz="7200" dirty="0" err="1">
                    <a:solidFill>
                      <a:schemeClr val="tx1"/>
                    </a:solidFill>
                  </a:rPr>
                  <a:t>với</a:t>
                </a:r>
                <a:r>
                  <a:rPr lang="en-US" sz="7200" dirty="0">
                    <a:solidFill>
                      <a:schemeClr val="tx1"/>
                    </a:solidFill>
                  </a:rPr>
                  <a:t> </a:t>
                </a:r>
                <a:r>
                  <a:rPr lang="en-US" sz="7200" dirty="0" err="1">
                    <a:solidFill>
                      <a:schemeClr val="tx1"/>
                    </a:solidFill>
                  </a:rPr>
                  <a:t>thành</a:t>
                </a:r>
                <a:r>
                  <a:rPr lang="en-US" sz="7200" dirty="0">
                    <a:solidFill>
                      <a:schemeClr val="tx1"/>
                    </a:solidFill>
                  </a:rPr>
                  <a:t> </a:t>
                </a:r>
                <a:r>
                  <a:rPr lang="en-US" sz="7200" dirty="0" err="1">
                    <a:solidFill>
                      <a:schemeClr val="tx1"/>
                    </a:solidFill>
                  </a:rPr>
                  <a:t>phần</a:t>
                </a:r>
                <a:r>
                  <a:rPr lang="en-US" sz="7200" dirty="0">
                    <a:solidFill>
                      <a:schemeClr val="tx1"/>
                    </a:solidFill>
                  </a:rPr>
                  <a:t> </a:t>
                </a:r>
                <a:r>
                  <a:rPr lang="en-US" sz="7200" dirty="0" err="1">
                    <a:solidFill>
                      <a:schemeClr val="tx1"/>
                    </a:solidFill>
                  </a:rPr>
                  <a:t>là</a:t>
                </a:r>
                <a:r>
                  <a:rPr lang="en-US" sz="7200" dirty="0">
                    <a:solidFill>
                      <a:schemeClr val="tx1"/>
                    </a:solidFill>
                  </a:rPr>
                  <a:t> </a:t>
                </a:r>
                <a:r>
                  <a:rPr lang="en-US" sz="7200" dirty="0" err="1">
                    <a:solidFill>
                      <a:schemeClr val="tx1"/>
                    </a:solidFill>
                  </a:rPr>
                  <a:t>các</a:t>
                </a:r>
                <a:r>
                  <a:rPr lang="en-US" sz="7200" dirty="0">
                    <a:solidFill>
                      <a:schemeClr val="tx1"/>
                    </a:solidFill>
                  </a:rPr>
                  <a:t> </a:t>
                </a:r>
                <a:r>
                  <a:rPr lang="en-US" sz="7200" dirty="0" err="1">
                    <a:solidFill>
                      <a:schemeClr val="tx1"/>
                    </a:solidFill>
                  </a:rPr>
                  <a:t>đạo</a:t>
                </a:r>
                <a:r>
                  <a:rPr lang="en-US" sz="7200" dirty="0">
                    <a:solidFill>
                      <a:schemeClr val="tx1"/>
                    </a:solidFill>
                  </a:rPr>
                  <a:t> </a:t>
                </a:r>
                <a:r>
                  <a:rPr lang="en-US" sz="7200" dirty="0" err="1">
                    <a:solidFill>
                      <a:schemeClr val="tx1"/>
                    </a:solidFill>
                  </a:rPr>
                  <a:t>hàm</a:t>
                </a:r>
                <a:r>
                  <a:rPr lang="en-US" sz="7200" dirty="0">
                    <a:solidFill>
                      <a:schemeClr val="tx1"/>
                    </a:solidFill>
                  </a:rPr>
                  <a:t> </a:t>
                </a:r>
                <a:r>
                  <a:rPr lang="en-US" sz="7200" dirty="0" err="1">
                    <a:solidFill>
                      <a:schemeClr val="tx1"/>
                    </a:solidFill>
                  </a:rPr>
                  <a:t>riêng</a:t>
                </a:r>
                <a:r>
                  <a:rPr lang="en-US" sz="7200" dirty="0">
                    <a:solidFill>
                      <a:schemeClr val="tx1"/>
                    </a:solidFill>
                  </a:rPr>
                  <a:t> </a:t>
                </a:r>
                <a:r>
                  <a:rPr lang="en-US" sz="7200" dirty="0" err="1">
                    <a:solidFill>
                      <a:schemeClr val="tx1"/>
                    </a:solidFill>
                  </a:rPr>
                  <a:t>của</a:t>
                </a:r>
                <a:r>
                  <a:rPr lang="en-US" sz="7200" dirty="0">
                    <a:solidFill>
                      <a:schemeClr val="tx1"/>
                    </a:solidFill>
                  </a:rPr>
                  <a:t> </a:t>
                </a:r>
                <a:r>
                  <a:rPr lang="en-US" sz="7200" dirty="0" err="1">
                    <a:solidFill>
                      <a:schemeClr val="tx1"/>
                    </a:solidFill>
                  </a:rPr>
                  <a:t>hàm</a:t>
                </a:r>
                <a:r>
                  <a:rPr lang="en-US" sz="7200" dirty="0">
                    <a:solidFill>
                      <a:schemeClr val="tx1"/>
                    </a:solidFill>
                  </a:rPr>
                  <a:t> </a:t>
                </a:r>
                <a:r>
                  <a:rPr lang="en-US" sz="7200" dirty="0" err="1">
                    <a:solidFill>
                      <a:schemeClr val="tx1"/>
                    </a:solidFill>
                  </a:rPr>
                  <a:t>mất</a:t>
                </a:r>
                <a:r>
                  <a:rPr lang="en-US" sz="7200" dirty="0">
                    <a:solidFill>
                      <a:schemeClr val="tx1"/>
                    </a:solidFill>
                  </a:rPr>
                  <a:t> </a:t>
                </a:r>
                <a:r>
                  <a:rPr lang="en-US" sz="7200" dirty="0" err="1">
                    <a:solidFill>
                      <a:schemeClr val="tx1"/>
                    </a:solidFill>
                  </a:rPr>
                  <a:t>mát</a:t>
                </a:r>
                <a:r>
                  <a:rPr lang="en-US" sz="7200" dirty="0">
                    <a:solidFill>
                      <a:schemeClr val="tx1"/>
                    </a:solidFill>
                  </a:rPr>
                  <a:t> </a:t>
                </a:r>
                <a14:m>
                  <m:oMath xmlns:m="http://schemas.openxmlformats.org/officeDocument/2006/math">
                    <m:r>
                      <a:rPr lang="en-US" sz="7200" i="1">
                        <a:latin typeface="Cambria Math" panose="02040503050406030204" pitchFamily="18" charset="0"/>
                      </a:rPr>
                      <m:t>𝐿</m:t>
                    </m:r>
                    <m:d>
                      <m:dPr>
                        <m:ctrlPr>
                          <a:rPr lang="en-US" sz="7200" i="1">
                            <a:latin typeface="Cambria Math" panose="02040503050406030204" pitchFamily="18" charset="0"/>
                          </a:rPr>
                        </m:ctrlPr>
                      </m:dPr>
                      <m:e>
                        <m:r>
                          <a:rPr lang="en-US" sz="7200" b="1" i="1">
                            <a:latin typeface="Cambria Math" panose="02040503050406030204" pitchFamily="18" charset="0"/>
                          </a:rPr>
                          <m:t>𝒘</m:t>
                        </m:r>
                      </m:e>
                    </m:d>
                  </m:oMath>
                </a14:m>
                <a:r>
                  <a:rPr lang="en-US" sz="7200" dirty="0">
                    <a:solidFill>
                      <a:schemeClr val="tx1"/>
                    </a:solidFill>
                  </a:rPr>
                  <a:t> </a:t>
                </a:r>
                <a:r>
                  <a:rPr lang="en-US" sz="7200" dirty="0" err="1">
                    <a:solidFill>
                      <a:schemeClr val="tx1"/>
                    </a:solidFill>
                  </a:rPr>
                  <a:t>theo</a:t>
                </a:r>
                <a:r>
                  <a:rPr lang="en-US" sz="7200" dirty="0">
                    <a:solidFill>
                      <a:schemeClr val="tx1"/>
                    </a:solidFill>
                  </a:rPr>
                  <a:t> </a:t>
                </a:r>
                <a:r>
                  <a:rPr lang="en-US" sz="7200" dirty="0" err="1">
                    <a:solidFill>
                      <a:schemeClr val="tx1"/>
                    </a:solidFill>
                  </a:rPr>
                  <a:t>từng</a:t>
                </a:r>
                <a:r>
                  <a:rPr lang="en-US" sz="7200" dirty="0">
                    <a:solidFill>
                      <a:schemeClr val="tx1"/>
                    </a:solidFill>
                  </a:rPr>
                  <a:t> </a:t>
                </a:r>
                <a:r>
                  <a:rPr lang="en-US" sz="7200" dirty="0" err="1">
                    <a:solidFill>
                      <a:schemeClr val="tx1"/>
                    </a:solidFill>
                  </a:rPr>
                  <a:t>tham</a:t>
                </a:r>
                <a:r>
                  <a:rPr lang="en-US" sz="7200" dirty="0">
                    <a:solidFill>
                      <a:schemeClr val="tx1"/>
                    </a:solidFill>
                  </a:rPr>
                  <a:t> </a:t>
                </a:r>
                <a:r>
                  <a:rPr lang="en-US" sz="7200" dirty="0" err="1">
                    <a:solidFill>
                      <a:schemeClr val="tx1"/>
                    </a:solidFill>
                  </a:rPr>
                  <a:t>số</a:t>
                </a:r>
                <a:r>
                  <a:rPr lang="en-US" sz="7200" dirty="0">
                    <a:solidFill>
                      <a:schemeClr val="tx1"/>
                    </a:solidFill>
                  </a:rPr>
                  <a:t> </a:t>
                </a:r>
                <a14:m>
                  <m:oMath xmlns:m="http://schemas.openxmlformats.org/officeDocument/2006/math">
                    <m:sSub>
                      <m:sSubPr>
                        <m:ctrlPr>
                          <a:rPr lang="en-US" sz="7200" i="1">
                            <a:latin typeface="Cambria Math" panose="02040503050406030204" pitchFamily="18" charset="0"/>
                          </a:rPr>
                        </m:ctrlPr>
                      </m:sSubPr>
                      <m:e>
                        <m:r>
                          <a:rPr lang="en-US" sz="7200" i="1">
                            <a:latin typeface="Cambria Math" panose="02040503050406030204" pitchFamily="18" charset="0"/>
                          </a:rPr>
                          <m:t>𝑤</m:t>
                        </m:r>
                      </m:e>
                      <m:sub>
                        <m:r>
                          <a:rPr lang="en-US" sz="7200" i="1">
                            <a:latin typeface="Cambria Math" panose="02040503050406030204" pitchFamily="18" charset="0"/>
                          </a:rPr>
                          <m:t>0</m:t>
                        </m:r>
                      </m:sub>
                    </m:sSub>
                  </m:oMath>
                </a14:m>
                <a:r>
                  <a:rPr lang="en-US" sz="7200" dirty="0">
                    <a:solidFill>
                      <a:schemeClr val="tx1"/>
                    </a:solidFill>
                  </a:rPr>
                  <a:t>, </a:t>
                </a:r>
                <a14:m>
                  <m:oMath xmlns:m="http://schemas.openxmlformats.org/officeDocument/2006/math">
                    <m:sSub>
                      <m:sSubPr>
                        <m:ctrlPr>
                          <a:rPr lang="en-US" sz="7200" i="1">
                            <a:latin typeface="Cambria Math" panose="02040503050406030204" pitchFamily="18" charset="0"/>
                          </a:rPr>
                        </m:ctrlPr>
                      </m:sSubPr>
                      <m:e>
                        <m:r>
                          <a:rPr lang="en-US" sz="7200" i="1">
                            <a:latin typeface="Cambria Math" panose="02040503050406030204" pitchFamily="18" charset="0"/>
                          </a:rPr>
                          <m:t>𝑤</m:t>
                        </m:r>
                      </m:e>
                      <m:sub>
                        <m:r>
                          <a:rPr lang="en-US" sz="7200" b="0" i="1" smtClean="0">
                            <a:latin typeface="Cambria Math" panose="02040503050406030204" pitchFamily="18" charset="0"/>
                          </a:rPr>
                          <m:t>1</m:t>
                        </m:r>
                      </m:sub>
                    </m:sSub>
                  </m:oMath>
                </a14:m>
                <a:r>
                  <a:rPr lang="en-US" sz="7200" dirty="0">
                    <a:solidFill>
                      <a:schemeClr val="tx1"/>
                    </a:solidFill>
                  </a:rPr>
                  <a:t>:  </a:t>
                </a:r>
                <a:endParaRPr lang="en-US" sz="8000" i="1" dirty="0">
                  <a:latin typeface="Cambria Math" panose="02040503050406030204" pitchFamily="18" charset="0"/>
                </a:endParaRPr>
              </a:p>
              <a:p>
                <a:pPr marL="228600" lvl="0" indent="-50800">
                  <a:spcBef>
                    <a:spcPts val="0"/>
                  </a:spcBef>
                  <a:buNone/>
                </a:pPr>
                <a14:m>
                  <m:oMathPara xmlns:m="http://schemas.openxmlformats.org/officeDocument/2006/math">
                    <m:oMathParaPr>
                      <m:jc m:val="centerGroup"/>
                    </m:oMathParaPr>
                    <m:oMath xmlns:m="http://schemas.openxmlformats.org/officeDocument/2006/math">
                      <m:sSub>
                        <m:sSubPr>
                          <m:ctrlPr>
                            <a:rPr lang="en-US" sz="7200" b="0" i="1" smtClean="0">
                              <a:latin typeface="Cambria Math" panose="02040503050406030204" pitchFamily="18" charset="0"/>
                            </a:rPr>
                          </m:ctrlPr>
                        </m:sSubPr>
                        <m:e>
                          <m:r>
                            <m:rPr>
                              <m:sty m:val="p"/>
                            </m:rPr>
                            <a:rPr lang="en-US" sz="7200" b="0" i="1" smtClean="0">
                              <a:latin typeface="Cambria Math" panose="02040503050406030204" pitchFamily="18" charset="0"/>
                              <a:ea typeface="Cambria Math" panose="02040503050406030204" pitchFamily="18" charset="0"/>
                            </a:rPr>
                            <m:t>∇</m:t>
                          </m:r>
                        </m:e>
                        <m:sub>
                          <m:r>
                            <a:rPr lang="en-US" sz="7200" b="0" i="1" smtClean="0">
                              <a:latin typeface="Cambria Math" panose="02040503050406030204" pitchFamily="18" charset="0"/>
                            </a:rPr>
                            <m:t>𝑤</m:t>
                          </m:r>
                        </m:sub>
                      </m:sSub>
                      <m:r>
                        <a:rPr lang="en-US" sz="7200" i="1">
                          <a:latin typeface="Cambria Math" panose="02040503050406030204" pitchFamily="18" charset="0"/>
                        </a:rPr>
                        <m:t>𝐿</m:t>
                      </m:r>
                      <m:d>
                        <m:dPr>
                          <m:ctrlPr>
                            <a:rPr lang="en-US" sz="7200" i="1">
                              <a:latin typeface="Cambria Math" panose="02040503050406030204" pitchFamily="18" charset="0"/>
                            </a:rPr>
                          </m:ctrlPr>
                        </m:dPr>
                        <m:e>
                          <m:r>
                            <a:rPr lang="en-US" sz="7200" b="1" i="1">
                              <a:latin typeface="Cambria Math" panose="02040503050406030204" pitchFamily="18" charset="0"/>
                            </a:rPr>
                            <m:t>𝒘</m:t>
                          </m:r>
                        </m:e>
                      </m:d>
                      <m:r>
                        <a:rPr lang="en-US" sz="7200" b="1" i="1" smtClean="0">
                          <a:latin typeface="Cambria Math" panose="02040503050406030204" pitchFamily="18" charset="0"/>
                        </a:rPr>
                        <m:t>=</m:t>
                      </m:r>
                      <m:d>
                        <m:dPr>
                          <m:begChr m:val="["/>
                          <m:endChr m:val="]"/>
                          <m:ctrlPr>
                            <a:rPr lang="en-US" sz="7200" b="1" i="1" smtClean="0">
                              <a:latin typeface="Cambria Math" panose="02040503050406030204" pitchFamily="18" charset="0"/>
                            </a:rPr>
                          </m:ctrlPr>
                        </m:dPr>
                        <m:e>
                          <m:m>
                            <m:mPr>
                              <m:mcs>
                                <m:mc>
                                  <m:mcPr>
                                    <m:count m:val="1"/>
                                    <m:mcJc m:val="center"/>
                                  </m:mcPr>
                                </m:mc>
                              </m:mcs>
                              <m:ctrlPr>
                                <a:rPr lang="en-US" sz="7200" b="1" i="1" smtClean="0">
                                  <a:latin typeface="Cambria Math" panose="02040503050406030204" pitchFamily="18" charset="0"/>
                                </a:rPr>
                              </m:ctrlPr>
                            </m:mPr>
                            <m:mr>
                              <m:e>
                                <m:f>
                                  <m:fPr>
                                    <m:ctrlPr>
                                      <a:rPr lang="en-US" sz="7200" i="1">
                                        <a:latin typeface="Cambria Math" panose="02040503050406030204" pitchFamily="18" charset="0"/>
                                      </a:rPr>
                                    </m:ctrlPr>
                                  </m:fPr>
                                  <m:num>
                                    <m:r>
                                      <a:rPr lang="en-US" sz="7200" i="1">
                                        <a:latin typeface="Cambria Math" panose="02040503050406030204" pitchFamily="18" charset="0"/>
                                        <a:ea typeface="Cambria Math" panose="02040503050406030204" pitchFamily="18" charset="0"/>
                                      </a:rPr>
                                      <m:t>𝜕</m:t>
                                    </m:r>
                                    <m:r>
                                      <a:rPr lang="en-US" sz="7200" i="1">
                                        <a:latin typeface="Cambria Math" panose="02040503050406030204" pitchFamily="18" charset="0"/>
                                      </a:rPr>
                                      <m:t>𝐿</m:t>
                                    </m:r>
                                    <m:d>
                                      <m:dPr>
                                        <m:ctrlPr>
                                          <a:rPr lang="en-US" sz="7200" i="1">
                                            <a:latin typeface="Cambria Math" panose="02040503050406030204" pitchFamily="18" charset="0"/>
                                          </a:rPr>
                                        </m:ctrlPr>
                                      </m:dPr>
                                      <m:e>
                                        <m:r>
                                          <a:rPr lang="en-US" sz="7200" b="1" i="1">
                                            <a:latin typeface="Cambria Math" panose="02040503050406030204" pitchFamily="18" charset="0"/>
                                          </a:rPr>
                                          <m:t>𝒘</m:t>
                                        </m:r>
                                      </m:e>
                                    </m:d>
                                  </m:num>
                                  <m:den>
                                    <m:r>
                                      <a:rPr lang="en-US" sz="7200" i="1">
                                        <a:latin typeface="Cambria Math" panose="02040503050406030204" pitchFamily="18" charset="0"/>
                                        <a:ea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rPr>
                                          <m:t>𝑤</m:t>
                                        </m:r>
                                      </m:e>
                                      <m:sub>
                                        <m:r>
                                          <a:rPr lang="en-US" sz="7200" i="1">
                                            <a:latin typeface="Cambria Math" panose="02040503050406030204" pitchFamily="18" charset="0"/>
                                          </a:rPr>
                                          <m:t>0</m:t>
                                        </m:r>
                                      </m:sub>
                                    </m:sSub>
                                  </m:den>
                                </m:f>
                              </m:e>
                            </m:mr>
                            <m:mr>
                              <m:e>
                                <m:f>
                                  <m:fPr>
                                    <m:ctrlPr>
                                      <a:rPr lang="en-US" sz="7200" i="1">
                                        <a:latin typeface="Cambria Math" panose="02040503050406030204" pitchFamily="18" charset="0"/>
                                      </a:rPr>
                                    </m:ctrlPr>
                                  </m:fPr>
                                  <m:num>
                                    <m:r>
                                      <a:rPr lang="en-US" sz="7200" i="1">
                                        <a:latin typeface="Cambria Math" panose="02040503050406030204" pitchFamily="18" charset="0"/>
                                        <a:ea typeface="Cambria Math" panose="02040503050406030204" pitchFamily="18" charset="0"/>
                                      </a:rPr>
                                      <m:t>𝜕</m:t>
                                    </m:r>
                                    <m:r>
                                      <a:rPr lang="en-US" sz="7200" i="1">
                                        <a:latin typeface="Cambria Math" panose="02040503050406030204" pitchFamily="18" charset="0"/>
                                      </a:rPr>
                                      <m:t>𝐿</m:t>
                                    </m:r>
                                    <m:d>
                                      <m:dPr>
                                        <m:ctrlPr>
                                          <a:rPr lang="en-US" sz="7200" i="1">
                                            <a:latin typeface="Cambria Math" panose="02040503050406030204" pitchFamily="18" charset="0"/>
                                          </a:rPr>
                                        </m:ctrlPr>
                                      </m:dPr>
                                      <m:e>
                                        <m:r>
                                          <a:rPr lang="en-US" sz="7200" b="1" i="1">
                                            <a:latin typeface="Cambria Math" panose="02040503050406030204" pitchFamily="18" charset="0"/>
                                          </a:rPr>
                                          <m:t>𝒘</m:t>
                                        </m:r>
                                      </m:e>
                                    </m:d>
                                  </m:num>
                                  <m:den>
                                    <m:r>
                                      <a:rPr lang="en-US" sz="7200" i="1">
                                        <a:latin typeface="Cambria Math" panose="02040503050406030204" pitchFamily="18" charset="0"/>
                                        <a:ea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rPr>
                                          <m:t>𝑤</m:t>
                                        </m:r>
                                      </m:e>
                                      <m:sub>
                                        <m:r>
                                          <a:rPr lang="en-US" sz="7200" b="0" i="1" smtClean="0">
                                            <a:latin typeface="Cambria Math" panose="02040503050406030204" pitchFamily="18" charset="0"/>
                                          </a:rPr>
                                          <m:t>1</m:t>
                                        </m:r>
                                      </m:sub>
                                    </m:sSub>
                                  </m:den>
                                </m:f>
                              </m:e>
                            </m:mr>
                          </m:m>
                        </m:e>
                      </m:d>
                      <m:r>
                        <a:rPr lang="en-US" sz="7200" b="1" i="1" smtClean="0">
                          <a:latin typeface="Cambria Math" panose="02040503050406030204" pitchFamily="18" charset="0"/>
                        </a:rPr>
                        <m:t>=</m:t>
                      </m:r>
                      <m:f>
                        <m:fPr>
                          <m:ctrlPr>
                            <a:rPr lang="en-US" sz="7200" i="1">
                              <a:latin typeface="Cambria Math" panose="02040503050406030204" pitchFamily="18" charset="0"/>
                            </a:rPr>
                          </m:ctrlPr>
                        </m:fPr>
                        <m:num>
                          <m:r>
                            <a:rPr lang="en-US" sz="7200" b="0" i="1" smtClean="0">
                              <a:latin typeface="Cambria Math" panose="02040503050406030204" pitchFamily="18" charset="0"/>
                            </a:rPr>
                            <m:t>2</m:t>
                          </m:r>
                        </m:num>
                        <m:den>
                          <m:r>
                            <a:rPr lang="en-US" sz="7200" i="1">
                              <a:latin typeface="Cambria Math" panose="02040503050406030204" pitchFamily="18" charset="0"/>
                            </a:rPr>
                            <m:t>𝑁</m:t>
                          </m:r>
                        </m:den>
                      </m:f>
                      <m:d>
                        <m:dPr>
                          <m:begChr m:val="["/>
                          <m:endChr m:val="]"/>
                          <m:ctrlPr>
                            <a:rPr lang="en-US" sz="7200" b="1" i="1">
                              <a:latin typeface="Cambria Math" panose="02040503050406030204" pitchFamily="18" charset="0"/>
                            </a:rPr>
                          </m:ctrlPr>
                        </m:dPr>
                        <m:e>
                          <m:m>
                            <m:mPr>
                              <m:mcs>
                                <m:mc>
                                  <m:mcPr>
                                    <m:count m:val="1"/>
                                    <m:mcJc m:val="center"/>
                                  </m:mcPr>
                                </m:mc>
                              </m:mcs>
                              <m:ctrlPr>
                                <a:rPr lang="en-US" sz="7200" b="1" i="1">
                                  <a:latin typeface="Cambria Math" panose="02040503050406030204" pitchFamily="18" charset="0"/>
                                </a:rPr>
                              </m:ctrlPr>
                            </m:mPr>
                            <m:mr>
                              <m:e>
                                <m:nary>
                                  <m:naryPr>
                                    <m:chr m:val="∑"/>
                                    <m:ctrlPr>
                                      <a:rPr lang="en-US" sz="7200" i="1">
                                        <a:latin typeface="Cambria Math" panose="02040503050406030204" pitchFamily="18" charset="0"/>
                                      </a:rPr>
                                    </m:ctrlPr>
                                  </m:naryPr>
                                  <m:sub>
                                    <m:r>
                                      <m:rPr>
                                        <m:brk m:alnAt="23"/>
                                      </m:rPr>
                                      <a:rPr lang="en-US" sz="7200" i="1">
                                        <a:latin typeface="Cambria Math" panose="02040503050406030204" pitchFamily="18" charset="0"/>
                                      </a:rPr>
                                      <m:t>𝑖</m:t>
                                    </m:r>
                                    <m:r>
                                      <a:rPr lang="en-US" sz="7200" i="1">
                                        <a:latin typeface="Cambria Math" panose="02040503050406030204" pitchFamily="18" charset="0"/>
                                      </a:rPr>
                                      <m:t>=1</m:t>
                                    </m:r>
                                  </m:sub>
                                  <m:sup>
                                    <m:r>
                                      <a:rPr lang="en-US" sz="7200" i="1">
                                        <a:latin typeface="Cambria Math" panose="02040503050406030204" pitchFamily="18" charset="0"/>
                                      </a:rPr>
                                      <m:t>𝑁</m:t>
                                    </m:r>
                                  </m:sup>
                                  <m:e>
                                    <m:d>
                                      <m:dPr>
                                        <m:ctrlPr>
                                          <a:rPr lang="en-US" sz="7200" i="1">
                                            <a:latin typeface="Cambria Math" panose="02040503050406030204" pitchFamily="18" charset="0"/>
                                          </a:rPr>
                                        </m:ctrlPr>
                                      </m:dPr>
                                      <m:e>
                                        <m:d>
                                          <m:dPr>
                                            <m:ctrlPr>
                                              <a:rPr lang="en-US" sz="7200" i="1">
                                                <a:latin typeface="Cambria Math" panose="02040503050406030204" pitchFamily="18" charset="0"/>
                                              </a:rPr>
                                            </m:ctrlPr>
                                          </m:dPr>
                                          <m:e>
                                            <m:sSub>
                                              <m:sSubPr>
                                                <m:ctrlPr>
                                                  <a:rPr lang="en-US" sz="7200" i="1">
                                                    <a:latin typeface="Cambria Math" panose="02040503050406030204" pitchFamily="18" charset="0"/>
                                                  </a:rPr>
                                                </m:ctrlPr>
                                              </m:sSubPr>
                                              <m:e>
                                                <m:r>
                                                  <a:rPr lang="en-US" sz="7200" i="1">
                                                    <a:latin typeface="Cambria Math" panose="02040503050406030204" pitchFamily="18" charset="0"/>
                                                  </a:rPr>
                                                  <m:t>𝑤</m:t>
                                                </m:r>
                                              </m:e>
                                              <m:sub>
                                                <m:r>
                                                  <a:rPr lang="en-US" sz="7200" i="1">
                                                    <a:latin typeface="Cambria Math" panose="02040503050406030204" pitchFamily="18" charset="0"/>
                                                  </a:rPr>
                                                  <m:t>0</m:t>
                                                </m:r>
                                              </m:sub>
                                            </m:sSub>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rPr>
                                                  <m:t>𝑤</m:t>
                                                </m:r>
                                              </m:e>
                                              <m:sub>
                                                <m:r>
                                                  <a:rPr lang="en-US" sz="7200" i="1">
                                                    <a:latin typeface="Cambria Math" panose="02040503050406030204" pitchFamily="18" charset="0"/>
                                                  </a:rPr>
                                                  <m:t>1</m:t>
                                                </m:r>
                                              </m:sub>
                                            </m:sSub>
                                            <m:sSup>
                                              <m:sSupPr>
                                                <m:ctrlPr>
                                                  <a:rPr lang="en-US" sz="7200" i="1">
                                                    <a:latin typeface="Cambria Math" panose="02040503050406030204" pitchFamily="18" charset="0"/>
                                                  </a:rPr>
                                                </m:ctrlPr>
                                              </m:sSupPr>
                                              <m:e>
                                                <m:r>
                                                  <a:rPr lang="en-US" sz="7200" i="1">
                                                    <a:latin typeface="Cambria Math" panose="02040503050406030204" pitchFamily="18" charset="0"/>
                                                  </a:rPr>
                                                  <m:t>𝑥</m:t>
                                                </m:r>
                                              </m:e>
                                              <m:sup>
                                                <m:r>
                                                  <a:rPr lang="en-US" sz="7200" i="1">
                                                    <a:latin typeface="Cambria Math" panose="02040503050406030204" pitchFamily="18" charset="0"/>
                                                  </a:rPr>
                                                  <m:t>(</m:t>
                                                </m:r>
                                                <m:r>
                                                  <a:rPr lang="en-US" sz="7200" i="1">
                                                    <a:latin typeface="Cambria Math" panose="02040503050406030204" pitchFamily="18" charset="0"/>
                                                  </a:rPr>
                                                  <m:t>𝑖</m:t>
                                                </m:r>
                                                <m:r>
                                                  <a:rPr lang="en-US" sz="7200" i="1">
                                                    <a:latin typeface="Cambria Math" panose="02040503050406030204" pitchFamily="18" charset="0"/>
                                                  </a:rPr>
                                                  <m:t>)</m:t>
                                                </m:r>
                                              </m:sup>
                                            </m:sSup>
                                          </m:e>
                                        </m:d>
                                        <m:r>
                                          <a:rPr lang="en-US" sz="7200" i="1">
                                            <a:latin typeface="Cambria Math" panose="02040503050406030204" pitchFamily="18" charset="0"/>
                                          </a:rPr>
                                          <m:t>−</m:t>
                                        </m:r>
                                        <m:sSup>
                                          <m:sSupPr>
                                            <m:ctrlPr>
                                              <a:rPr lang="en-US" sz="7200" i="1">
                                                <a:latin typeface="Cambria Math" panose="02040503050406030204" pitchFamily="18" charset="0"/>
                                              </a:rPr>
                                            </m:ctrlPr>
                                          </m:sSupPr>
                                          <m:e>
                                            <m:r>
                                              <a:rPr lang="en-US" sz="7200" i="1">
                                                <a:latin typeface="Cambria Math" panose="02040503050406030204" pitchFamily="18" charset="0"/>
                                              </a:rPr>
                                              <m:t>𝑡</m:t>
                                            </m:r>
                                          </m:e>
                                          <m:sup>
                                            <m:r>
                                              <a:rPr lang="en-US" sz="7200" i="1">
                                                <a:latin typeface="Cambria Math" panose="02040503050406030204" pitchFamily="18" charset="0"/>
                                              </a:rPr>
                                              <m:t>(</m:t>
                                            </m:r>
                                            <m:r>
                                              <a:rPr lang="en-US" sz="7200" i="1">
                                                <a:latin typeface="Cambria Math" panose="02040503050406030204" pitchFamily="18" charset="0"/>
                                              </a:rPr>
                                              <m:t>𝑖</m:t>
                                            </m:r>
                                            <m:r>
                                              <a:rPr lang="en-US" sz="7200" i="1">
                                                <a:latin typeface="Cambria Math" panose="02040503050406030204" pitchFamily="18" charset="0"/>
                                              </a:rPr>
                                              <m:t>)</m:t>
                                            </m:r>
                                          </m:sup>
                                        </m:sSup>
                                      </m:e>
                                    </m:d>
                                  </m:e>
                                </m:nary>
                                <m:r>
                                  <a:rPr lang="en-US" sz="7200" b="0" i="1" smtClean="0">
                                    <a:latin typeface="Cambria Math" panose="02040503050406030204" pitchFamily="18" charset="0"/>
                                  </a:rPr>
                                  <m:t>.</m:t>
                                </m:r>
                                <m:r>
                                  <a:rPr lang="en-US" sz="7200" b="0" i="1" smtClean="0">
                                    <a:solidFill>
                                      <a:srgbClr val="FF0000"/>
                                    </a:solidFill>
                                    <a:latin typeface="Cambria Math" panose="02040503050406030204" pitchFamily="18" charset="0"/>
                                  </a:rPr>
                                  <m:t>1</m:t>
                                </m:r>
                              </m:e>
                            </m:mr>
                            <m:mr>
                              <m:e>
                                <m:nary>
                                  <m:naryPr>
                                    <m:chr m:val="∑"/>
                                    <m:ctrlPr>
                                      <a:rPr lang="en-US" sz="7200" i="1">
                                        <a:latin typeface="Cambria Math" panose="02040503050406030204" pitchFamily="18" charset="0"/>
                                      </a:rPr>
                                    </m:ctrlPr>
                                  </m:naryPr>
                                  <m:sub>
                                    <m:r>
                                      <m:rPr>
                                        <m:brk m:alnAt="23"/>
                                      </m:rPr>
                                      <a:rPr lang="en-US" sz="7200" i="1">
                                        <a:latin typeface="Cambria Math" panose="02040503050406030204" pitchFamily="18" charset="0"/>
                                      </a:rPr>
                                      <m:t>𝑖</m:t>
                                    </m:r>
                                    <m:r>
                                      <a:rPr lang="en-US" sz="7200" i="1">
                                        <a:latin typeface="Cambria Math" panose="02040503050406030204" pitchFamily="18" charset="0"/>
                                      </a:rPr>
                                      <m:t>=1</m:t>
                                    </m:r>
                                  </m:sub>
                                  <m:sup>
                                    <m:r>
                                      <a:rPr lang="en-US" sz="7200" i="1">
                                        <a:latin typeface="Cambria Math" panose="02040503050406030204" pitchFamily="18" charset="0"/>
                                      </a:rPr>
                                      <m:t>𝑁</m:t>
                                    </m:r>
                                  </m:sup>
                                  <m:e>
                                    <m:d>
                                      <m:dPr>
                                        <m:ctrlPr>
                                          <a:rPr lang="en-US" sz="7200" i="1">
                                            <a:latin typeface="Cambria Math" panose="02040503050406030204" pitchFamily="18" charset="0"/>
                                          </a:rPr>
                                        </m:ctrlPr>
                                      </m:dPr>
                                      <m:e>
                                        <m:d>
                                          <m:dPr>
                                            <m:ctrlPr>
                                              <a:rPr lang="en-US" sz="7200" i="1">
                                                <a:latin typeface="Cambria Math" panose="02040503050406030204" pitchFamily="18" charset="0"/>
                                              </a:rPr>
                                            </m:ctrlPr>
                                          </m:dPr>
                                          <m:e>
                                            <m:sSub>
                                              <m:sSubPr>
                                                <m:ctrlPr>
                                                  <a:rPr lang="en-US" sz="7200" i="1">
                                                    <a:latin typeface="Cambria Math" panose="02040503050406030204" pitchFamily="18" charset="0"/>
                                                  </a:rPr>
                                                </m:ctrlPr>
                                              </m:sSubPr>
                                              <m:e>
                                                <m:r>
                                                  <a:rPr lang="en-US" sz="7200" i="1">
                                                    <a:latin typeface="Cambria Math" panose="02040503050406030204" pitchFamily="18" charset="0"/>
                                                  </a:rPr>
                                                  <m:t>𝑤</m:t>
                                                </m:r>
                                              </m:e>
                                              <m:sub>
                                                <m:r>
                                                  <a:rPr lang="en-US" sz="7200" i="1">
                                                    <a:latin typeface="Cambria Math" panose="02040503050406030204" pitchFamily="18" charset="0"/>
                                                  </a:rPr>
                                                  <m:t>0</m:t>
                                                </m:r>
                                              </m:sub>
                                            </m:sSub>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rPr>
                                                  <m:t>𝑤</m:t>
                                                </m:r>
                                              </m:e>
                                              <m:sub>
                                                <m:r>
                                                  <a:rPr lang="en-US" sz="7200" i="1">
                                                    <a:latin typeface="Cambria Math" panose="02040503050406030204" pitchFamily="18" charset="0"/>
                                                  </a:rPr>
                                                  <m:t>1</m:t>
                                                </m:r>
                                              </m:sub>
                                            </m:sSub>
                                            <m:sSup>
                                              <m:sSupPr>
                                                <m:ctrlPr>
                                                  <a:rPr lang="en-US" sz="7200" i="1">
                                                    <a:latin typeface="Cambria Math" panose="02040503050406030204" pitchFamily="18" charset="0"/>
                                                  </a:rPr>
                                                </m:ctrlPr>
                                              </m:sSupPr>
                                              <m:e>
                                                <m:r>
                                                  <a:rPr lang="en-US" sz="7200" i="1">
                                                    <a:latin typeface="Cambria Math" panose="02040503050406030204" pitchFamily="18" charset="0"/>
                                                  </a:rPr>
                                                  <m:t>𝑥</m:t>
                                                </m:r>
                                              </m:e>
                                              <m:sup>
                                                <m:r>
                                                  <a:rPr lang="en-US" sz="7200" i="1">
                                                    <a:latin typeface="Cambria Math" panose="02040503050406030204" pitchFamily="18" charset="0"/>
                                                  </a:rPr>
                                                  <m:t>(</m:t>
                                                </m:r>
                                                <m:r>
                                                  <a:rPr lang="en-US" sz="7200" i="1">
                                                    <a:latin typeface="Cambria Math" panose="02040503050406030204" pitchFamily="18" charset="0"/>
                                                  </a:rPr>
                                                  <m:t>𝑖</m:t>
                                                </m:r>
                                                <m:r>
                                                  <a:rPr lang="en-US" sz="7200" i="1">
                                                    <a:latin typeface="Cambria Math" panose="02040503050406030204" pitchFamily="18" charset="0"/>
                                                  </a:rPr>
                                                  <m:t>)</m:t>
                                                </m:r>
                                              </m:sup>
                                            </m:sSup>
                                          </m:e>
                                        </m:d>
                                        <m:r>
                                          <a:rPr lang="en-US" sz="7200" i="1">
                                            <a:latin typeface="Cambria Math" panose="02040503050406030204" pitchFamily="18" charset="0"/>
                                          </a:rPr>
                                          <m:t>−</m:t>
                                        </m:r>
                                        <m:sSup>
                                          <m:sSupPr>
                                            <m:ctrlPr>
                                              <a:rPr lang="en-US" sz="7200" i="1">
                                                <a:latin typeface="Cambria Math" panose="02040503050406030204" pitchFamily="18" charset="0"/>
                                              </a:rPr>
                                            </m:ctrlPr>
                                          </m:sSupPr>
                                          <m:e>
                                            <m:r>
                                              <a:rPr lang="en-US" sz="7200" i="1">
                                                <a:latin typeface="Cambria Math" panose="02040503050406030204" pitchFamily="18" charset="0"/>
                                              </a:rPr>
                                              <m:t>𝑡</m:t>
                                            </m:r>
                                          </m:e>
                                          <m:sup>
                                            <m:r>
                                              <a:rPr lang="en-US" sz="7200" i="1">
                                                <a:latin typeface="Cambria Math" panose="02040503050406030204" pitchFamily="18" charset="0"/>
                                              </a:rPr>
                                              <m:t>(</m:t>
                                            </m:r>
                                            <m:r>
                                              <a:rPr lang="en-US" sz="7200" i="1">
                                                <a:latin typeface="Cambria Math" panose="02040503050406030204" pitchFamily="18" charset="0"/>
                                              </a:rPr>
                                              <m:t>𝑖</m:t>
                                            </m:r>
                                            <m:r>
                                              <a:rPr lang="en-US" sz="7200" i="1">
                                                <a:latin typeface="Cambria Math" panose="02040503050406030204" pitchFamily="18" charset="0"/>
                                              </a:rPr>
                                              <m:t>)</m:t>
                                            </m:r>
                                          </m:sup>
                                        </m:sSup>
                                      </m:e>
                                    </m:d>
                                    <m:r>
                                      <a:rPr lang="en-US" sz="7200" b="0" i="1" smtClean="0">
                                        <a:latin typeface="Cambria Math" panose="02040503050406030204" pitchFamily="18" charset="0"/>
                                      </a:rPr>
                                      <m:t>.</m:t>
                                    </m:r>
                                    <m:sSup>
                                      <m:sSupPr>
                                        <m:ctrlPr>
                                          <a:rPr lang="en-US" sz="7200" i="1" smtClean="0">
                                            <a:solidFill>
                                              <a:srgbClr val="FF0000"/>
                                            </a:solidFill>
                                            <a:latin typeface="Cambria Math" panose="02040503050406030204" pitchFamily="18" charset="0"/>
                                          </a:rPr>
                                        </m:ctrlPr>
                                      </m:sSupPr>
                                      <m:e>
                                        <m:r>
                                          <a:rPr lang="en-US" sz="7200" i="1">
                                            <a:solidFill>
                                              <a:srgbClr val="FF0000"/>
                                            </a:solidFill>
                                            <a:latin typeface="Cambria Math" panose="02040503050406030204" pitchFamily="18" charset="0"/>
                                          </a:rPr>
                                          <m:t>𝑥</m:t>
                                        </m:r>
                                      </m:e>
                                      <m:sup>
                                        <m:r>
                                          <a:rPr lang="en-US" sz="7200" i="1">
                                            <a:solidFill>
                                              <a:srgbClr val="FF0000"/>
                                            </a:solidFill>
                                            <a:latin typeface="Cambria Math" panose="02040503050406030204" pitchFamily="18" charset="0"/>
                                          </a:rPr>
                                          <m:t>(</m:t>
                                        </m:r>
                                        <m:r>
                                          <a:rPr lang="en-US" sz="7200" i="1">
                                            <a:solidFill>
                                              <a:srgbClr val="FF0000"/>
                                            </a:solidFill>
                                            <a:latin typeface="Cambria Math" panose="02040503050406030204" pitchFamily="18" charset="0"/>
                                          </a:rPr>
                                          <m:t>𝑖</m:t>
                                        </m:r>
                                        <m:r>
                                          <a:rPr lang="en-US" sz="7200" i="1">
                                            <a:solidFill>
                                              <a:srgbClr val="FF0000"/>
                                            </a:solidFill>
                                            <a:latin typeface="Cambria Math" panose="02040503050406030204" pitchFamily="18" charset="0"/>
                                          </a:rPr>
                                          <m:t>)</m:t>
                                        </m:r>
                                      </m:sup>
                                    </m:sSup>
                                  </m:e>
                                </m:nary>
                              </m:e>
                            </m:mr>
                          </m:m>
                        </m:e>
                      </m:d>
                      <m:r>
                        <a:rPr lang="en-US" sz="7200" b="1" i="1" smtClean="0">
                          <a:latin typeface="Cambria Math" panose="02040503050406030204" pitchFamily="18" charset="0"/>
                        </a:rPr>
                        <m:t>=</m:t>
                      </m:r>
                      <m:f>
                        <m:fPr>
                          <m:ctrlPr>
                            <a:rPr lang="en-US" sz="7200" i="1">
                              <a:latin typeface="Cambria Math" panose="02040503050406030204" pitchFamily="18" charset="0"/>
                            </a:rPr>
                          </m:ctrlPr>
                        </m:fPr>
                        <m:num>
                          <m:r>
                            <a:rPr lang="en-US" sz="7200" i="1">
                              <a:latin typeface="Cambria Math" panose="02040503050406030204" pitchFamily="18" charset="0"/>
                            </a:rPr>
                            <m:t>2</m:t>
                          </m:r>
                        </m:num>
                        <m:den>
                          <m:r>
                            <a:rPr lang="en-US" sz="7200" i="1">
                              <a:latin typeface="Cambria Math" panose="02040503050406030204" pitchFamily="18" charset="0"/>
                            </a:rPr>
                            <m:t>𝑁</m:t>
                          </m:r>
                        </m:den>
                      </m:f>
                      <m:sSup>
                        <m:sSupPr>
                          <m:ctrlPr>
                            <a:rPr lang="en-US" sz="7200" i="1" smtClean="0">
                              <a:latin typeface="Cambria Math" panose="02040503050406030204" pitchFamily="18" charset="0"/>
                            </a:rPr>
                          </m:ctrlPr>
                        </m:sSupPr>
                        <m:e>
                          <m:r>
                            <a:rPr lang="en-US" sz="7200" b="1" i="1" smtClean="0">
                              <a:latin typeface="Cambria Math" panose="02040503050406030204" pitchFamily="18" charset="0"/>
                            </a:rPr>
                            <m:t>𝑿</m:t>
                          </m:r>
                        </m:e>
                        <m:sup>
                          <m:r>
                            <a:rPr lang="en-US" sz="7200" b="0" i="1" smtClean="0">
                              <a:solidFill>
                                <a:srgbClr val="FF0000"/>
                              </a:solidFill>
                              <a:latin typeface="Cambria Math" panose="02040503050406030204" pitchFamily="18" charset="0"/>
                            </a:rPr>
                            <m:t>𝑇</m:t>
                          </m:r>
                        </m:sup>
                      </m:sSup>
                      <m:d>
                        <m:dPr>
                          <m:ctrlPr>
                            <a:rPr lang="en-US" sz="7200" i="1" smtClean="0">
                              <a:latin typeface="Cambria Math" panose="02040503050406030204" pitchFamily="18" charset="0"/>
                            </a:rPr>
                          </m:ctrlPr>
                        </m:dPr>
                        <m:e>
                          <m:r>
                            <a:rPr lang="en-US" sz="7200" b="1" i="1" smtClean="0">
                              <a:latin typeface="Cambria Math" panose="02040503050406030204" pitchFamily="18" charset="0"/>
                            </a:rPr>
                            <m:t>𝑿𝒘</m:t>
                          </m:r>
                          <m:r>
                            <a:rPr lang="en-US" sz="7200" b="0" i="1" smtClean="0">
                              <a:latin typeface="Cambria Math" panose="02040503050406030204" pitchFamily="18" charset="0"/>
                            </a:rPr>
                            <m:t>−</m:t>
                          </m:r>
                          <m:r>
                            <a:rPr lang="en-US" sz="7200" b="1" i="1" smtClean="0">
                              <a:latin typeface="Cambria Math" panose="02040503050406030204" pitchFamily="18" charset="0"/>
                            </a:rPr>
                            <m:t>𝒕</m:t>
                          </m:r>
                        </m:e>
                      </m:d>
                    </m:oMath>
                  </m:oMathPara>
                </a14:m>
                <a:endParaRPr lang="en-US" sz="7200" dirty="0"/>
              </a:p>
              <a:p>
                <a:pPr marL="228600" indent="-50800">
                  <a:spcBef>
                    <a:spcPts val="0"/>
                  </a:spcBef>
                  <a:buNone/>
                </a:pPr>
                <a:r>
                  <a:rPr lang="en-US" sz="8000" dirty="0" err="1"/>
                  <a:t>với</a:t>
                </a:r>
                <a:r>
                  <a:rPr lang="en-US" sz="8000" dirty="0"/>
                  <a:t>:</a:t>
                </a:r>
              </a:p>
              <a:p>
                <a:pPr marL="228600" indent="-50800">
                  <a:spcBef>
                    <a:spcPts val="0"/>
                  </a:spcBef>
                  <a:buNone/>
                </a:pPr>
                <a14:m>
                  <m:oMathPara xmlns:m="http://schemas.openxmlformats.org/officeDocument/2006/math">
                    <m:oMathParaPr>
                      <m:jc m:val="centerGroup"/>
                    </m:oMathParaPr>
                    <m:oMath xmlns:m="http://schemas.openxmlformats.org/officeDocument/2006/math">
                      <m:r>
                        <a:rPr lang="en-US" sz="6600" b="1" i="1">
                          <a:latin typeface="Cambria Math" panose="02040503050406030204" pitchFamily="18" charset="0"/>
                        </a:rPr>
                        <m:t>𝑿</m:t>
                      </m:r>
                      <m:r>
                        <a:rPr lang="en-US" sz="6600" b="1" i="1" smtClean="0">
                          <a:latin typeface="Cambria Math" panose="02040503050406030204" pitchFamily="18" charset="0"/>
                        </a:rPr>
                        <m:t>=</m:t>
                      </m:r>
                      <m:d>
                        <m:dPr>
                          <m:begChr m:val="["/>
                          <m:endChr m:val="]"/>
                          <m:ctrlPr>
                            <a:rPr lang="en-US" sz="6600" b="1" i="1" smtClean="0">
                              <a:latin typeface="Cambria Math" panose="02040503050406030204" pitchFamily="18" charset="0"/>
                            </a:rPr>
                          </m:ctrlPr>
                        </m:dPr>
                        <m:e>
                          <m:eqArr>
                            <m:eqArrPr>
                              <m:ctrlPr>
                                <a:rPr lang="en-US" sz="6600" i="1" smtClean="0">
                                  <a:latin typeface="Cambria Math" panose="02040503050406030204" pitchFamily="18" charset="0"/>
                                </a:rPr>
                              </m:ctrlPr>
                            </m:eqArrPr>
                            <m:e>
                              <m:m>
                                <m:mPr>
                                  <m:mcs>
                                    <m:mc>
                                      <m:mcPr>
                                        <m:count m:val="2"/>
                                        <m:mcJc m:val="center"/>
                                      </m:mcPr>
                                    </m:mc>
                                  </m:mcs>
                                  <m:ctrlPr>
                                    <a:rPr lang="en-US" sz="6600" i="1" smtClean="0">
                                      <a:latin typeface="Cambria Math" panose="02040503050406030204" pitchFamily="18" charset="0"/>
                                    </a:rPr>
                                  </m:ctrlPr>
                                </m:mPr>
                                <m:mr>
                                  <m:e>
                                    <m:r>
                                      <m:rPr>
                                        <m:brk m:alnAt="7"/>
                                      </m:rPr>
                                      <a:rPr lang="en-US" sz="6600" b="0" i="1" smtClean="0">
                                        <a:latin typeface="Cambria Math" panose="02040503050406030204" pitchFamily="18" charset="0"/>
                                      </a:rPr>
                                      <m:t>1</m:t>
                                    </m:r>
                                  </m:e>
                                  <m:e>
                                    <m:sSup>
                                      <m:sSupPr>
                                        <m:ctrlPr>
                                          <a:rPr lang="en-US" sz="6600" i="1">
                                            <a:latin typeface="Cambria Math" panose="02040503050406030204" pitchFamily="18" charset="0"/>
                                          </a:rPr>
                                        </m:ctrlPr>
                                      </m:sSupPr>
                                      <m:e>
                                        <m:r>
                                          <a:rPr lang="en-US" sz="6600" i="1">
                                            <a:latin typeface="Cambria Math" panose="02040503050406030204" pitchFamily="18" charset="0"/>
                                          </a:rPr>
                                          <m:t>𝑥</m:t>
                                        </m:r>
                                      </m:e>
                                      <m:sup>
                                        <m:r>
                                          <a:rPr lang="en-US" sz="6600" i="1">
                                            <a:latin typeface="Cambria Math" panose="02040503050406030204" pitchFamily="18" charset="0"/>
                                          </a:rPr>
                                          <m:t>(</m:t>
                                        </m:r>
                                        <m:r>
                                          <a:rPr lang="en-US" sz="6600" b="0" i="1" smtClean="0">
                                            <a:latin typeface="Cambria Math" panose="02040503050406030204" pitchFamily="18" charset="0"/>
                                          </a:rPr>
                                          <m:t>1</m:t>
                                        </m:r>
                                        <m:r>
                                          <a:rPr lang="en-US" sz="6600" i="1">
                                            <a:latin typeface="Cambria Math" panose="02040503050406030204" pitchFamily="18" charset="0"/>
                                          </a:rPr>
                                          <m:t>)</m:t>
                                        </m:r>
                                      </m:sup>
                                    </m:sSup>
                                  </m:e>
                                </m:mr>
                                <m:mr>
                                  <m:e>
                                    <m:r>
                                      <a:rPr lang="en-US" sz="6600" b="0" i="1" smtClean="0">
                                        <a:latin typeface="Cambria Math" panose="02040503050406030204" pitchFamily="18" charset="0"/>
                                      </a:rPr>
                                      <m:t>1</m:t>
                                    </m:r>
                                  </m:e>
                                  <m:e>
                                    <m:sSup>
                                      <m:sSupPr>
                                        <m:ctrlPr>
                                          <a:rPr lang="en-US" sz="6600" i="1">
                                            <a:latin typeface="Cambria Math" panose="02040503050406030204" pitchFamily="18" charset="0"/>
                                          </a:rPr>
                                        </m:ctrlPr>
                                      </m:sSupPr>
                                      <m:e>
                                        <m:r>
                                          <a:rPr lang="en-US" sz="6600" i="1">
                                            <a:latin typeface="Cambria Math" panose="02040503050406030204" pitchFamily="18" charset="0"/>
                                          </a:rPr>
                                          <m:t>𝑥</m:t>
                                        </m:r>
                                      </m:e>
                                      <m:sup>
                                        <m:r>
                                          <a:rPr lang="en-US" sz="6600" i="1">
                                            <a:latin typeface="Cambria Math" panose="02040503050406030204" pitchFamily="18" charset="0"/>
                                          </a:rPr>
                                          <m:t>(</m:t>
                                        </m:r>
                                        <m:r>
                                          <a:rPr lang="en-US" sz="6600" b="0" i="1" smtClean="0">
                                            <a:latin typeface="Cambria Math" panose="02040503050406030204" pitchFamily="18" charset="0"/>
                                          </a:rPr>
                                          <m:t>2</m:t>
                                        </m:r>
                                        <m:r>
                                          <a:rPr lang="en-US" sz="6600" i="1">
                                            <a:latin typeface="Cambria Math" panose="02040503050406030204" pitchFamily="18" charset="0"/>
                                          </a:rPr>
                                          <m:t>)</m:t>
                                        </m:r>
                                      </m:sup>
                                    </m:sSup>
                                  </m:e>
                                </m:mr>
                              </m:m>
                            </m:e>
                            <m:e>
                              <m:m>
                                <m:mPr>
                                  <m:mcs>
                                    <m:mc>
                                      <m:mcPr>
                                        <m:count m:val="2"/>
                                        <m:mcJc m:val="center"/>
                                      </m:mcPr>
                                    </m:mc>
                                  </m:mcs>
                                  <m:ctrlPr>
                                    <a:rPr lang="en-US" sz="6600" i="1">
                                      <a:latin typeface="Cambria Math" panose="02040503050406030204" pitchFamily="18" charset="0"/>
                                    </a:rPr>
                                  </m:ctrlPr>
                                </m:mPr>
                                <m:mr>
                                  <m:e>
                                    <m:r>
                                      <m:rPr>
                                        <m:brk m:alnAt="7"/>
                                      </m:rPr>
                                      <a:rPr lang="en-US" sz="6600" b="0" i="1" smtClean="0">
                                        <a:latin typeface="Cambria Math" panose="02040503050406030204" pitchFamily="18" charset="0"/>
                                      </a:rPr>
                                      <m:t>…</m:t>
                                    </m:r>
                                  </m:e>
                                  <m:e>
                                    <m:r>
                                      <a:rPr lang="en-US" sz="6600" b="0" i="1" smtClean="0">
                                        <a:latin typeface="Cambria Math" panose="02040503050406030204" pitchFamily="18" charset="0"/>
                                      </a:rPr>
                                      <m:t>…</m:t>
                                    </m:r>
                                  </m:e>
                                </m:mr>
                                <m:mr>
                                  <m:e>
                                    <m:r>
                                      <a:rPr lang="en-US" sz="6600" b="0" i="1" smtClean="0">
                                        <a:latin typeface="Cambria Math" panose="02040503050406030204" pitchFamily="18" charset="0"/>
                                      </a:rPr>
                                      <m:t>1</m:t>
                                    </m:r>
                                  </m:e>
                                  <m:e>
                                    <m:sSup>
                                      <m:sSupPr>
                                        <m:ctrlPr>
                                          <a:rPr lang="en-US" sz="6600" i="1">
                                            <a:latin typeface="Cambria Math" panose="02040503050406030204" pitchFamily="18" charset="0"/>
                                          </a:rPr>
                                        </m:ctrlPr>
                                      </m:sSupPr>
                                      <m:e>
                                        <m:r>
                                          <a:rPr lang="en-US" sz="6600" i="1">
                                            <a:latin typeface="Cambria Math" panose="02040503050406030204" pitchFamily="18" charset="0"/>
                                          </a:rPr>
                                          <m:t>𝑥</m:t>
                                        </m:r>
                                      </m:e>
                                      <m:sup>
                                        <m:r>
                                          <a:rPr lang="en-US" sz="6600" i="1">
                                            <a:latin typeface="Cambria Math" panose="02040503050406030204" pitchFamily="18" charset="0"/>
                                          </a:rPr>
                                          <m:t>(</m:t>
                                        </m:r>
                                        <m:r>
                                          <a:rPr lang="en-US" sz="6600" b="0" i="1" smtClean="0">
                                            <a:latin typeface="Cambria Math" panose="02040503050406030204" pitchFamily="18" charset="0"/>
                                          </a:rPr>
                                          <m:t>𝑁</m:t>
                                        </m:r>
                                        <m:r>
                                          <a:rPr lang="en-US" sz="6600" i="1">
                                            <a:latin typeface="Cambria Math" panose="02040503050406030204" pitchFamily="18" charset="0"/>
                                          </a:rPr>
                                          <m:t>)</m:t>
                                        </m:r>
                                      </m:sup>
                                    </m:sSup>
                                  </m:e>
                                </m:mr>
                              </m:m>
                            </m:e>
                          </m:eqArr>
                        </m:e>
                      </m:d>
                      <m:r>
                        <a:rPr lang="en-US" sz="6600" b="1" i="1" smtClean="0">
                          <a:latin typeface="Cambria Math" panose="02040503050406030204" pitchFamily="18" charset="0"/>
                        </a:rPr>
                        <m:t>,  </m:t>
                      </m:r>
                      <m:r>
                        <a:rPr lang="en-US" sz="6600" b="1" i="1">
                          <a:latin typeface="Cambria Math" panose="02040503050406030204" pitchFamily="18" charset="0"/>
                        </a:rPr>
                        <m:t>𝒘</m:t>
                      </m:r>
                      <m:r>
                        <a:rPr lang="en-US" sz="6600" b="1" i="1" smtClean="0">
                          <a:latin typeface="Cambria Math" panose="02040503050406030204" pitchFamily="18" charset="0"/>
                        </a:rPr>
                        <m:t>=</m:t>
                      </m:r>
                      <m:d>
                        <m:dPr>
                          <m:begChr m:val="["/>
                          <m:endChr m:val="]"/>
                          <m:ctrlPr>
                            <a:rPr lang="en-US" sz="6600" b="1" i="1" smtClean="0">
                              <a:latin typeface="Cambria Math" panose="02040503050406030204" pitchFamily="18" charset="0"/>
                            </a:rPr>
                          </m:ctrlPr>
                        </m:dPr>
                        <m:e>
                          <m:m>
                            <m:mPr>
                              <m:mcs>
                                <m:mc>
                                  <m:mcPr>
                                    <m:count m:val="1"/>
                                    <m:mcJc m:val="center"/>
                                  </m:mcPr>
                                </m:mc>
                              </m:mcs>
                              <m:ctrlPr>
                                <a:rPr lang="en-US" sz="6600" b="1" i="1" smtClean="0">
                                  <a:latin typeface="Cambria Math" panose="02040503050406030204" pitchFamily="18" charset="0"/>
                                </a:rPr>
                              </m:ctrlPr>
                            </m:mPr>
                            <m:mr>
                              <m:e>
                                <m:sSub>
                                  <m:sSubPr>
                                    <m:ctrlPr>
                                      <a:rPr lang="en-US" sz="6600" i="1">
                                        <a:latin typeface="Cambria Math" panose="02040503050406030204" pitchFamily="18" charset="0"/>
                                      </a:rPr>
                                    </m:ctrlPr>
                                  </m:sSubPr>
                                  <m:e>
                                    <m:r>
                                      <a:rPr lang="en-US" sz="6600" i="1">
                                        <a:latin typeface="Cambria Math" panose="02040503050406030204" pitchFamily="18" charset="0"/>
                                      </a:rPr>
                                      <m:t>𝑤</m:t>
                                    </m:r>
                                  </m:e>
                                  <m:sub>
                                    <m:r>
                                      <a:rPr lang="en-US" sz="6600" i="1">
                                        <a:latin typeface="Cambria Math" panose="02040503050406030204" pitchFamily="18" charset="0"/>
                                      </a:rPr>
                                      <m:t>0</m:t>
                                    </m:r>
                                  </m:sub>
                                </m:sSub>
                              </m:e>
                            </m:mr>
                            <m:mr>
                              <m:e>
                                <m:sSub>
                                  <m:sSubPr>
                                    <m:ctrlPr>
                                      <a:rPr lang="en-US" sz="6600" i="1">
                                        <a:latin typeface="Cambria Math" panose="02040503050406030204" pitchFamily="18" charset="0"/>
                                      </a:rPr>
                                    </m:ctrlPr>
                                  </m:sSubPr>
                                  <m:e>
                                    <m:r>
                                      <a:rPr lang="en-US" sz="6600" i="1">
                                        <a:latin typeface="Cambria Math" panose="02040503050406030204" pitchFamily="18" charset="0"/>
                                      </a:rPr>
                                      <m:t>𝑤</m:t>
                                    </m:r>
                                  </m:e>
                                  <m:sub>
                                    <m:r>
                                      <a:rPr lang="en-US" sz="6600" b="0" i="1" smtClean="0">
                                        <a:latin typeface="Cambria Math" panose="02040503050406030204" pitchFamily="18" charset="0"/>
                                      </a:rPr>
                                      <m:t>1</m:t>
                                    </m:r>
                                  </m:sub>
                                </m:sSub>
                              </m:e>
                            </m:mr>
                          </m:m>
                        </m:e>
                      </m:d>
                      <m:r>
                        <a:rPr lang="en-US" sz="6600" b="1" i="1" smtClean="0">
                          <a:latin typeface="Cambria Math" panose="02040503050406030204" pitchFamily="18" charset="0"/>
                        </a:rPr>
                        <m:t>,  </m:t>
                      </m:r>
                      <m:r>
                        <a:rPr lang="en-US" sz="6600" b="1" i="1" smtClean="0">
                          <a:latin typeface="Cambria Math" panose="02040503050406030204" pitchFamily="18" charset="0"/>
                        </a:rPr>
                        <m:t>𝒕</m:t>
                      </m:r>
                      <m:r>
                        <a:rPr lang="en-US" sz="6600" b="1" i="1" smtClean="0">
                          <a:latin typeface="Cambria Math" panose="02040503050406030204" pitchFamily="18" charset="0"/>
                        </a:rPr>
                        <m:t>=</m:t>
                      </m:r>
                      <m:d>
                        <m:dPr>
                          <m:begChr m:val="["/>
                          <m:endChr m:val="]"/>
                          <m:ctrlPr>
                            <a:rPr lang="en-US" sz="6600" b="1" i="1" smtClean="0">
                              <a:latin typeface="Cambria Math" panose="02040503050406030204" pitchFamily="18" charset="0"/>
                            </a:rPr>
                          </m:ctrlPr>
                        </m:dPr>
                        <m:e>
                          <m:eqArr>
                            <m:eqArrPr>
                              <m:ctrlPr>
                                <a:rPr lang="en-US" sz="6600" b="1" i="1" smtClean="0">
                                  <a:latin typeface="Cambria Math" panose="02040503050406030204" pitchFamily="18" charset="0"/>
                                </a:rPr>
                              </m:ctrlPr>
                            </m:eqArrPr>
                            <m:e>
                              <m:m>
                                <m:mPr>
                                  <m:mcs>
                                    <m:mc>
                                      <m:mcPr>
                                        <m:count m:val="1"/>
                                        <m:mcJc m:val="center"/>
                                      </m:mcPr>
                                    </m:mc>
                                  </m:mcs>
                                  <m:ctrlPr>
                                    <a:rPr lang="en-US" sz="6600" b="1" i="1" smtClean="0">
                                      <a:latin typeface="Cambria Math" panose="02040503050406030204" pitchFamily="18" charset="0"/>
                                    </a:rPr>
                                  </m:ctrlPr>
                                </m:mPr>
                                <m:mr>
                                  <m:e>
                                    <m:sSup>
                                      <m:sSupPr>
                                        <m:ctrlPr>
                                          <a:rPr lang="en-US" sz="6600" i="1">
                                            <a:latin typeface="Cambria Math" panose="02040503050406030204" pitchFamily="18" charset="0"/>
                                          </a:rPr>
                                        </m:ctrlPr>
                                      </m:sSupPr>
                                      <m:e>
                                        <m:r>
                                          <a:rPr lang="en-US" sz="6600" i="1">
                                            <a:latin typeface="Cambria Math" panose="02040503050406030204" pitchFamily="18" charset="0"/>
                                          </a:rPr>
                                          <m:t>𝑡</m:t>
                                        </m:r>
                                      </m:e>
                                      <m:sup>
                                        <m:r>
                                          <a:rPr lang="en-US" sz="6600" i="1">
                                            <a:latin typeface="Cambria Math" panose="02040503050406030204" pitchFamily="18" charset="0"/>
                                          </a:rPr>
                                          <m:t>(</m:t>
                                        </m:r>
                                        <m:r>
                                          <a:rPr lang="en-US" sz="6600" b="0" i="1" smtClean="0">
                                            <a:latin typeface="Cambria Math" panose="02040503050406030204" pitchFamily="18" charset="0"/>
                                          </a:rPr>
                                          <m:t>1</m:t>
                                        </m:r>
                                        <m:r>
                                          <a:rPr lang="en-US" sz="6600" i="1">
                                            <a:latin typeface="Cambria Math" panose="02040503050406030204" pitchFamily="18" charset="0"/>
                                          </a:rPr>
                                          <m:t>)</m:t>
                                        </m:r>
                                      </m:sup>
                                    </m:sSup>
                                  </m:e>
                                </m:mr>
                                <m:mr>
                                  <m:e>
                                    <m:sSup>
                                      <m:sSupPr>
                                        <m:ctrlPr>
                                          <a:rPr lang="en-US" sz="6600" i="1">
                                            <a:latin typeface="Cambria Math" panose="02040503050406030204" pitchFamily="18" charset="0"/>
                                          </a:rPr>
                                        </m:ctrlPr>
                                      </m:sSupPr>
                                      <m:e>
                                        <m:r>
                                          <a:rPr lang="en-US" sz="6600" i="1">
                                            <a:latin typeface="Cambria Math" panose="02040503050406030204" pitchFamily="18" charset="0"/>
                                          </a:rPr>
                                          <m:t>𝑡</m:t>
                                        </m:r>
                                      </m:e>
                                      <m:sup>
                                        <m:r>
                                          <a:rPr lang="en-US" sz="6600" i="1">
                                            <a:latin typeface="Cambria Math" panose="02040503050406030204" pitchFamily="18" charset="0"/>
                                          </a:rPr>
                                          <m:t>(</m:t>
                                        </m:r>
                                        <m:r>
                                          <a:rPr lang="en-US" sz="6600" b="0" i="1" smtClean="0">
                                            <a:latin typeface="Cambria Math" panose="02040503050406030204" pitchFamily="18" charset="0"/>
                                          </a:rPr>
                                          <m:t>2</m:t>
                                        </m:r>
                                        <m:r>
                                          <a:rPr lang="en-US" sz="6600" i="1">
                                            <a:latin typeface="Cambria Math" panose="02040503050406030204" pitchFamily="18" charset="0"/>
                                          </a:rPr>
                                          <m:t>)</m:t>
                                        </m:r>
                                      </m:sup>
                                    </m:sSup>
                                  </m:e>
                                </m:mr>
                              </m:m>
                            </m:e>
                            <m:e>
                              <m:m>
                                <m:mPr>
                                  <m:mcs>
                                    <m:mc>
                                      <m:mcPr>
                                        <m:count m:val="1"/>
                                        <m:mcJc m:val="center"/>
                                      </m:mcPr>
                                    </m:mc>
                                  </m:mcs>
                                  <m:ctrlPr>
                                    <a:rPr lang="en-US" sz="6600" b="1" i="1">
                                      <a:latin typeface="Cambria Math" panose="02040503050406030204" pitchFamily="18" charset="0"/>
                                    </a:rPr>
                                  </m:ctrlPr>
                                </m:mPr>
                                <m:mr>
                                  <m:e>
                                    <m:r>
                                      <m:rPr>
                                        <m:brk m:alnAt="7"/>
                                      </m:rPr>
                                      <a:rPr lang="en-US" sz="6600" b="1" i="1" smtClean="0">
                                        <a:latin typeface="Cambria Math" panose="02040503050406030204" pitchFamily="18" charset="0"/>
                                      </a:rPr>
                                      <m:t>…</m:t>
                                    </m:r>
                                  </m:e>
                                </m:mr>
                                <m:mr>
                                  <m:e>
                                    <m:sSup>
                                      <m:sSupPr>
                                        <m:ctrlPr>
                                          <a:rPr lang="en-US" sz="6600" i="1">
                                            <a:latin typeface="Cambria Math" panose="02040503050406030204" pitchFamily="18" charset="0"/>
                                          </a:rPr>
                                        </m:ctrlPr>
                                      </m:sSupPr>
                                      <m:e>
                                        <m:r>
                                          <a:rPr lang="en-US" sz="6600" i="1">
                                            <a:latin typeface="Cambria Math" panose="02040503050406030204" pitchFamily="18" charset="0"/>
                                          </a:rPr>
                                          <m:t>𝑡</m:t>
                                        </m:r>
                                      </m:e>
                                      <m:sup>
                                        <m:r>
                                          <a:rPr lang="en-US" sz="6600" i="1">
                                            <a:latin typeface="Cambria Math" panose="02040503050406030204" pitchFamily="18" charset="0"/>
                                          </a:rPr>
                                          <m:t>(</m:t>
                                        </m:r>
                                        <m:r>
                                          <a:rPr lang="en-US" sz="6600" b="0" i="1" smtClean="0">
                                            <a:latin typeface="Cambria Math" panose="02040503050406030204" pitchFamily="18" charset="0"/>
                                          </a:rPr>
                                          <m:t>𝑁</m:t>
                                        </m:r>
                                        <m:r>
                                          <a:rPr lang="en-US" sz="6600" i="1">
                                            <a:latin typeface="Cambria Math" panose="02040503050406030204" pitchFamily="18" charset="0"/>
                                          </a:rPr>
                                          <m:t>)</m:t>
                                        </m:r>
                                      </m:sup>
                                    </m:sSup>
                                  </m:e>
                                </m:mr>
                              </m:m>
                            </m:e>
                          </m:eqArr>
                        </m:e>
                      </m:d>
                    </m:oMath>
                  </m:oMathPara>
                </a14:m>
                <a:endParaRPr lang="en-US" sz="6400" b="1" dirty="0">
                  <a:solidFill>
                    <a:srgbClr val="FF0000"/>
                  </a:solidFill>
                </a:endParaRPr>
              </a:p>
              <a:p>
                <a:pPr marL="228600" indent="-50800">
                  <a:spcBef>
                    <a:spcPts val="0"/>
                  </a:spcBef>
                  <a:buNone/>
                </a:pPr>
                <a:endParaRPr lang="en-US" sz="6400" b="1" dirty="0">
                  <a:solidFill>
                    <a:srgbClr val="FF0000"/>
                  </a:solidFill>
                </a:endParaRPr>
              </a:p>
              <a:p>
                <a:pPr marL="228600" indent="-50800">
                  <a:spcBef>
                    <a:spcPts val="0"/>
                  </a:spcBef>
                  <a:buNone/>
                </a:pPr>
                <a:endParaRPr lang="en-US" sz="7200" dirty="0"/>
              </a:p>
              <a:p>
                <a:pPr marL="177800" indent="0">
                  <a:spcBef>
                    <a:spcPts val="0"/>
                  </a:spcBef>
                  <a:buNone/>
                </a:pPr>
                <a:endParaRPr lang="en-US" sz="7200" dirty="0"/>
              </a:p>
              <a:p>
                <a:pPr marL="228600" indent="-50800">
                  <a:spcBef>
                    <a:spcPts val="0"/>
                  </a:spcBef>
                  <a:buNone/>
                </a:pPr>
                <a:endParaRPr lang="en-US" sz="7200" dirty="0"/>
              </a:p>
            </p:txBody>
          </p:sp>
        </mc:Choice>
        <mc:Fallback xmlns="">
          <p:sp>
            <p:nvSpPr>
              <p:cNvPr id="374" name="Google Shape;374;p5">
                <a:extLst>
                  <a:ext uri="{FF2B5EF4-FFF2-40B4-BE49-F238E27FC236}">
                    <a16:creationId xmlns:a16="http://schemas.microsoft.com/office/drawing/2014/main" id="{BC028419-9FC9-0310-272A-939721DA06C8}"/>
                  </a:ext>
                </a:extLst>
              </p:cNvPr>
              <p:cNvSpPr txBox="1">
                <a:spLocks noGrp="1" noRot="1" noChangeAspect="1" noMove="1" noResize="1" noEditPoints="1" noAdjustHandles="1" noChangeArrowheads="1" noChangeShapeType="1" noTextEdit="1"/>
              </p:cNvSpPr>
              <p:nvPr>
                <p:ph type="body" idx="1"/>
              </p:nvPr>
            </p:nvSpPr>
            <p:spPr>
              <a:xfrm>
                <a:off x="287383" y="924046"/>
                <a:ext cx="7698377" cy="5715129"/>
              </a:xfrm>
              <a:prstGeom prst="rect">
                <a:avLst/>
              </a:prstGeom>
              <a:blipFill>
                <a:blip r:embed="rId3"/>
                <a:stretch>
                  <a:fillRect t="-534" r="-713"/>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16AE2921-6478-6323-060B-2D5E8B5CF2DC}"/>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FD9C5C01-783C-40C2-9418-CC2C31723A27}"/>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19</a:t>
            </a:fld>
            <a:endParaRPr/>
          </a:p>
        </p:txBody>
      </p:sp>
      <p:pic>
        <p:nvPicPr>
          <p:cNvPr id="2" name="Graphic 1">
            <a:extLst>
              <a:ext uri="{FF2B5EF4-FFF2-40B4-BE49-F238E27FC236}">
                <a16:creationId xmlns:a16="http://schemas.microsoft.com/office/drawing/2014/main" id="{D97275BA-4741-A17F-7CFC-17337E1991F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959368" y="381156"/>
            <a:ext cx="4154018" cy="2733674"/>
          </a:xfrm>
          <a:prstGeom prst="rect">
            <a:avLst/>
          </a:prstGeom>
        </p:spPr>
      </p:pic>
      <p:pic>
        <p:nvPicPr>
          <p:cNvPr id="3" name="Graphic 2">
            <a:extLst>
              <a:ext uri="{FF2B5EF4-FFF2-40B4-BE49-F238E27FC236}">
                <a16:creationId xmlns:a16="http://schemas.microsoft.com/office/drawing/2014/main" id="{DE7512AC-047D-E12C-6A0B-D40626DD261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307768" y="3046231"/>
            <a:ext cx="3849395" cy="3779588"/>
          </a:xfrm>
          <a:prstGeom prst="rect">
            <a:avLst/>
          </a:prstGeom>
        </p:spPr>
      </p:pic>
      <p:pic>
        <p:nvPicPr>
          <p:cNvPr id="4" name="Graphic 3">
            <a:extLst>
              <a:ext uri="{FF2B5EF4-FFF2-40B4-BE49-F238E27FC236}">
                <a16:creationId xmlns:a16="http://schemas.microsoft.com/office/drawing/2014/main" id="{C88D1CAA-4977-5F77-13B2-3904673D196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307767" y="3046231"/>
            <a:ext cx="3849395" cy="3779587"/>
          </a:xfrm>
          <a:prstGeom prst="rect">
            <a:avLst/>
          </a:prstGeom>
        </p:spPr>
      </p:pic>
    </p:spTree>
    <p:extLst>
      <p:ext uri="{BB962C8B-B14F-4D97-AF65-F5344CB8AC3E}">
        <p14:creationId xmlns:p14="http://schemas.microsoft.com/office/powerpoint/2010/main" val="421261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
          <p:cNvSpPr txBox="1">
            <a:spLocks noGrp="1"/>
          </p:cNvSpPr>
          <p:nvPr>
            <p:ph type="ftr" idx="11"/>
          </p:nvPr>
        </p:nvSpPr>
        <p:spPr>
          <a:xfrm>
            <a:off x="3465443" y="6466114"/>
            <a:ext cx="5261114" cy="25536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VN"/>
              <a:t>Thực hiện bởi Trường Đại học Công nghệ Thông tin, ĐHQG-HCM</a:t>
            </a:r>
            <a:endParaRPr/>
          </a:p>
        </p:txBody>
      </p:sp>
      <p:sp>
        <p:nvSpPr>
          <p:cNvPr id="356" name="Google Shape;356;p3"/>
          <p:cNvSpPr txBox="1">
            <a:spLocks noGrp="1"/>
          </p:cNvSpPr>
          <p:nvPr>
            <p:ph type="sldNum" idx="12"/>
          </p:nvPr>
        </p:nvSpPr>
        <p:spPr>
          <a:xfrm>
            <a:off x="58527" y="6566400"/>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a:t>
            </a:fld>
            <a:endParaRPr/>
          </a:p>
        </p:txBody>
      </p:sp>
      <p:sp>
        <p:nvSpPr>
          <p:cNvPr id="357" name="Google Shape;357;p3"/>
          <p:cNvSpPr txBox="1">
            <a:spLocks noGrp="1"/>
          </p:cNvSpPr>
          <p:nvPr>
            <p:ph type="body" idx="1"/>
          </p:nvPr>
        </p:nvSpPr>
        <p:spPr>
          <a:xfrm>
            <a:off x="2033898" y="1559014"/>
            <a:ext cx="8412127" cy="4153664"/>
          </a:xfrm>
          <a:prstGeom prst="rect">
            <a:avLst/>
          </a:prstGeom>
          <a:noFill/>
          <a:ln>
            <a:noFill/>
          </a:ln>
        </p:spPr>
        <p:txBody>
          <a:bodyPr spcFirstLastPara="1" wrap="square" lIns="91425" tIns="45700" rIns="91425" bIns="45700" anchor="ctr" anchorCtr="0">
            <a:normAutofit/>
          </a:bodyPr>
          <a:lstStyle/>
          <a:p>
            <a:pPr marL="692150" indent="-514350">
              <a:spcBef>
                <a:spcPts val="0"/>
              </a:spcBef>
            </a:pPr>
            <a:r>
              <a:rPr lang="en-US"/>
              <a:t>Giới thiệu Hồi quy tuyến tính đơn giản</a:t>
            </a:r>
          </a:p>
          <a:p>
            <a:pPr marL="692150" indent="-514350">
              <a:spcBef>
                <a:spcPts val="0"/>
              </a:spcBef>
            </a:pPr>
            <a:r>
              <a:rPr lang="en-US"/>
              <a:t>Thuật toán Gradient Descent</a:t>
            </a:r>
          </a:p>
          <a:p>
            <a:pPr marL="692150" indent="-514350">
              <a:spcBef>
                <a:spcPts val="0"/>
              </a:spcBef>
            </a:pPr>
            <a:r>
              <a:rPr lang="en-US"/>
              <a:t>Hệ số học</a:t>
            </a:r>
          </a:p>
          <a:p>
            <a:pPr marL="692150" indent="-514350">
              <a:spcBef>
                <a:spcPts val="0"/>
              </a:spcBef>
            </a:pPr>
            <a:r>
              <a:rPr lang="en-US"/>
              <a:t>Gradient Descent và Xấp xỉ bậc hai</a:t>
            </a:r>
          </a:p>
          <a:p>
            <a:pPr marL="514350" lvl="0" indent="-336550" algn="just" rtl="0">
              <a:lnSpc>
                <a:spcPct val="130000"/>
              </a:lnSpc>
              <a:spcBef>
                <a:spcPts val="0"/>
              </a:spcBef>
              <a:spcAft>
                <a:spcPts val="0"/>
              </a:spcAft>
              <a:buClr>
                <a:schemeClr val="dk1"/>
              </a:buClr>
              <a:buSzPts val="2800"/>
              <a:buFont typeface="Calibri"/>
              <a:buNone/>
            </a:pPr>
            <a:endParaRPr/>
          </a:p>
        </p:txBody>
      </p:sp>
      <p:sp>
        <p:nvSpPr>
          <p:cNvPr id="358" name="Google Shape;358;p3"/>
          <p:cNvSpPr txBox="1">
            <a:spLocks noGrp="1"/>
          </p:cNvSpPr>
          <p:nvPr>
            <p:ph type="body" idx="2"/>
          </p:nvPr>
        </p:nvSpPr>
        <p:spPr>
          <a:xfrm>
            <a:off x="4859729" y="734646"/>
            <a:ext cx="2714625" cy="457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600"/>
              <a:buNone/>
            </a:pPr>
            <a:r>
              <a:rPr lang="en-US"/>
              <a:t>Nội dung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B746840A-2034-1CBE-8394-93B2B5394AD6}"/>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3CB4E8CD-C08C-202F-5489-82F6361ABBBC}"/>
              </a:ext>
            </a:extLst>
          </p:cNvPr>
          <p:cNvSpPr txBox="1">
            <a:spLocks noGrp="1"/>
          </p:cNvSpPr>
          <p:nvPr>
            <p:ph type="title"/>
          </p:nvPr>
        </p:nvSpPr>
        <p:spPr>
          <a:xfrm>
            <a:off x="774146" y="126603"/>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err="1"/>
              <a:t>dụ</a:t>
            </a:r>
            <a:r>
              <a:rPr lang="en-US"/>
              <a:t> 4</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BC028419-9FC9-0310-272A-939721DA06C8}"/>
                  </a:ext>
                </a:extLst>
              </p:cNvPr>
              <p:cNvSpPr txBox="1">
                <a:spLocks noGrp="1"/>
              </p:cNvSpPr>
              <p:nvPr>
                <p:ph type="body" idx="1"/>
              </p:nvPr>
            </p:nvSpPr>
            <p:spPr>
              <a:xfrm>
                <a:off x="369262" y="478114"/>
                <a:ext cx="7698377" cy="5901771"/>
              </a:xfrm>
              <a:prstGeom prst="rect">
                <a:avLst/>
              </a:prstGeom>
              <a:noFill/>
              <a:ln>
                <a:noFill/>
              </a:ln>
            </p:spPr>
            <p:txBody>
              <a:bodyPr spcFirstLastPara="1" wrap="square" lIns="91425" tIns="45700" rIns="91425" bIns="45700" anchor="t" anchorCtr="0">
                <a:normAutofit fontScale="25000" lnSpcReduction="20000"/>
              </a:bodyPr>
              <a:lstStyle/>
              <a:p>
                <a:pPr marL="228600" lvl="0" indent="-50800" algn="just" rtl="0">
                  <a:lnSpc>
                    <a:spcPct val="130000"/>
                  </a:lnSpc>
                  <a:spcBef>
                    <a:spcPts val="0"/>
                  </a:spcBef>
                  <a:spcAft>
                    <a:spcPts val="0"/>
                  </a:spcAft>
                  <a:buClr>
                    <a:schemeClr val="dk1"/>
                  </a:buClr>
                  <a:buSzPts val="2800"/>
                  <a:buNone/>
                </a:pPr>
                <a14:m>
                  <m:oMathPara xmlns:m="http://schemas.openxmlformats.org/officeDocument/2006/math">
                    <m:oMathParaPr>
                      <m:jc m:val="centerGroup"/>
                    </m:oMathParaPr>
                    <m:oMath xmlns:m="http://schemas.openxmlformats.org/officeDocument/2006/math">
                      <m:sSub>
                        <m:sSubPr>
                          <m:ctrlPr>
                            <a:rPr lang="en-US" sz="8000" b="0" i="1" smtClean="0">
                              <a:latin typeface="Cambria Math" panose="02040503050406030204" pitchFamily="18" charset="0"/>
                            </a:rPr>
                          </m:ctrlPr>
                        </m:sSubPr>
                        <m:e>
                          <m:r>
                            <m:rPr>
                              <m:sty m:val="p"/>
                            </m:rPr>
                            <a:rPr lang="en-US" sz="8000" b="0" i="1" smtClean="0">
                              <a:latin typeface="Cambria Math" panose="02040503050406030204" pitchFamily="18" charset="0"/>
                              <a:ea typeface="Cambria Math" panose="02040503050406030204" pitchFamily="18" charset="0"/>
                            </a:rPr>
                            <m:t>∇</m:t>
                          </m:r>
                        </m:e>
                        <m:sub>
                          <m:r>
                            <a:rPr lang="en-US" sz="8000" b="0" i="1" smtClean="0">
                              <a:latin typeface="Cambria Math" panose="02040503050406030204" pitchFamily="18" charset="0"/>
                            </a:rPr>
                            <m:t>𝑤</m:t>
                          </m:r>
                        </m:sub>
                      </m:sSub>
                      <m:r>
                        <a:rPr lang="en-US" sz="8000" i="1">
                          <a:latin typeface="Cambria Math" panose="02040503050406030204" pitchFamily="18" charset="0"/>
                        </a:rPr>
                        <m:t>𝐿</m:t>
                      </m:r>
                      <m:d>
                        <m:dPr>
                          <m:ctrlPr>
                            <a:rPr lang="en-US" sz="8000" i="1">
                              <a:latin typeface="Cambria Math" panose="02040503050406030204" pitchFamily="18" charset="0"/>
                            </a:rPr>
                          </m:ctrlPr>
                        </m:dPr>
                        <m:e>
                          <m:r>
                            <a:rPr lang="en-US" sz="8000" b="1" i="1">
                              <a:latin typeface="Cambria Math" panose="02040503050406030204" pitchFamily="18" charset="0"/>
                            </a:rPr>
                            <m:t>𝒘</m:t>
                          </m:r>
                        </m:e>
                      </m:d>
                      <m:r>
                        <a:rPr lang="en-US" sz="8000" b="1" i="1" smtClean="0">
                          <a:latin typeface="Cambria Math" panose="02040503050406030204" pitchFamily="18" charset="0"/>
                        </a:rPr>
                        <m:t>=</m:t>
                      </m:r>
                      <m:d>
                        <m:dPr>
                          <m:begChr m:val="["/>
                          <m:endChr m:val="]"/>
                          <m:ctrlPr>
                            <a:rPr lang="en-US" sz="8000" b="1" i="1" smtClean="0">
                              <a:latin typeface="Cambria Math" panose="02040503050406030204" pitchFamily="18" charset="0"/>
                            </a:rPr>
                          </m:ctrlPr>
                        </m:dPr>
                        <m:e>
                          <m:m>
                            <m:mPr>
                              <m:mcs>
                                <m:mc>
                                  <m:mcPr>
                                    <m:count m:val="1"/>
                                    <m:mcJc m:val="center"/>
                                  </m:mcPr>
                                </m:mc>
                              </m:mcs>
                              <m:ctrlPr>
                                <a:rPr lang="en-US" sz="8000" b="1" i="1" smtClean="0">
                                  <a:latin typeface="Cambria Math" panose="02040503050406030204" pitchFamily="18" charset="0"/>
                                </a:rPr>
                              </m:ctrlPr>
                            </m:mPr>
                            <m:mr>
                              <m:e>
                                <m:f>
                                  <m:fPr>
                                    <m:ctrlPr>
                                      <a:rPr lang="en-US" sz="8000" i="1">
                                        <a:latin typeface="Cambria Math" panose="02040503050406030204" pitchFamily="18" charset="0"/>
                                      </a:rPr>
                                    </m:ctrlPr>
                                  </m:fPr>
                                  <m:num>
                                    <m:r>
                                      <a:rPr lang="en-US" sz="8000" i="1">
                                        <a:latin typeface="Cambria Math" panose="02040503050406030204" pitchFamily="18" charset="0"/>
                                        <a:ea typeface="Cambria Math" panose="02040503050406030204" pitchFamily="18" charset="0"/>
                                      </a:rPr>
                                      <m:t>𝜕</m:t>
                                    </m:r>
                                    <m:r>
                                      <a:rPr lang="en-US" sz="8000" i="1">
                                        <a:latin typeface="Cambria Math" panose="02040503050406030204" pitchFamily="18" charset="0"/>
                                      </a:rPr>
                                      <m:t>𝐿</m:t>
                                    </m:r>
                                    <m:d>
                                      <m:dPr>
                                        <m:ctrlPr>
                                          <a:rPr lang="en-US" sz="8000" i="1">
                                            <a:latin typeface="Cambria Math" panose="02040503050406030204" pitchFamily="18" charset="0"/>
                                          </a:rPr>
                                        </m:ctrlPr>
                                      </m:dPr>
                                      <m:e>
                                        <m:r>
                                          <a:rPr lang="en-US" sz="8000" b="1" i="1">
                                            <a:latin typeface="Cambria Math" panose="02040503050406030204" pitchFamily="18" charset="0"/>
                                          </a:rPr>
                                          <m:t>𝒘</m:t>
                                        </m:r>
                                      </m:e>
                                    </m:d>
                                  </m:num>
                                  <m:den>
                                    <m:r>
                                      <a:rPr lang="en-US" sz="8000" i="1">
                                        <a:latin typeface="Cambria Math" panose="02040503050406030204" pitchFamily="18" charset="0"/>
                                        <a:ea typeface="Cambria Math" panose="02040503050406030204" pitchFamily="18" charset="0"/>
                                      </a:rPr>
                                      <m:t>𝜕</m:t>
                                    </m:r>
                                    <m:sSub>
                                      <m:sSubPr>
                                        <m:ctrlPr>
                                          <a:rPr lang="en-US" sz="8000" i="1">
                                            <a:latin typeface="Cambria Math" panose="02040503050406030204" pitchFamily="18" charset="0"/>
                                          </a:rPr>
                                        </m:ctrlPr>
                                      </m:sSubPr>
                                      <m:e>
                                        <m:r>
                                          <a:rPr lang="en-US" sz="8000" i="1">
                                            <a:latin typeface="Cambria Math" panose="02040503050406030204" pitchFamily="18" charset="0"/>
                                          </a:rPr>
                                          <m:t>𝑤</m:t>
                                        </m:r>
                                      </m:e>
                                      <m:sub>
                                        <m:r>
                                          <a:rPr lang="en-US" sz="8000" i="1">
                                            <a:latin typeface="Cambria Math" panose="02040503050406030204" pitchFamily="18" charset="0"/>
                                          </a:rPr>
                                          <m:t>0</m:t>
                                        </m:r>
                                      </m:sub>
                                    </m:sSub>
                                  </m:den>
                                </m:f>
                              </m:e>
                            </m:mr>
                            <m:mr>
                              <m:e>
                                <m:f>
                                  <m:fPr>
                                    <m:ctrlPr>
                                      <a:rPr lang="en-US" sz="8000" i="1">
                                        <a:latin typeface="Cambria Math" panose="02040503050406030204" pitchFamily="18" charset="0"/>
                                      </a:rPr>
                                    </m:ctrlPr>
                                  </m:fPr>
                                  <m:num>
                                    <m:r>
                                      <a:rPr lang="en-US" sz="8000" i="1">
                                        <a:latin typeface="Cambria Math" panose="02040503050406030204" pitchFamily="18" charset="0"/>
                                        <a:ea typeface="Cambria Math" panose="02040503050406030204" pitchFamily="18" charset="0"/>
                                      </a:rPr>
                                      <m:t>𝜕</m:t>
                                    </m:r>
                                    <m:r>
                                      <a:rPr lang="en-US" sz="8000" i="1">
                                        <a:latin typeface="Cambria Math" panose="02040503050406030204" pitchFamily="18" charset="0"/>
                                      </a:rPr>
                                      <m:t>𝐿</m:t>
                                    </m:r>
                                    <m:d>
                                      <m:dPr>
                                        <m:ctrlPr>
                                          <a:rPr lang="en-US" sz="8000" i="1">
                                            <a:latin typeface="Cambria Math" panose="02040503050406030204" pitchFamily="18" charset="0"/>
                                          </a:rPr>
                                        </m:ctrlPr>
                                      </m:dPr>
                                      <m:e>
                                        <m:r>
                                          <a:rPr lang="en-US" sz="8000" b="1" i="1">
                                            <a:latin typeface="Cambria Math" panose="02040503050406030204" pitchFamily="18" charset="0"/>
                                          </a:rPr>
                                          <m:t>𝒘</m:t>
                                        </m:r>
                                      </m:e>
                                    </m:d>
                                  </m:num>
                                  <m:den>
                                    <m:r>
                                      <a:rPr lang="en-US" sz="8000" i="1">
                                        <a:latin typeface="Cambria Math" panose="02040503050406030204" pitchFamily="18" charset="0"/>
                                        <a:ea typeface="Cambria Math" panose="02040503050406030204" pitchFamily="18" charset="0"/>
                                      </a:rPr>
                                      <m:t>𝜕</m:t>
                                    </m:r>
                                    <m:sSub>
                                      <m:sSubPr>
                                        <m:ctrlPr>
                                          <a:rPr lang="en-US" sz="8000" i="1">
                                            <a:latin typeface="Cambria Math" panose="02040503050406030204" pitchFamily="18" charset="0"/>
                                          </a:rPr>
                                        </m:ctrlPr>
                                      </m:sSubPr>
                                      <m:e>
                                        <m:r>
                                          <a:rPr lang="en-US" sz="8000" i="1">
                                            <a:latin typeface="Cambria Math" panose="02040503050406030204" pitchFamily="18" charset="0"/>
                                          </a:rPr>
                                          <m:t>𝑤</m:t>
                                        </m:r>
                                      </m:e>
                                      <m:sub>
                                        <m:r>
                                          <a:rPr lang="en-US" sz="8000" b="0" i="1" smtClean="0">
                                            <a:latin typeface="Cambria Math" panose="02040503050406030204" pitchFamily="18" charset="0"/>
                                          </a:rPr>
                                          <m:t>1</m:t>
                                        </m:r>
                                      </m:sub>
                                    </m:sSub>
                                  </m:den>
                                </m:f>
                              </m:e>
                            </m:mr>
                          </m:m>
                        </m:e>
                      </m:d>
                      <m:r>
                        <a:rPr lang="en-US" sz="8000" b="1" i="1" smtClean="0">
                          <a:latin typeface="Cambria Math" panose="02040503050406030204" pitchFamily="18" charset="0"/>
                        </a:rPr>
                        <m:t>=</m:t>
                      </m:r>
                      <m:f>
                        <m:fPr>
                          <m:ctrlPr>
                            <a:rPr lang="en-US" sz="8000" i="1">
                              <a:latin typeface="Cambria Math" panose="02040503050406030204" pitchFamily="18" charset="0"/>
                            </a:rPr>
                          </m:ctrlPr>
                        </m:fPr>
                        <m:num>
                          <m:r>
                            <a:rPr lang="en-US" sz="8000" i="1">
                              <a:latin typeface="Cambria Math" panose="02040503050406030204" pitchFamily="18" charset="0"/>
                            </a:rPr>
                            <m:t>2</m:t>
                          </m:r>
                        </m:num>
                        <m:den>
                          <m:r>
                            <a:rPr lang="en-US" sz="8000" i="1">
                              <a:latin typeface="Cambria Math" panose="02040503050406030204" pitchFamily="18" charset="0"/>
                            </a:rPr>
                            <m:t>𝑁</m:t>
                          </m:r>
                        </m:den>
                      </m:f>
                      <m:sSup>
                        <m:sSupPr>
                          <m:ctrlPr>
                            <a:rPr lang="en-US" sz="8000" i="1" smtClean="0">
                              <a:latin typeface="Cambria Math" panose="02040503050406030204" pitchFamily="18" charset="0"/>
                            </a:rPr>
                          </m:ctrlPr>
                        </m:sSupPr>
                        <m:e>
                          <m:r>
                            <a:rPr lang="en-US" sz="8000" b="1" i="1" smtClean="0">
                              <a:latin typeface="Cambria Math" panose="02040503050406030204" pitchFamily="18" charset="0"/>
                            </a:rPr>
                            <m:t>𝑿</m:t>
                          </m:r>
                        </m:e>
                        <m:sup>
                          <m:r>
                            <a:rPr lang="en-US" sz="8000" b="0" i="1" smtClean="0">
                              <a:solidFill>
                                <a:srgbClr val="FF0000"/>
                              </a:solidFill>
                              <a:latin typeface="Cambria Math" panose="02040503050406030204" pitchFamily="18" charset="0"/>
                            </a:rPr>
                            <m:t>𝑇</m:t>
                          </m:r>
                        </m:sup>
                      </m:sSup>
                      <m:d>
                        <m:dPr>
                          <m:ctrlPr>
                            <a:rPr lang="en-US" sz="8000" i="1" smtClean="0">
                              <a:latin typeface="Cambria Math" panose="02040503050406030204" pitchFamily="18" charset="0"/>
                            </a:rPr>
                          </m:ctrlPr>
                        </m:dPr>
                        <m:e>
                          <m:r>
                            <a:rPr lang="en-US" sz="8000" b="1" i="1" smtClean="0">
                              <a:latin typeface="Cambria Math" panose="02040503050406030204" pitchFamily="18" charset="0"/>
                            </a:rPr>
                            <m:t>𝑿𝒘</m:t>
                          </m:r>
                          <m:r>
                            <a:rPr lang="en-US" sz="8000" b="0" i="1" smtClean="0">
                              <a:latin typeface="Cambria Math" panose="02040503050406030204" pitchFamily="18" charset="0"/>
                            </a:rPr>
                            <m:t>−</m:t>
                          </m:r>
                          <m:r>
                            <a:rPr lang="en-US" sz="8000" b="1" i="1" smtClean="0">
                              <a:latin typeface="Cambria Math" panose="02040503050406030204" pitchFamily="18" charset="0"/>
                            </a:rPr>
                            <m:t>𝒕</m:t>
                          </m:r>
                        </m:e>
                      </m:d>
                    </m:oMath>
                  </m:oMathPara>
                </a14:m>
                <a:endParaRPr lang="en-US" sz="8000" b="1" dirty="0">
                  <a:solidFill>
                    <a:srgbClr val="FF0000"/>
                  </a:solidFill>
                </a:endParaRPr>
              </a:p>
              <a:p>
                <a:pPr marL="228600" lvl="0" indent="-50800">
                  <a:spcBef>
                    <a:spcPts val="0"/>
                  </a:spcBef>
                  <a:buNone/>
                </a:pPr>
                <a:endParaRPr lang="en-US" sz="7200" dirty="0">
                  <a:solidFill>
                    <a:schemeClr val="accent1"/>
                  </a:solidFill>
                </a:endParaRPr>
              </a:p>
              <a:p>
                <a:pPr marL="228600" lvl="0" indent="-50800">
                  <a:spcBef>
                    <a:spcPts val="0"/>
                  </a:spcBef>
                  <a:buNone/>
                </a:pPr>
                <a:r>
                  <a:rPr lang="en-US" sz="8000" dirty="0">
                    <a:solidFill>
                      <a:srgbClr val="FF00FF"/>
                    </a:solidFill>
                  </a:rPr>
                  <a:t>Gradient</a:t>
                </a:r>
                <a:r>
                  <a:rPr lang="en-US" sz="8000" dirty="0">
                    <a:solidFill>
                      <a:schemeClr val="tx1"/>
                    </a:solidFill>
                  </a:rPr>
                  <a:t> </a:t>
                </a:r>
                <a14:m>
                  <m:oMath xmlns:m="http://schemas.openxmlformats.org/officeDocument/2006/math">
                    <m:sSub>
                      <m:sSubPr>
                        <m:ctrlPr>
                          <a:rPr lang="en-US" sz="8000" i="1" smtClean="0">
                            <a:solidFill>
                              <a:srgbClr val="FF00FF"/>
                            </a:solidFill>
                            <a:latin typeface="Cambria Math" panose="02040503050406030204" pitchFamily="18" charset="0"/>
                          </a:rPr>
                        </m:ctrlPr>
                      </m:sSubPr>
                      <m:e>
                        <m:r>
                          <m:rPr>
                            <m:sty m:val="p"/>
                          </m:rPr>
                          <a:rPr lang="en-US" sz="8000" i="1">
                            <a:solidFill>
                              <a:srgbClr val="FF00FF"/>
                            </a:solidFill>
                            <a:latin typeface="Cambria Math" panose="02040503050406030204" pitchFamily="18" charset="0"/>
                            <a:ea typeface="Cambria Math" panose="02040503050406030204" pitchFamily="18" charset="0"/>
                          </a:rPr>
                          <m:t>∇</m:t>
                        </m:r>
                      </m:e>
                      <m:sub>
                        <m:r>
                          <a:rPr lang="en-US" sz="8000" i="1">
                            <a:solidFill>
                              <a:srgbClr val="FF00FF"/>
                            </a:solidFill>
                            <a:latin typeface="Cambria Math" panose="02040503050406030204" pitchFamily="18" charset="0"/>
                          </a:rPr>
                          <m:t>𝑤</m:t>
                        </m:r>
                      </m:sub>
                    </m:sSub>
                    <m:r>
                      <a:rPr lang="en-US" sz="8000" i="1">
                        <a:solidFill>
                          <a:srgbClr val="FF00FF"/>
                        </a:solidFill>
                        <a:latin typeface="Cambria Math" panose="02040503050406030204" pitchFamily="18" charset="0"/>
                      </a:rPr>
                      <m:t>𝐿</m:t>
                    </m:r>
                    <m:d>
                      <m:dPr>
                        <m:ctrlPr>
                          <a:rPr lang="en-US" sz="8000" i="1">
                            <a:solidFill>
                              <a:srgbClr val="FF00FF"/>
                            </a:solidFill>
                            <a:latin typeface="Cambria Math" panose="02040503050406030204" pitchFamily="18" charset="0"/>
                          </a:rPr>
                        </m:ctrlPr>
                      </m:dPr>
                      <m:e>
                        <m:r>
                          <a:rPr lang="en-US" sz="8000" b="1" i="1">
                            <a:solidFill>
                              <a:srgbClr val="FF00FF"/>
                            </a:solidFill>
                            <a:latin typeface="Cambria Math" panose="02040503050406030204" pitchFamily="18" charset="0"/>
                          </a:rPr>
                          <m:t>𝒘</m:t>
                        </m:r>
                      </m:e>
                    </m:d>
                    <m:r>
                      <a:rPr lang="en-US" sz="8000" b="1" i="1">
                        <a:solidFill>
                          <a:srgbClr val="FF00FF"/>
                        </a:solidFill>
                        <a:latin typeface="Cambria Math" panose="02040503050406030204" pitchFamily="18" charset="0"/>
                      </a:rPr>
                      <m:t> </m:t>
                    </m:r>
                  </m:oMath>
                </a14:m>
                <a:r>
                  <a:rPr lang="en-US" sz="8000" dirty="0">
                    <a:solidFill>
                      <a:srgbClr val="FF00FF"/>
                    </a:solidFill>
                  </a:rPr>
                  <a:t> </a:t>
                </a:r>
                <a:r>
                  <a:rPr lang="en-US" sz="8000" dirty="0">
                    <a:solidFill>
                      <a:schemeClr val="tx1"/>
                    </a:solidFill>
                  </a:rPr>
                  <a:t>là vector </a:t>
                </a:r>
                <a:r>
                  <a:rPr lang="en-US" sz="8000" dirty="0" err="1">
                    <a:solidFill>
                      <a:schemeClr val="tx1"/>
                    </a:solidFill>
                  </a:rPr>
                  <a:t>trỏ</a:t>
                </a:r>
                <a:r>
                  <a:rPr lang="en-US" sz="8000" dirty="0">
                    <a:solidFill>
                      <a:schemeClr val="tx1"/>
                    </a:solidFill>
                  </a:rPr>
                  <a:t> </a:t>
                </a:r>
                <a:r>
                  <a:rPr lang="en-US" sz="8000" dirty="0" err="1">
                    <a:solidFill>
                      <a:schemeClr val="tx1"/>
                    </a:solidFill>
                  </a:rPr>
                  <a:t>về</a:t>
                </a:r>
                <a:r>
                  <a:rPr lang="en-US" sz="8000" dirty="0">
                    <a:solidFill>
                      <a:schemeClr val="tx1"/>
                    </a:solidFill>
                  </a:rPr>
                  <a:t> </a:t>
                </a:r>
                <a:r>
                  <a:rPr lang="en-US" sz="8000" dirty="0" err="1">
                    <a:solidFill>
                      <a:schemeClr val="tx1"/>
                    </a:solidFill>
                  </a:rPr>
                  <a:t>hướng</a:t>
                </a:r>
                <a:r>
                  <a:rPr lang="en-US" sz="8000" dirty="0">
                    <a:solidFill>
                      <a:schemeClr val="tx1"/>
                    </a:solidFill>
                  </a:rPr>
                  <a:t> </a:t>
                </a:r>
                <a:r>
                  <a:rPr lang="en-US" sz="8000" dirty="0" err="1">
                    <a:solidFill>
                      <a:schemeClr val="tx1"/>
                    </a:solidFill>
                  </a:rPr>
                  <a:t>giá</a:t>
                </a:r>
                <a:r>
                  <a:rPr lang="en-US" sz="8000" dirty="0">
                    <a:solidFill>
                      <a:schemeClr val="tx1"/>
                    </a:solidFill>
                  </a:rPr>
                  <a:t> </a:t>
                </a:r>
                <a:r>
                  <a:rPr lang="en-US" sz="8000" dirty="0" err="1">
                    <a:solidFill>
                      <a:schemeClr val="tx1"/>
                    </a:solidFill>
                  </a:rPr>
                  <a:t>trị</a:t>
                </a:r>
                <a:r>
                  <a:rPr lang="en-US" sz="8000" dirty="0">
                    <a:solidFill>
                      <a:schemeClr val="tx1"/>
                    </a:solidFill>
                  </a:rPr>
                  <a:t> </a:t>
                </a:r>
                <a:r>
                  <a:rPr lang="en-US" sz="8000" dirty="0" err="1">
                    <a:solidFill>
                      <a:schemeClr val="tx1"/>
                    </a:solidFill>
                  </a:rPr>
                  <a:t>hàm</a:t>
                </a:r>
                <a:r>
                  <a:rPr lang="en-US" sz="8000" dirty="0">
                    <a:solidFill>
                      <a:schemeClr val="tx1"/>
                    </a:solidFill>
                  </a:rPr>
                  <a:t> </a:t>
                </a:r>
                <a:r>
                  <a:rPr lang="en-US" sz="8000" dirty="0" err="1">
                    <a:solidFill>
                      <a:schemeClr val="tx1"/>
                    </a:solidFill>
                  </a:rPr>
                  <a:t>mất</a:t>
                </a:r>
                <a:r>
                  <a:rPr lang="en-US" sz="8000" dirty="0">
                    <a:solidFill>
                      <a:schemeClr val="tx1"/>
                    </a:solidFill>
                  </a:rPr>
                  <a:t> </a:t>
                </a:r>
                <a:r>
                  <a:rPr lang="en-US" sz="8000" dirty="0" err="1">
                    <a:solidFill>
                      <a:schemeClr val="tx1"/>
                    </a:solidFill>
                  </a:rPr>
                  <a:t>mát</a:t>
                </a:r>
                <a:r>
                  <a:rPr lang="en-US" sz="8000" dirty="0">
                    <a:solidFill>
                      <a:schemeClr val="tx1"/>
                    </a:solidFill>
                  </a:rPr>
                  <a:t> </a:t>
                </a:r>
                <a14:m>
                  <m:oMath xmlns:m="http://schemas.openxmlformats.org/officeDocument/2006/math">
                    <m:r>
                      <a:rPr lang="en-US" sz="8000" i="1">
                        <a:latin typeface="Cambria Math" panose="02040503050406030204" pitchFamily="18" charset="0"/>
                      </a:rPr>
                      <m:t>𝐿</m:t>
                    </m:r>
                    <m:d>
                      <m:dPr>
                        <m:ctrlPr>
                          <a:rPr lang="en-US" sz="8000" i="1">
                            <a:latin typeface="Cambria Math" panose="02040503050406030204" pitchFamily="18" charset="0"/>
                          </a:rPr>
                        </m:ctrlPr>
                      </m:dPr>
                      <m:e>
                        <m:r>
                          <a:rPr lang="en-US" sz="8000" b="1" i="1">
                            <a:latin typeface="Cambria Math" panose="02040503050406030204" pitchFamily="18" charset="0"/>
                          </a:rPr>
                          <m:t>𝒘</m:t>
                        </m:r>
                      </m:e>
                    </m:d>
                  </m:oMath>
                </a14:m>
                <a:r>
                  <a:rPr lang="en-US" sz="8000" dirty="0">
                    <a:solidFill>
                      <a:schemeClr val="tx1"/>
                    </a:solidFill>
                  </a:rPr>
                  <a:t> </a:t>
                </a:r>
                <a:r>
                  <a:rPr lang="en-US" sz="8000" dirty="0" err="1">
                    <a:solidFill>
                      <a:schemeClr val="tx1"/>
                    </a:solidFill>
                  </a:rPr>
                  <a:t>tăng</a:t>
                </a:r>
                <a:r>
                  <a:rPr lang="en-US" sz="8000" dirty="0">
                    <a:solidFill>
                      <a:schemeClr val="tx1"/>
                    </a:solidFill>
                  </a:rPr>
                  <a:t>. Ta </a:t>
                </a:r>
                <a:r>
                  <a:rPr lang="en-US" sz="8000" dirty="0" err="1">
                    <a:solidFill>
                      <a:schemeClr val="tx1"/>
                    </a:solidFill>
                  </a:rPr>
                  <a:t>đang</a:t>
                </a:r>
                <a:r>
                  <a:rPr lang="en-US" sz="8000" dirty="0">
                    <a:solidFill>
                      <a:schemeClr val="tx1"/>
                    </a:solidFill>
                  </a:rPr>
                  <a:t> </a:t>
                </a:r>
                <a:r>
                  <a:rPr lang="en-US" sz="8000" dirty="0" err="1">
                    <a:solidFill>
                      <a:schemeClr val="tx1"/>
                    </a:solidFill>
                  </a:rPr>
                  <a:t>cần</a:t>
                </a:r>
                <a:r>
                  <a:rPr lang="en-US" sz="8000" dirty="0">
                    <a:solidFill>
                      <a:schemeClr val="tx1"/>
                    </a:solidFill>
                  </a:rPr>
                  <a:t> </a:t>
                </a:r>
                <a:r>
                  <a:rPr lang="en-US" sz="8000" dirty="0" err="1">
                    <a:solidFill>
                      <a:schemeClr val="tx1"/>
                    </a:solidFill>
                  </a:rPr>
                  <a:t>cực</a:t>
                </a:r>
                <a:r>
                  <a:rPr lang="en-US" sz="8000" dirty="0">
                    <a:solidFill>
                      <a:schemeClr val="tx1"/>
                    </a:solidFill>
                  </a:rPr>
                  <a:t> </a:t>
                </a:r>
                <a:r>
                  <a:rPr lang="en-US" sz="8000" dirty="0" err="1">
                    <a:solidFill>
                      <a:schemeClr val="tx1"/>
                    </a:solidFill>
                  </a:rPr>
                  <a:t>tiểu</a:t>
                </a:r>
                <a:r>
                  <a:rPr lang="en-US" sz="8000" dirty="0">
                    <a:solidFill>
                      <a:schemeClr val="tx1"/>
                    </a:solidFill>
                  </a:rPr>
                  <a:t> </a:t>
                </a:r>
                <a:r>
                  <a:rPr lang="en-US" sz="8000" dirty="0" err="1">
                    <a:solidFill>
                      <a:schemeClr val="tx1"/>
                    </a:solidFill>
                  </a:rPr>
                  <a:t>hóa</a:t>
                </a:r>
                <a:r>
                  <a:rPr lang="en-US" sz="8000" dirty="0">
                    <a:solidFill>
                      <a:schemeClr val="tx1"/>
                    </a:solidFill>
                  </a:rPr>
                  <a:t> </a:t>
                </a:r>
                <a:r>
                  <a:rPr lang="en-US" sz="8000" dirty="0" err="1">
                    <a:solidFill>
                      <a:schemeClr val="tx1"/>
                    </a:solidFill>
                  </a:rPr>
                  <a:t>hàm</a:t>
                </a:r>
                <a:r>
                  <a:rPr lang="en-US" sz="8000" dirty="0">
                    <a:solidFill>
                      <a:schemeClr val="tx1"/>
                    </a:solidFill>
                  </a:rPr>
                  <a:t> </a:t>
                </a:r>
                <a:r>
                  <a:rPr lang="en-US" sz="8000" dirty="0" err="1">
                    <a:solidFill>
                      <a:schemeClr val="tx1"/>
                    </a:solidFill>
                  </a:rPr>
                  <a:t>mất</a:t>
                </a:r>
                <a:r>
                  <a:rPr lang="en-US" sz="8000" dirty="0">
                    <a:solidFill>
                      <a:schemeClr val="tx1"/>
                    </a:solidFill>
                  </a:rPr>
                  <a:t> </a:t>
                </a:r>
                <a:r>
                  <a:rPr lang="en-US" sz="8000" dirty="0" err="1">
                    <a:solidFill>
                      <a:schemeClr val="tx1"/>
                    </a:solidFill>
                  </a:rPr>
                  <a:t>mát</a:t>
                </a:r>
                <a:r>
                  <a:rPr lang="en-US" sz="8000" dirty="0">
                    <a:solidFill>
                      <a:schemeClr val="tx1"/>
                    </a:solidFill>
                  </a:rPr>
                  <a:t>, </a:t>
                </a:r>
                <a:r>
                  <a:rPr lang="en-US" sz="8000" dirty="0" err="1">
                    <a:solidFill>
                      <a:schemeClr val="tx1"/>
                    </a:solidFill>
                  </a:rPr>
                  <a:t>nên</a:t>
                </a:r>
                <a:r>
                  <a:rPr lang="en-US" sz="8000" dirty="0">
                    <a:solidFill>
                      <a:schemeClr val="tx1"/>
                    </a:solidFill>
                  </a:rPr>
                  <a:t> ta </a:t>
                </a:r>
                <a:r>
                  <a:rPr lang="en-US" sz="8000" dirty="0" err="1">
                    <a:solidFill>
                      <a:schemeClr val="tx1"/>
                    </a:solidFill>
                  </a:rPr>
                  <a:t>sẽ</a:t>
                </a:r>
                <a:r>
                  <a:rPr lang="en-US" sz="8000" dirty="0">
                    <a:solidFill>
                      <a:schemeClr val="tx1"/>
                    </a:solidFill>
                  </a:rPr>
                  <a:t> </a:t>
                </a:r>
                <a:r>
                  <a:rPr lang="en-US" sz="8000" dirty="0" err="1">
                    <a:solidFill>
                      <a:schemeClr val="tx1"/>
                    </a:solidFill>
                  </a:rPr>
                  <a:t>cập</a:t>
                </a:r>
                <a:r>
                  <a:rPr lang="en-US" sz="8000" dirty="0">
                    <a:solidFill>
                      <a:schemeClr val="tx1"/>
                    </a:solidFill>
                  </a:rPr>
                  <a:t> </a:t>
                </a:r>
                <a:r>
                  <a:rPr lang="en-US" sz="8000" dirty="0" err="1">
                    <a:solidFill>
                      <a:schemeClr val="tx1"/>
                    </a:solidFill>
                  </a:rPr>
                  <a:t>nhật</a:t>
                </a:r>
                <a:r>
                  <a:rPr lang="en-US" sz="8000" dirty="0">
                    <a:solidFill>
                      <a:schemeClr val="tx1"/>
                    </a:solidFill>
                  </a:rPr>
                  <a:t> </a:t>
                </a:r>
                <a:r>
                  <a:rPr lang="en-US" sz="8000" dirty="0" err="1">
                    <a:solidFill>
                      <a:schemeClr val="tx1"/>
                    </a:solidFill>
                  </a:rPr>
                  <a:t>giá</a:t>
                </a:r>
                <a:r>
                  <a:rPr lang="en-US" sz="8000" dirty="0">
                    <a:solidFill>
                      <a:schemeClr val="tx1"/>
                    </a:solidFill>
                  </a:rPr>
                  <a:t> </a:t>
                </a:r>
                <a:r>
                  <a:rPr lang="en-US" sz="8000" dirty="0" err="1">
                    <a:solidFill>
                      <a:schemeClr val="tx1"/>
                    </a:solidFill>
                  </a:rPr>
                  <a:t>trị</a:t>
                </a:r>
                <a:r>
                  <a:rPr lang="en-US" sz="8000" dirty="0">
                    <a:solidFill>
                      <a:schemeClr val="tx1"/>
                    </a:solidFill>
                  </a:rPr>
                  <a:t> </a:t>
                </a:r>
                <a:r>
                  <a:rPr lang="en-US" sz="8000" dirty="0" err="1">
                    <a:solidFill>
                      <a:schemeClr val="tx1"/>
                    </a:solidFill>
                  </a:rPr>
                  <a:t>các</a:t>
                </a:r>
                <a:r>
                  <a:rPr lang="en-US" sz="8000" dirty="0">
                    <a:solidFill>
                      <a:schemeClr val="tx1"/>
                    </a:solidFill>
                  </a:rPr>
                  <a:t> </a:t>
                </a:r>
                <a:r>
                  <a:rPr lang="en-US" sz="8000" dirty="0" err="1">
                    <a:solidFill>
                      <a:schemeClr val="tx1"/>
                    </a:solidFill>
                  </a:rPr>
                  <a:t>tham</a:t>
                </a:r>
                <a:r>
                  <a:rPr lang="en-US" sz="8000" dirty="0">
                    <a:solidFill>
                      <a:schemeClr val="tx1"/>
                    </a:solidFill>
                  </a:rPr>
                  <a:t> </a:t>
                </a:r>
                <a:r>
                  <a:rPr lang="en-US" sz="8000" dirty="0" err="1">
                    <a:solidFill>
                      <a:schemeClr val="tx1"/>
                    </a:solidFill>
                  </a:rPr>
                  <a:t>số</a:t>
                </a:r>
                <a:r>
                  <a:rPr lang="en-US" sz="8000" dirty="0">
                    <a:solidFill>
                      <a:schemeClr val="tx1"/>
                    </a:solidFill>
                  </a:rPr>
                  <a:t> </a:t>
                </a:r>
                <a14:m>
                  <m:oMath xmlns:m="http://schemas.openxmlformats.org/officeDocument/2006/math">
                    <m:r>
                      <a:rPr lang="en-US" sz="8000" b="1" i="1">
                        <a:latin typeface="Cambria Math" panose="02040503050406030204" pitchFamily="18" charset="0"/>
                      </a:rPr>
                      <m:t>𝒘</m:t>
                    </m:r>
                    <m:r>
                      <a:rPr lang="en-US" sz="8000" b="1" i="1" smtClean="0">
                        <a:latin typeface="Cambria Math" panose="02040503050406030204" pitchFamily="18" charset="0"/>
                      </a:rPr>
                      <m:t>=(</m:t>
                    </m:r>
                    <m:sSub>
                      <m:sSubPr>
                        <m:ctrlPr>
                          <a:rPr lang="en-US" sz="8000" i="1">
                            <a:latin typeface="Cambria Math" panose="02040503050406030204" pitchFamily="18" charset="0"/>
                          </a:rPr>
                        </m:ctrlPr>
                      </m:sSubPr>
                      <m:e>
                        <m:r>
                          <a:rPr lang="en-US" sz="8000" i="1">
                            <a:latin typeface="Cambria Math" panose="02040503050406030204" pitchFamily="18" charset="0"/>
                          </a:rPr>
                          <m:t>𝑤</m:t>
                        </m:r>
                      </m:e>
                      <m:sub>
                        <m:r>
                          <a:rPr lang="en-US" sz="8000" i="1">
                            <a:latin typeface="Cambria Math" panose="02040503050406030204" pitchFamily="18" charset="0"/>
                          </a:rPr>
                          <m:t>0</m:t>
                        </m:r>
                      </m:sub>
                    </m:sSub>
                    <m:r>
                      <a:rPr lang="en-US" sz="8000" b="0" i="1" smtClean="0">
                        <a:latin typeface="Cambria Math" panose="02040503050406030204" pitchFamily="18" charset="0"/>
                      </a:rPr>
                      <m:t>,</m:t>
                    </m:r>
                    <m:sSub>
                      <m:sSubPr>
                        <m:ctrlPr>
                          <a:rPr lang="en-US" sz="8000" i="1">
                            <a:latin typeface="Cambria Math" panose="02040503050406030204" pitchFamily="18" charset="0"/>
                          </a:rPr>
                        </m:ctrlPr>
                      </m:sSubPr>
                      <m:e>
                        <m:r>
                          <a:rPr lang="en-US" sz="8000" i="1">
                            <a:latin typeface="Cambria Math" panose="02040503050406030204" pitchFamily="18" charset="0"/>
                          </a:rPr>
                          <m:t>𝑤</m:t>
                        </m:r>
                      </m:e>
                      <m:sub>
                        <m:r>
                          <a:rPr lang="en-US" sz="8000" b="0" i="1" smtClean="0">
                            <a:latin typeface="Cambria Math" panose="02040503050406030204" pitchFamily="18" charset="0"/>
                          </a:rPr>
                          <m:t>1</m:t>
                        </m:r>
                      </m:sub>
                    </m:sSub>
                    <m:r>
                      <a:rPr lang="en-US" sz="8000" b="0" i="1" smtClean="0">
                        <a:latin typeface="Cambria Math" panose="02040503050406030204" pitchFamily="18" charset="0"/>
                      </a:rPr>
                      <m:t>)</m:t>
                    </m:r>
                  </m:oMath>
                </a14:m>
                <a:r>
                  <a:rPr lang="en-US" sz="8000" dirty="0">
                    <a:solidFill>
                      <a:schemeClr val="tx1"/>
                    </a:solidFill>
                  </a:rPr>
                  <a:t> </a:t>
                </a:r>
                <a:r>
                  <a:rPr lang="en-US" sz="8000" dirty="0" err="1">
                    <a:solidFill>
                      <a:schemeClr val="tx1"/>
                    </a:solidFill>
                  </a:rPr>
                  <a:t>theo</a:t>
                </a:r>
                <a:r>
                  <a:rPr lang="en-US" sz="8000" dirty="0">
                    <a:solidFill>
                      <a:schemeClr val="tx1"/>
                    </a:solidFill>
                  </a:rPr>
                  <a:t> </a:t>
                </a:r>
                <a:r>
                  <a:rPr lang="en-US" sz="8000" dirty="0">
                    <a:solidFill>
                      <a:schemeClr val="accent1"/>
                    </a:solidFill>
                  </a:rPr>
                  <a:t>hướng </a:t>
                </a:r>
                <a:r>
                  <a:rPr lang="en-US" sz="8000" dirty="0" err="1">
                    <a:solidFill>
                      <a:schemeClr val="accent1"/>
                    </a:solidFill>
                  </a:rPr>
                  <a:t>ngược</a:t>
                </a:r>
                <a:r>
                  <a:rPr lang="en-US" sz="8000" dirty="0">
                    <a:solidFill>
                      <a:schemeClr val="accent1"/>
                    </a:solidFill>
                  </a:rPr>
                  <a:t> </a:t>
                </a:r>
                <a:r>
                  <a:rPr lang="en-US" sz="8000" dirty="0" err="1">
                    <a:solidFill>
                      <a:schemeClr val="accent1"/>
                    </a:solidFill>
                  </a:rPr>
                  <a:t>lại</a:t>
                </a:r>
                <a:r>
                  <a:rPr lang="en-US" sz="8000" dirty="0">
                    <a:solidFill>
                      <a:schemeClr val="accent1"/>
                    </a:solidFill>
                  </a:rPr>
                  <a:t> </a:t>
                </a:r>
                <a:r>
                  <a:rPr lang="en-US" sz="8000" dirty="0" err="1">
                    <a:solidFill>
                      <a:schemeClr val="accent1"/>
                    </a:solidFill>
                  </a:rPr>
                  <a:t>của</a:t>
                </a:r>
                <a:r>
                  <a:rPr lang="en-US" sz="8000" dirty="0">
                    <a:solidFill>
                      <a:schemeClr val="accent1"/>
                    </a:solidFill>
                  </a:rPr>
                  <a:t> gradient: </a:t>
                </a:r>
                <a14:m>
                  <m:oMath xmlns:m="http://schemas.openxmlformats.org/officeDocument/2006/math">
                    <m:r>
                      <a:rPr lang="en-US" sz="8000" b="0" i="0" smtClean="0">
                        <a:solidFill>
                          <a:schemeClr val="accent1"/>
                        </a:solidFill>
                        <a:latin typeface="Cambria Math" panose="02040503050406030204" pitchFamily="18" charset="0"/>
                      </a:rPr>
                      <m:t>−</m:t>
                    </m:r>
                    <m:sSub>
                      <m:sSubPr>
                        <m:ctrlPr>
                          <a:rPr lang="en-US" sz="8000" i="1">
                            <a:solidFill>
                              <a:schemeClr val="accent1"/>
                            </a:solidFill>
                            <a:latin typeface="Cambria Math" panose="02040503050406030204" pitchFamily="18" charset="0"/>
                          </a:rPr>
                        </m:ctrlPr>
                      </m:sSubPr>
                      <m:e>
                        <m:r>
                          <m:rPr>
                            <m:sty m:val="p"/>
                          </m:rPr>
                          <a:rPr lang="en-US" sz="8000" i="1">
                            <a:solidFill>
                              <a:schemeClr val="accent1"/>
                            </a:solidFill>
                            <a:latin typeface="Cambria Math" panose="02040503050406030204" pitchFamily="18" charset="0"/>
                            <a:ea typeface="Cambria Math" panose="02040503050406030204" pitchFamily="18" charset="0"/>
                          </a:rPr>
                          <m:t>∇</m:t>
                        </m:r>
                      </m:e>
                      <m:sub>
                        <m:r>
                          <a:rPr lang="en-US" sz="8000" i="1">
                            <a:solidFill>
                              <a:schemeClr val="accent1"/>
                            </a:solidFill>
                            <a:latin typeface="Cambria Math" panose="02040503050406030204" pitchFamily="18" charset="0"/>
                          </a:rPr>
                          <m:t>𝑤</m:t>
                        </m:r>
                      </m:sub>
                    </m:sSub>
                    <m:r>
                      <a:rPr lang="en-US" sz="8000" i="1">
                        <a:solidFill>
                          <a:schemeClr val="accent1"/>
                        </a:solidFill>
                        <a:latin typeface="Cambria Math" panose="02040503050406030204" pitchFamily="18" charset="0"/>
                      </a:rPr>
                      <m:t>𝐿</m:t>
                    </m:r>
                    <m:d>
                      <m:dPr>
                        <m:ctrlPr>
                          <a:rPr lang="en-US" sz="8000" i="1">
                            <a:solidFill>
                              <a:schemeClr val="accent1"/>
                            </a:solidFill>
                            <a:latin typeface="Cambria Math" panose="02040503050406030204" pitchFamily="18" charset="0"/>
                          </a:rPr>
                        </m:ctrlPr>
                      </m:dPr>
                      <m:e>
                        <m:r>
                          <a:rPr lang="en-US" sz="8000" b="1" i="1">
                            <a:solidFill>
                              <a:schemeClr val="accent1"/>
                            </a:solidFill>
                            <a:latin typeface="Cambria Math" panose="02040503050406030204" pitchFamily="18" charset="0"/>
                          </a:rPr>
                          <m:t>𝒘</m:t>
                        </m:r>
                      </m:e>
                    </m:d>
                  </m:oMath>
                </a14:m>
                <a:r>
                  <a:rPr lang="en-US" sz="8000" dirty="0">
                    <a:solidFill>
                      <a:schemeClr val="tx1"/>
                    </a:solidFill>
                  </a:rPr>
                  <a:t>.</a:t>
                </a:r>
              </a:p>
              <a:p>
                <a:pPr marL="228600" lvl="0" indent="-50800">
                  <a:spcBef>
                    <a:spcPts val="0"/>
                  </a:spcBef>
                  <a:buNone/>
                </a:pPr>
                <a:endParaRPr lang="en-US" sz="8000" i="1" dirty="0">
                  <a:latin typeface="Cambria Math" panose="02040503050406030204" pitchFamily="18" charset="0"/>
                </a:endParaRPr>
              </a:p>
              <a:p>
                <a:pPr marL="228600" lvl="0" indent="-50800">
                  <a:spcBef>
                    <a:spcPts val="0"/>
                  </a:spcBef>
                  <a:buNone/>
                </a:pPr>
                <a:r>
                  <a:rPr lang="en-US" sz="8000" b="1" dirty="0">
                    <a:solidFill>
                      <a:schemeClr val="tx1"/>
                    </a:solidFill>
                  </a:rPr>
                  <a:t>Đầu </a:t>
                </a:r>
                <a:r>
                  <a:rPr lang="en-US" sz="8000" b="1" dirty="0" err="1">
                    <a:solidFill>
                      <a:schemeClr val="tx1"/>
                    </a:solidFill>
                  </a:rPr>
                  <a:t>vào</a:t>
                </a:r>
                <a:r>
                  <a:rPr lang="en-US" sz="8000" b="1" dirty="0">
                    <a:solidFill>
                      <a:schemeClr val="tx1"/>
                    </a:solidFill>
                  </a:rPr>
                  <a:t>:</a:t>
                </a:r>
                <a:r>
                  <a:rPr lang="en-US" sz="8000" dirty="0">
                    <a:solidFill>
                      <a:schemeClr val="tx1"/>
                    </a:solidFill>
                  </a:rPr>
                  <a:t> </a:t>
                </a:r>
                <a:r>
                  <a:rPr lang="en-US" sz="8000" dirty="0" err="1">
                    <a:solidFill>
                      <a:schemeClr val="tx1"/>
                    </a:solidFill>
                  </a:rPr>
                  <a:t>Hàm</a:t>
                </a:r>
                <a:r>
                  <a:rPr lang="en-US" sz="8000" dirty="0">
                    <a:solidFill>
                      <a:schemeClr val="tx1"/>
                    </a:solidFill>
                  </a:rPr>
                  <a:t> </a:t>
                </a:r>
                <a:r>
                  <a:rPr lang="en-US" sz="8000" dirty="0" err="1">
                    <a:solidFill>
                      <a:schemeClr val="tx1"/>
                    </a:solidFill>
                  </a:rPr>
                  <a:t>mất</a:t>
                </a:r>
                <a:r>
                  <a:rPr lang="en-US" sz="8000" dirty="0">
                    <a:solidFill>
                      <a:schemeClr val="tx1"/>
                    </a:solidFill>
                  </a:rPr>
                  <a:t> </a:t>
                </a:r>
                <a:r>
                  <a:rPr lang="en-US" sz="8000" dirty="0" err="1">
                    <a:solidFill>
                      <a:schemeClr val="tx1"/>
                    </a:solidFill>
                  </a:rPr>
                  <a:t>mát</a:t>
                </a:r>
                <a:r>
                  <a:rPr lang="en-US" sz="8000" dirty="0">
                    <a:solidFill>
                      <a:schemeClr val="tx1"/>
                    </a:solidFill>
                  </a:rPr>
                  <a:t> </a:t>
                </a:r>
                <a14:m>
                  <m:oMath xmlns:m="http://schemas.openxmlformats.org/officeDocument/2006/math">
                    <m:r>
                      <a:rPr lang="en-US" sz="8000" i="1">
                        <a:latin typeface="Cambria Math" panose="02040503050406030204" pitchFamily="18" charset="0"/>
                      </a:rPr>
                      <m:t>𝐿</m:t>
                    </m:r>
                    <m:d>
                      <m:dPr>
                        <m:ctrlPr>
                          <a:rPr lang="en-US" sz="8000" i="1">
                            <a:latin typeface="Cambria Math" panose="02040503050406030204" pitchFamily="18" charset="0"/>
                          </a:rPr>
                        </m:ctrlPr>
                      </m:dPr>
                      <m:e>
                        <m:r>
                          <a:rPr lang="en-US" sz="8000" b="1" i="1">
                            <a:latin typeface="Cambria Math" panose="02040503050406030204" pitchFamily="18" charset="0"/>
                          </a:rPr>
                          <m:t>𝒘</m:t>
                        </m:r>
                      </m:e>
                    </m:d>
                    <m:r>
                      <a:rPr lang="en-US" sz="8000" b="1" i="1" smtClean="0">
                        <a:latin typeface="Cambria Math" panose="02040503050406030204" pitchFamily="18" charset="0"/>
                      </a:rPr>
                      <m:t>=</m:t>
                    </m:r>
                    <m:r>
                      <m:rPr>
                        <m:sty m:val="p"/>
                      </m:rPr>
                      <a:rPr lang="en-US" sz="8000" b="0" i="0" smtClean="0">
                        <a:latin typeface="Cambria Math" panose="02040503050406030204" pitchFamily="18" charset="0"/>
                      </a:rPr>
                      <m:t>MSE</m:t>
                    </m:r>
                    <m:r>
                      <a:rPr lang="en-US" sz="8000" b="1" i="1" smtClean="0">
                        <a:latin typeface="Cambria Math" panose="02040503050406030204" pitchFamily="18" charset="0"/>
                      </a:rPr>
                      <m:t>(</m:t>
                    </m:r>
                    <m:sSub>
                      <m:sSubPr>
                        <m:ctrlPr>
                          <a:rPr lang="en-US" sz="8000" i="1">
                            <a:latin typeface="Cambria Math" panose="02040503050406030204" pitchFamily="18" charset="0"/>
                          </a:rPr>
                        </m:ctrlPr>
                      </m:sSubPr>
                      <m:e>
                        <m:r>
                          <a:rPr lang="en-US" sz="8000" i="1">
                            <a:latin typeface="Cambria Math" panose="02040503050406030204" pitchFamily="18" charset="0"/>
                          </a:rPr>
                          <m:t>𝑤</m:t>
                        </m:r>
                      </m:e>
                      <m:sub>
                        <m:r>
                          <a:rPr lang="en-US" sz="8000" i="1">
                            <a:latin typeface="Cambria Math" panose="02040503050406030204" pitchFamily="18" charset="0"/>
                          </a:rPr>
                          <m:t>0</m:t>
                        </m:r>
                      </m:sub>
                    </m:sSub>
                    <m:r>
                      <a:rPr lang="en-US" sz="8000" b="0" i="1" smtClean="0">
                        <a:latin typeface="Cambria Math" panose="02040503050406030204" pitchFamily="18" charset="0"/>
                      </a:rPr>
                      <m:t>)</m:t>
                    </m:r>
                  </m:oMath>
                </a14:m>
                <a:r>
                  <a:rPr lang="en-US" sz="8000" dirty="0">
                    <a:solidFill>
                      <a:schemeClr val="tx1"/>
                    </a:solidFill>
                  </a:rPr>
                  <a:t> </a:t>
                </a:r>
                <a:r>
                  <a:rPr lang="en-US" sz="8000" dirty="0" err="1">
                    <a:solidFill>
                      <a:schemeClr val="tx1"/>
                    </a:solidFill>
                  </a:rPr>
                  <a:t>cần</a:t>
                </a:r>
                <a:r>
                  <a:rPr lang="en-US" sz="8000" dirty="0">
                    <a:solidFill>
                      <a:schemeClr val="tx1"/>
                    </a:solidFill>
                  </a:rPr>
                  <a:t> </a:t>
                </a:r>
                <a:r>
                  <a:rPr lang="en-US" sz="8000" dirty="0" err="1">
                    <a:solidFill>
                      <a:schemeClr val="tx1"/>
                    </a:solidFill>
                  </a:rPr>
                  <a:t>cực</a:t>
                </a:r>
                <a:r>
                  <a:rPr lang="en-US" sz="8000" dirty="0">
                    <a:solidFill>
                      <a:schemeClr val="tx1"/>
                    </a:solidFill>
                  </a:rPr>
                  <a:t> </a:t>
                </a:r>
                <a:r>
                  <a:rPr lang="en-US" sz="8000" dirty="0" err="1">
                    <a:solidFill>
                      <a:schemeClr val="tx1"/>
                    </a:solidFill>
                  </a:rPr>
                  <a:t>tiểu</a:t>
                </a:r>
                <a:r>
                  <a:rPr lang="en-US" sz="8000" dirty="0">
                    <a:solidFill>
                      <a:schemeClr val="tx1"/>
                    </a:solidFill>
                  </a:rPr>
                  <a:t> </a:t>
                </a:r>
                <a:r>
                  <a:rPr lang="en-US" sz="8000" dirty="0" err="1">
                    <a:solidFill>
                      <a:schemeClr val="tx1"/>
                    </a:solidFill>
                  </a:rPr>
                  <a:t>hóa</a:t>
                </a:r>
                <a:r>
                  <a:rPr lang="en-US" sz="8000" dirty="0">
                    <a:solidFill>
                      <a:schemeClr val="tx1"/>
                    </a:solidFill>
                  </a:rPr>
                  <a:t>.</a:t>
                </a:r>
              </a:p>
              <a:p>
                <a:pPr marL="228600" lvl="0" indent="-50800">
                  <a:spcBef>
                    <a:spcPts val="0"/>
                  </a:spcBef>
                  <a:buNone/>
                </a:pPr>
                <a:r>
                  <a:rPr lang="en-US" sz="8000" dirty="0">
                    <a:solidFill>
                      <a:schemeClr val="tx1"/>
                    </a:solidFill>
                  </a:rPr>
                  <a:t>		    </a:t>
                </a:r>
                <a:r>
                  <a:rPr lang="en-US" sz="8000" dirty="0" err="1">
                    <a:solidFill>
                      <a:schemeClr val="tx1"/>
                    </a:solidFill>
                  </a:rPr>
                  <a:t>Giá</a:t>
                </a:r>
                <a:r>
                  <a:rPr lang="en-US" sz="8000" dirty="0">
                    <a:solidFill>
                      <a:schemeClr val="tx1"/>
                    </a:solidFill>
                  </a:rPr>
                  <a:t> </a:t>
                </a:r>
                <a:r>
                  <a:rPr lang="en-US" sz="8000" dirty="0" err="1">
                    <a:solidFill>
                      <a:schemeClr val="tx1"/>
                    </a:solidFill>
                  </a:rPr>
                  <a:t>trị</a:t>
                </a:r>
                <a:r>
                  <a:rPr lang="en-US" sz="8000" dirty="0">
                    <a:solidFill>
                      <a:schemeClr val="tx1"/>
                    </a:solidFill>
                  </a:rPr>
                  <a:t> </a:t>
                </a:r>
                <a:r>
                  <a:rPr lang="en-US" sz="8000" dirty="0" err="1">
                    <a:solidFill>
                      <a:schemeClr val="tx1"/>
                    </a:solidFill>
                  </a:rPr>
                  <a:t>khởi</a:t>
                </a:r>
                <a:r>
                  <a:rPr lang="en-US" sz="8000" dirty="0">
                    <a:solidFill>
                      <a:schemeClr val="tx1"/>
                    </a:solidFill>
                  </a:rPr>
                  <a:t> </a:t>
                </a:r>
                <a:r>
                  <a:rPr lang="en-US" sz="8000" dirty="0" err="1">
                    <a:solidFill>
                      <a:schemeClr val="tx1"/>
                    </a:solidFill>
                  </a:rPr>
                  <a:t>tạo</a:t>
                </a:r>
                <a:r>
                  <a:rPr lang="en-US" sz="8000" dirty="0">
                    <a:solidFill>
                      <a:schemeClr val="tx1"/>
                    </a:solidFill>
                  </a:rPr>
                  <a:t> </a:t>
                </a:r>
                <a14:m>
                  <m:oMath xmlns:m="http://schemas.openxmlformats.org/officeDocument/2006/math">
                    <m:r>
                      <a:rPr lang="en-US" sz="8000" b="1" i="1">
                        <a:latin typeface="Cambria Math" panose="02040503050406030204" pitchFamily="18" charset="0"/>
                      </a:rPr>
                      <m:t>𝒘</m:t>
                    </m:r>
                  </m:oMath>
                </a14:m>
                <a:r>
                  <a:rPr lang="en-US" sz="8000" dirty="0">
                    <a:solidFill>
                      <a:schemeClr val="tx1"/>
                    </a:solidFill>
                  </a:rPr>
                  <a:t> </a:t>
                </a:r>
                <a:r>
                  <a:rPr lang="en-US" sz="8000" dirty="0" err="1">
                    <a:solidFill>
                      <a:schemeClr val="tx1"/>
                    </a:solidFill>
                  </a:rPr>
                  <a:t>tại</a:t>
                </a:r>
                <a:r>
                  <a:rPr lang="en-US" sz="8000" dirty="0">
                    <a:solidFill>
                      <a:schemeClr val="tx1"/>
                    </a:solidFill>
                  </a:rPr>
                  <a:t> </a:t>
                </a:r>
                <a14:m>
                  <m:oMath xmlns:m="http://schemas.openxmlformats.org/officeDocument/2006/math">
                    <m:r>
                      <a:rPr lang="en-US" sz="8000" i="1">
                        <a:solidFill>
                          <a:schemeClr val="tx1"/>
                        </a:solidFill>
                        <a:latin typeface="Cambria Math" panose="02040503050406030204" pitchFamily="18" charset="0"/>
                      </a:rPr>
                      <m:t>𝑡</m:t>
                    </m:r>
                    <m:r>
                      <a:rPr lang="en-US" sz="8000" i="1">
                        <a:solidFill>
                          <a:schemeClr val="tx1"/>
                        </a:solidFill>
                        <a:latin typeface="Cambria Math" panose="02040503050406030204" pitchFamily="18" charset="0"/>
                      </a:rPr>
                      <m:t>=</m:t>
                    </m:r>
                    <m:r>
                      <a:rPr lang="en-US" sz="8000" i="1">
                        <a:solidFill>
                          <a:schemeClr val="tx1"/>
                        </a:solidFill>
                        <a:latin typeface="Cambria Math" panose="02040503050406030204" pitchFamily="18" charset="0"/>
                      </a:rPr>
                      <m:t>0</m:t>
                    </m:r>
                  </m:oMath>
                </a14:m>
                <a:r>
                  <a:rPr lang="en-US" sz="8000" dirty="0">
                    <a:solidFill>
                      <a:schemeClr val="tx1"/>
                    </a:solidFill>
                  </a:rPr>
                  <a:t> (initial value).</a:t>
                </a:r>
              </a:p>
              <a:p>
                <a:pPr marL="228600" lvl="0" indent="-50800">
                  <a:spcBef>
                    <a:spcPts val="0"/>
                  </a:spcBef>
                  <a:buNone/>
                </a:pPr>
                <a:r>
                  <a:rPr lang="en-US" sz="8000" dirty="0">
                    <a:solidFill>
                      <a:schemeClr val="tx1"/>
                    </a:solidFill>
                  </a:rPr>
                  <a:t>		    </a:t>
                </a:r>
                <a:r>
                  <a:rPr lang="en-US" sz="8000" dirty="0" err="1">
                    <a:solidFill>
                      <a:schemeClr val="tx1"/>
                    </a:solidFill>
                  </a:rPr>
                  <a:t>Hệ</a:t>
                </a:r>
                <a:r>
                  <a:rPr lang="en-US" sz="8000" dirty="0">
                    <a:solidFill>
                      <a:schemeClr val="tx1"/>
                    </a:solidFill>
                  </a:rPr>
                  <a:t> </a:t>
                </a:r>
                <a:r>
                  <a:rPr lang="en-US" sz="8000" dirty="0" err="1">
                    <a:solidFill>
                      <a:schemeClr val="tx1"/>
                    </a:solidFill>
                  </a:rPr>
                  <a:t>số</a:t>
                </a:r>
                <a:r>
                  <a:rPr lang="en-US" sz="8000" dirty="0">
                    <a:solidFill>
                      <a:schemeClr val="tx1"/>
                    </a:solidFill>
                  </a:rPr>
                  <a:t> </a:t>
                </a:r>
                <a:r>
                  <a:rPr lang="en-US" sz="8000" dirty="0" err="1">
                    <a:solidFill>
                      <a:schemeClr val="tx1"/>
                    </a:solidFill>
                  </a:rPr>
                  <a:t>học</a:t>
                </a:r>
                <a:r>
                  <a:rPr lang="en-US" sz="8000" dirty="0">
                    <a:solidFill>
                      <a:schemeClr val="tx1"/>
                    </a:solidFill>
                  </a:rPr>
                  <a:t> (learning rate) </a:t>
                </a:r>
                <a14:m>
                  <m:oMath xmlns:m="http://schemas.openxmlformats.org/officeDocument/2006/math">
                    <m:r>
                      <a:rPr lang="en-US" sz="8000" i="1" smtClean="0">
                        <a:solidFill>
                          <a:schemeClr val="tx1"/>
                        </a:solidFill>
                        <a:latin typeface="Cambria Math" panose="02040503050406030204" pitchFamily="18" charset="0"/>
                        <a:ea typeface="Cambria Math" panose="02040503050406030204" pitchFamily="18" charset="0"/>
                      </a:rPr>
                      <m:t>𝛼</m:t>
                    </m:r>
                    <m:r>
                      <a:rPr lang="en-US" sz="8000" b="0" i="1" smtClean="0">
                        <a:solidFill>
                          <a:schemeClr val="tx1"/>
                        </a:solidFill>
                        <a:latin typeface="Cambria Math" panose="02040503050406030204" pitchFamily="18" charset="0"/>
                        <a:ea typeface="Cambria Math" panose="02040503050406030204" pitchFamily="18" charset="0"/>
                      </a:rPr>
                      <m:t>&gt;</m:t>
                    </m:r>
                    <m:r>
                      <a:rPr lang="en-US" sz="8000" b="0" i="1" smtClean="0">
                        <a:solidFill>
                          <a:schemeClr val="tx1"/>
                        </a:solidFill>
                        <a:latin typeface="Cambria Math" panose="02040503050406030204" pitchFamily="18" charset="0"/>
                        <a:ea typeface="Cambria Math" panose="02040503050406030204" pitchFamily="18" charset="0"/>
                      </a:rPr>
                      <m:t>0</m:t>
                    </m:r>
                  </m:oMath>
                </a14:m>
                <a:r>
                  <a:rPr lang="en-US" sz="8000" dirty="0">
                    <a:solidFill>
                      <a:schemeClr val="tx1"/>
                    </a:solidFill>
                  </a:rPr>
                  <a:t>.</a:t>
                </a:r>
              </a:p>
              <a:p>
                <a:pPr marL="228600" lvl="0" indent="-50800">
                  <a:spcBef>
                    <a:spcPts val="0"/>
                  </a:spcBef>
                  <a:buNone/>
                </a:pPr>
                <a:r>
                  <a:rPr lang="en-US" sz="8000" b="1" dirty="0">
                    <a:solidFill>
                      <a:schemeClr val="tx1"/>
                    </a:solidFill>
                  </a:rPr>
                  <a:t>while</a:t>
                </a:r>
                <a:r>
                  <a:rPr lang="en-US" sz="8000" dirty="0">
                    <a:solidFill>
                      <a:schemeClr val="tx1"/>
                    </a:solidFill>
                  </a:rPr>
                  <a:t> [</a:t>
                </a:r>
                <a:r>
                  <a:rPr lang="en-US" sz="8000" i="1" dirty="0" err="1">
                    <a:solidFill>
                      <a:schemeClr val="accent1"/>
                    </a:solidFill>
                  </a:rPr>
                  <a:t>điều</a:t>
                </a:r>
                <a:r>
                  <a:rPr lang="en-US" sz="8000" i="1" dirty="0">
                    <a:solidFill>
                      <a:schemeClr val="accent1"/>
                    </a:solidFill>
                  </a:rPr>
                  <a:t> </a:t>
                </a:r>
                <a:r>
                  <a:rPr lang="en-US" sz="8000" i="1" dirty="0" err="1">
                    <a:solidFill>
                      <a:schemeClr val="accent1"/>
                    </a:solidFill>
                  </a:rPr>
                  <a:t>kiện</a:t>
                </a:r>
                <a:r>
                  <a:rPr lang="en-US" sz="8000" i="1" dirty="0">
                    <a:solidFill>
                      <a:schemeClr val="accent1"/>
                    </a:solidFill>
                  </a:rPr>
                  <a:t> </a:t>
                </a:r>
                <a:r>
                  <a:rPr lang="en-US" sz="8000" i="1" dirty="0" err="1">
                    <a:solidFill>
                      <a:schemeClr val="accent1"/>
                    </a:solidFill>
                  </a:rPr>
                  <a:t>dừng</a:t>
                </a:r>
                <a:r>
                  <a:rPr lang="en-US" sz="8000" i="1" dirty="0">
                    <a:solidFill>
                      <a:schemeClr val="accent1"/>
                    </a:solidFill>
                  </a:rPr>
                  <a:t> </a:t>
                </a:r>
                <a:r>
                  <a:rPr lang="en-US" sz="8000" i="1" dirty="0" err="1">
                    <a:solidFill>
                      <a:schemeClr val="accent1"/>
                    </a:solidFill>
                  </a:rPr>
                  <a:t>chưa</a:t>
                </a:r>
                <a:r>
                  <a:rPr lang="en-US" sz="8000" i="1" dirty="0">
                    <a:solidFill>
                      <a:schemeClr val="accent1"/>
                    </a:solidFill>
                  </a:rPr>
                  <a:t> </a:t>
                </a:r>
                <a:r>
                  <a:rPr lang="en-US" sz="8000" i="1" dirty="0" err="1">
                    <a:solidFill>
                      <a:schemeClr val="accent1"/>
                    </a:solidFill>
                  </a:rPr>
                  <a:t>thỏa</a:t>
                </a:r>
                <a:r>
                  <a:rPr lang="en-US" sz="8000" dirty="0">
                    <a:solidFill>
                      <a:schemeClr val="tx1"/>
                    </a:solidFill>
                  </a:rPr>
                  <a:t>] </a:t>
                </a:r>
                <a:r>
                  <a:rPr lang="en-US" sz="8000" b="1" dirty="0">
                    <a:solidFill>
                      <a:schemeClr val="tx1"/>
                    </a:solidFill>
                  </a:rPr>
                  <a:t>do</a:t>
                </a:r>
                <a:r>
                  <a:rPr lang="en-US" sz="8000" dirty="0">
                    <a:solidFill>
                      <a:schemeClr val="tx1"/>
                    </a:solidFill>
                  </a:rPr>
                  <a:t>:</a:t>
                </a:r>
              </a:p>
              <a:p>
                <a:pPr marL="228600" lvl="0" indent="-50800" algn="l">
                  <a:spcBef>
                    <a:spcPts val="0"/>
                  </a:spcBef>
                  <a:buNone/>
                </a:pPr>
                <a:r>
                  <a:rPr lang="en-US" sz="8000" dirty="0"/>
                  <a:t>		</a:t>
                </a:r>
                <a14:m>
                  <m:oMath xmlns:m="http://schemas.openxmlformats.org/officeDocument/2006/math">
                    <m:sSub>
                      <m:sSubPr>
                        <m:ctrlPr>
                          <a:rPr lang="en-US" sz="8000" i="1" smtClean="0">
                            <a:solidFill>
                              <a:srgbClr val="FF00FF"/>
                            </a:solidFill>
                            <a:latin typeface="Cambria Math" panose="02040503050406030204" pitchFamily="18" charset="0"/>
                          </a:rPr>
                        </m:ctrlPr>
                      </m:sSubPr>
                      <m:e>
                        <m:r>
                          <a:rPr lang="en-US" sz="8000" b="1" i="1" smtClean="0">
                            <a:solidFill>
                              <a:srgbClr val="FF00FF"/>
                            </a:solidFill>
                            <a:latin typeface="Cambria Math" panose="02040503050406030204" pitchFamily="18" charset="0"/>
                          </a:rPr>
                          <m:t>𝒈</m:t>
                        </m:r>
                      </m:e>
                      <m:sub>
                        <m:r>
                          <a:rPr lang="en-US" sz="8000" b="0" i="1" smtClean="0">
                            <a:solidFill>
                              <a:srgbClr val="FF00FF"/>
                            </a:solidFill>
                            <a:latin typeface="Cambria Math" panose="02040503050406030204" pitchFamily="18" charset="0"/>
                          </a:rPr>
                          <m:t>𝑡</m:t>
                        </m:r>
                      </m:sub>
                    </m:sSub>
                    <m:r>
                      <a:rPr lang="en-US" sz="8000" b="0" i="1" smtClean="0">
                        <a:latin typeface="Cambria Math" panose="02040503050406030204" pitchFamily="18" charset="0"/>
                      </a:rPr>
                      <m:t>=</m:t>
                    </m:r>
                    <m:sSub>
                      <m:sSubPr>
                        <m:ctrlPr>
                          <a:rPr lang="en-US" sz="8000" i="1">
                            <a:latin typeface="Cambria Math" panose="02040503050406030204" pitchFamily="18" charset="0"/>
                          </a:rPr>
                        </m:ctrlPr>
                      </m:sSubPr>
                      <m:e>
                        <m:r>
                          <m:rPr>
                            <m:sty m:val="p"/>
                          </m:rPr>
                          <a:rPr lang="en-US" sz="8000" i="1">
                            <a:latin typeface="Cambria Math" panose="02040503050406030204" pitchFamily="18" charset="0"/>
                            <a:ea typeface="Cambria Math" panose="02040503050406030204" pitchFamily="18" charset="0"/>
                          </a:rPr>
                          <m:t>∇</m:t>
                        </m:r>
                      </m:e>
                      <m:sub>
                        <m:r>
                          <a:rPr lang="en-US" sz="8000" i="1">
                            <a:latin typeface="Cambria Math" panose="02040503050406030204" pitchFamily="18" charset="0"/>
                          </a:rPr>
                          <m:t>𝑤</m:t>
                        </m:r>
                      </m:sub>
                    </m:sSub>
                    <m:r>
                      <a:rPr lang="en-US" sz="8000" i="1">
                        <a:latin typeface="Cambria Math" panose="02040503050406030204" pitchFamily="18" charset="0"/>
                      </a:rPr>
                      <m:t>𝐿</m:t>
                    </m:r>
                    <m:d>
                      <m:dPr>
                        <m:ctrlPr>
                          <a:rPr lang="en-US" sz="8000" i="1">
                            <a:latin typeface="Cambria Math" panose="02040503050406030204" pitchFamily="18" charset="0"/>
                          </a:rPr>
                        </m:ctrlPr>
                      </m:dPr>
                      <m:e>
                        <m:r>
                          <a:rPr lang="en-US" sz="8000" b="1" i="1">
                            <a:latin typeface="Cambria Math" panose="02040503050406030204" pitchFamily="18" charset="0"/>
                          </a:rPr>
                          <m:t>𝒘</m:t>
                        </m:r>
                      </m:e>
                    </m:d>
                  </m:oMath>
                </a14:m>
                <a:br>
                  <a:rPr lang="en-US" sz="8000" b="0" dirty="0"/>
                </a:br>
                <a:r>
                  <a:rPr lang="en-US" sz="8000" b="0" dirty="0"/>
                  <a:t>	</a:t>
                </a:r>
                <a14:m>
                  <m:oMath xmlns:m="http://schemas.openxmlformats.org/officeDocument/2006/math">
                    <m:r>
                      <a:rPr lang="en-US" sz="8000" b="1" i="1">
                        <a:latin typeface="Cambria Math" panose="02040503050406030204" pitchFamily="18" charset="0"/>
                      </a:rPr>
                      <m:t>𝒘</m:t>
                    </m:r>
                    <m:r>
                      <a:rPr lang="en-US" sz="8000" b="0" i="1" smtClean="0">
                        <a:latin typeface="Cambria Math" panose="02040503050406030204" pitchFamily="18" charset="0"/>
                      </a:rPr>
                      <m:t>=</m:t>
                    </m:r>
                    <m:r>
                      <a:rPr lang="en-US" sz="8000" b="1" i="1">
                        <a:latin typeface="Cambria Math" panose="02040503050406030204" pitchFamily="18" charset="0"/>
                      </a:rPr>
                      <m:t>𝒘</m:t>
                    </m:r>
                    <m:r>
                      <a:rPr lang="en-US" sz="8000" b="0" i="1" smtClean="0">
                        <a:solidFill>
                          <a:schemeClr val="accent1"/>
                        </a:solidFill>
                        <a:latin typeface="Cambria Math" panose="02040503050406030204" pitchFamily="18" charset="0"/>
                      </a:rPr>
                      <m:t>−</m:t>
                    </m:r>
                    <m:r>
                      <a:rPr lang="en-US" sz="8000" i="1" smtClean="0">
                        <a:solidFill>
                          <a:schemeClr val="accent1"/>
                        </a:solidFill>
                        <a:latin typeface="Cambria Math" panose="02040503050406030204" pitchFamily="18" charset="0"/>
                        <a:ea typeface="Cambria Math" panose="02040503050406030204" pitchFamily="18" charset="0"/>
                      </a:rPr>
                      <m:t>𝛼</m:t>
                    </m:r>
                    <m:sSub>
                      <m:sSubPr>
                        <m:ctrlPr>
                          <a:rPr lang="en-US" sz="8000" i="1" smtClean="0">
                            <a:solidFill>
                              <a:srgbClr val="FF00FF"/>
                            </a:solidFill>
                            <a:latin typeface="Cambria Math" panose="02040503050406030204" pitchFamily="18" charset="0"/>
                          </a:rPr>
                        </m:ctrlPr>
                      </m:sSubPr>
                      <m:e>
                        <m:r>
                          <a:rPr lang="en-US" sz="8000" b="1" i="1">
                            <a:solidFill>
                              <a:srgbClr val="FF00FF"/>
                            </a:solidFill>
                            <a:latin typeface="Cambria Math" panose="02040503050406030204" pitchFamily="18" charset="0"/>
                          </a:rPr>
                          <m:t>𝒈</m:t>
                        </m:r>
                      </m:e>
                      <m:sub>
                        <m:r>
                          <a:rPr lang="en-US" sz="8000" i="1">
                            <a:solidFill>
                              <a:srgbClr val="FF00FF"/>
                            </a:solidFill>
                            <a:latin typeface="Cambria Math" panose="02040503050406030204" pitchFamily="18" charset="0"/>
                          </a:rPr>
                          <m:t>𝑡</m:t>
                        </m:r>
                      </m:sub>
                    </m:sSub>
                  </m:oMath>
                </a14:m>
                <a:r>
                  <a:rPr lang="en-US" sz="8000" dirty="0">
                    <a:solidFill>
                      <a:srgbClr val="FF00FF"/>
                    </a:solidFill>
                  </a:rPr>
                  <a:t> </a:t>
                </a:r>
                <a:br>
                  <a:rPr lang="en-US" sz="8000" dirty="0"/>
                </a:br>
                <a:r>
                  <a:rPr lang="en-US" sz="8000" dirty="0"/>
                  <a:t>	</a:t>
                </a:r>
                <a14:m>
                  <m:oMath xmlns:m="http://schemas.openxmlformats.org/officeDocument/2006/math">
                    <m:r>
                      <a:rPr lang="en-US" sz="8000" b="0" i="1" smtClean="0">
                        <a:latin typeface="Cambria Math" panose="02040503050406030204" pitchFamily="18" charset="0"/>
                      </a:rPr>
                      <m:t>𝑡</m:t>
                    </m:r>
                    <m:r>
                      <a:rPr lang="en-US" sz="8000" b="0" i="1" smtClean="0">
                        <a:latin typeface="Cambria Math" panose="02040503050406030204" pitchFamily="18" charset="0"/>
                      </a:rPr>
                      <m:t>=</m:t>
                    </m:r>
                    <m:r>
                      <a:rPr lang="en-US" sz="8000" b="0" i="1" smtClean="0">
                        <a:latin typeface="Cambria Math" panose="02040503050406030204" pitchFamily="18" charset="0"/>
                      </a:rPr>
                      <m:t>𝑡</m:t>
                    </m:r>
                    <m:r>
                      <a:rPr lang="en-US" sz="8000" b="0" i="1" smtClean="0">
                        <a:latin typeface="Cambria Math" panose="02040503050406030204" pitchFamily="18" charset="0"/>
                      </a:rPr>
                      <m:t>+</m:t>
                    </m:r>
                    <m:r>
                      <a:rPr lang="en-US" sz="8000" b="0" i="1" smtClean="0">
                        <a:latin typeface="Cambria Math" panose="02040503050406030204" pitchFamily="18" charset="0"/>
                      </a:rPr>
                      <m:t>1</m:t>
                    </m:r>
                  </m:oMath>
                </a14:m>
                <a:r>
                  <a:rPr lang="en-US" sz="8000" dirty="0">
                    <a:solidFill>
                      <a:schemeClr val="tx1"/>
                    </a:solidFill>
                  </a:rPr>
                  <a:t> </a:t>
                </a:r>
                <a:endParaRPr lang="en-US" sz="8000" dirty="0"/>
              </a:p>
              <a:p>
                <a:pPr marL="228600" indent="-50800">
                  <a:spcBef>
                    <a:spcPts val="0"/>
                  </a:spcBef>
                  <a:buNone/>
                </a:pPr>
                <a:endParaRPr lang="en-US" sz="7200" dirty="0"/>
              </a:p>
            </p:txBody>
          </p:sp>
        </mc:Choice>
        <mc:Fallback xmlns="">
          <p:sp>
            <p:nvSpPr>
              <p:cNvPr id="374" name="Google Shape;374;p5">
                <a:extLst>
                  <a:ext uri="{FF2B5EF4-FFF2-40B4-BE49-F238E27FC236}">
                    <a16:creationId xmlns:a16="http://schemas.microsoft.com/office/drawing/2014/main" id="{BC028419-9FC9-0310-272A-939721DA06C8}"/>
                  </a:ext>
                </a:extLst>
              </p:cNvPr>
              <p:cNvSpPr txBox="1">
                <a:spLocks noGrp="1" noRot="1" noChangeAspect="1" noMove="1" noResize="1" noEditPoints="1" noAdjustHandles="1" noChangeArrowheads="1" noChangeShapeType="1" noTextEdit="1"/>
              </p:cNvSpPr>
              <p:nvPr>
                <p:ph type="body" idx="1"/>
              </p:nvPr>
            </p:nvSpPr>
            <p:spPr>
              <a:xfrm>
                <a:off x="369262" y="478114"/>
                <a:ext cx="7698377" cy="5901771"/>
              </a:xfrm>
              <a:prstGeom prst="rect">
                <a:avLst/>
              </a:prstGeom>
              <a:blipFill>
                <a:blip r:embed="rId3"/>
                <a:stretch>
                  <a:fillRect r="-872" b="-3406"/>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16AE2921-6478-6323-060B-2D5E8B5CF2DC}"/>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FD9C5C01-783C-40C2-9418-CC2C31723A27}"/>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20</a:t>
            </a:fld>
            <a:endParaRPr/>
          </a:p>
        </p:txBody>
      </p:sp>
      <p:pic>
        <p:nvPicPr>
          <p:cNvPr id="2" name="Graphic 1">
            <a:extLst>
              <a:ext uri="{FF2B5EF4-FFF2-40B4-BE49-F238E27FC236}">
                <a16:creationId xmlns:a16="http://schemas.microsoft.com/office/drawing/2014/main" id="{D97275BA-4741-A17F-7CFC-17337E1991F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959368" y="381156"/>
            <a:ext cx="4154018" cy="2733674"/>
          </a:xfrm>
          <a:prstGeom prst="rect">
            <a:avLst/>
          </a:prstGeom>
        </p:spPr>
      </p:pic>
      <p:pic>
        <p:nvPicPr>
          <p:cNvPr id="3" name="Graphic 2">
            <a:extLst>
              <a:ext uri="{FF2B5EF4-FFF2-40B4-BE49-F238E27FC236}">
                <a16:creationId xmlns:a16="http://schemas.microsoft.com/office/drawing/2014/main" id="{DE7512AC-047D-E12C-6A0B-D40626DD261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307768" y="3046231"/>
            <a:ext cx="3849395" cy="3779587"/>
          </a:xfrm>
          <a:prstGeom prst="rect">
            <a:avLst/>
          </a:prstGeom>
        </p:spPr>
      </p:pic>
      <p:pic>
        <p:nvPicPr>
          <p:cNvPr id="5" name="Graphic 4">
            <a:extLst>
              <a:ext uri="{FF2B5EF4-FFF2-40B4-BE49-F238E27FC236}">
                <a16:creationId xmlns:a16="http://schemas.microsoft.com/office/drawing/2014/main" id="{34D22652-DFC5-A9CA-90D7-0E391D89FEB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296752" y="3046230"/>
            <a:ext cx="3849394" cy="3779587"/>
          </a:xfrm>
          <a:prstGeom prst="rect">
            <a:avLst/>
          </a:prstGeom>
        </p:spPr>
      </p:pic>
      <p:pic>
        <p:nvPicPr>
          <p:cNvPr id="7" name="Graphic 6">
            <a:extLst>
              <a:ext uri="{FF2B5EF4-FFF2-40B4-BE49-F238E27FC236}">
                <a16:creationId xmlns:a16="http://schemas.microsoft.com/office/drawing/2014/main" id="{72E412ED-72D1-6E96-449C-3A1E4BFC5DAD}"/>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8304960" y="3046230"/>
            <a:ext cx="3849394" cy="3779586"/>
          </a:xfrm>
          <a:prstGeom prst="rect">
            <a:avLst/>
          </a:prstGeom>
        </p:spPr>
      </p:pic>
    </p:spTree>
    <p:extLst>
      <p:ext uri="{BB962C8B-B14F-4D97-AF65-F5344CB8AC3E}">
        <p14:creationId xmlns:p14="http://schemas.microsoft.com/office/powerpoint/2010/main" val="187938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4">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B746840A-2034-1CBE-8394-93B2B5394AD6}"/>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3CB4E8CD-C08C-202F-5489-82F6361ABBBC}"/>
              </a:ext>
            </a:extLst>
          </p:cNvPr>
          <p:cNvSpPr txBox="1">
            <a:spLocks noGrp="1"/>
          </p:cNvSpPr>
          <p:nvPr>
            <p:ph type="title"/>
          </p:nvPr>
        </p:nvSpPr>
        <p:spPr>
          <a:xfrm>
            <a:off x="774146" y="126603"/>
            <a:ext cx="10579655" cy="785896"/>
          </a:xfrm>
          <a:prstGeom prst="rect">
            <a:avLst/>
          </a:prstGeom>
          <a:noFill/>
          <a:ln>
            <a:noFill/>
          </a:ln>
        </p:spPr>
        <p:txBody>
          <a:bodyPr spcFirstLastPara="1" wrap="square" lIns="91425" tIns="45700" rIns="91425" bIns="45700" anchor="ctr" anchorCtr="0">
            <a:normAutofit fontScale="90000"/>
          </a:bodyPr>
          <a:lstStyle/>
          <a:p>
            <a:pPr lvl="0">
              <a:spcBef>
                <a:spcPts val="0"/>
              </a:spcBef>
            </a:pPr>
            <a:r>
              <a:rPr lang="en-US" dirty="0" err="1"/>
              <a:t>Thuật</a:t>
            </a:r>
            <a:r>
              <a:rPr lang="en-US" dirty="0"/>
              <a:t> </a:t>
            </a:r>
            <a:r>
              <a:rPr lang="en-US" dirty="0" err="1"/>
              <a:t>toán</a:t>
            </a:r>
            <a:r>
              <a:rPr lang="en-US" dirty="0"/>
              <a:t> Gradient Descent</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BC028419-9FC9-0310-272A-939721DA06C8}"/>
                  </a:ext>
                </a:extLst>
              </p:cNvPr>
              <p:cNvSpPr txBox="1">
                <a:spLocks noGrp="1"/>
              </p:cNvSpPr>
              <p:nvPr>
                <p:ph type="body" idx="1"/>
              </p:nvPr>
            </p:nvSpPr>
            <p:spPr>
              <a:xfrm>
                <a:off x="181020" y="840256"/>
                <a:ext cx="7698377" cy="2854921"/>
              </a:xfrm>
              <a:prstGeom prst="rect">
                <a:avLst/>
              </a:prstGeom>
              <a:noFill/>
              <a:ln>
                <a:noFill/>
              </a:ln>
            </p:spPr>
            <p:txBody>
              <a:bodyPr spcFirstLastPara="1" wrap="square" lIns="91425" tIns="45700" rIns="91425" bIns="45700" anchor="t" anchorCtr="0">
                <a:noAutofit/>
              </a:bodyPr>
              <a:lstStyle/>
              <a:p>
                <a:pPr marL="228600" lvl="0" indent="-50800">
                  <a:spcBef>
                    <a:spcPts val="0"/>
                  </a:spcBef>
                  <a:buNone/>
                </a:pPr>
                <a:r>
                  <a:rPr lang="en-US" sz="1800" b="1" dirty="0" err="1">
                    <a:solidFill>
                      <a:schemeClr val="tx1"/>
                    </a:solidFill>
                  </a:rPr>
                  <a:t>Đầu</a:t>
                </a:r>
                <a:r>
                  <a:rPr lang="en-US" sz="1800" b="1" dirty="0">
                    <a:solidFill>
                      <a:schemeClr val="tx1"/>
                    </a:solidFill>
                  </a:rPr>
                  <a:t> </a:t>
                </a:r>
                <a:r>
                  <a:rPr lang="en-US" sz="1800" b="1" dirty="0" err="1">
                    <a:solidFill>
                      <a:schemeClr val="tx1"/>
                    </a:solidFill>
                  </a:rPr>
                  <a:t>vào</a:t>
                </a:r>
                <a:r>
                  <a:rPr lang="en-US" sz="1800" b="1" dirty="0">
                    <a:solidFill>
                      <a:schemeClr val="tx1"/>
                    </a:solidFill>
                  </a:rPr>
                  <a:t>:</a:t>
                </a:r>
                <a:r>
                  <a:rPr lang="en-US" sz="1800" dirty="0">
                    <a:solidFill>
                      <a:schemeClr val="tx1"/>
                    </a:solidFill>
                  </a:rPr>
                  <a:t> </a:t>
                </a:r>
                <a:r>
                  <a:rPr lang="en-US" sz="1800" dirty="0" err="1">
                    <a:solidFill>
                      <a:schemeClr val="tx1"/>
                    </a:solidFill>
                  </a:rPr>
                  <a:t>Hàm</a:t>
                </a:r>
                <a:r>
                  <a:rPr lang="en-US" sz="1800" dirty="0">
                    <a:solidFill>
                      <a:schemeClr val="tx1"/>
                    </a:solidFill>
                  </a:rPr>
                  <a:t> </a:t>
                </a:r>
                <a:r>
                  <a:rPr lang="en-US" sz="1800" dirty="0" err="1">
                    <a:solidFill>
                      <a:schemeClr val="tx1"/>
                    </a:solidFill>
                  </a:rPr>
                  <a:t>mất</a:t>
                </a:r>
                <a:r>
                  <a:rPr lang="en-US" sz="1800" dirty="0">
                    <a:solidFill>
                      <a:schemeClr val="tx1"/>
                    </a:solidFill>
                  </a:rPr>
                  <a:t> </a:t>
                </a:r>
                <a:r>
                  <a:rPr lang="en-US" sz="1800" dirty="0" err="1">
                    <a:solidFill>
                      <a:schemeClr val="tx1"/>
                    </a:solidFill>
                  </a:rPr>
                  <a:t>mát</a:t>
                </a:r>
                <a:r>
                  <a:rPr lang="en-US" sz="1800" dirty="0">
                    <a:solidFill>
                      <a:schemeClr val="tx1"/>
                    </a:solidFill>
                  </a:rPr>
                  <a:t> </a:t>
                </a:r>
                <a14:m>
                  <m:oMath xmlns:m="http://schemas.openxmlformats.org/officeDocument/2006/math">
                    <m:r>
                      <a:rPr lang="en-US" sz="1800" i="1">
                        <a:latin typeface="Cambria Math" panose="02040503050406030204" pitchFamily="18" charset="0"/>
                      </a:rPr>
                      <m:t>𝐿</m:t>
                    </m:r>
                    <m:d>
                      <m:dPr>
                        <m:ctrlPr>
                          <a:rPr lang="en-US" sz="1800" i="1">
                            <a:latin typeface="Cambria Math" panose="02040503050406030204" pitchFamily="18" charset="0"/>
                          </a:rPr>
                        </m:ctrlPr>
                      </m:dPr>
                      <m:e>
                        <m:r>
                          <a:rPr lang="en-US" sz="1800" b="1" i="1">
                            <a:latin typeface="Cambria Math" panose="02040503050406030204" pitchFamily="18" charset="0"/>
                          </a:rPr>
                          <m:t>𝒘</m:t>
                        </m:r>
                      </m:e>
                    </m:d>
                  </m:oMath>
                </a14:m>
                <a:r>
                  <a:rPr lang="en-US" sz="1800" dirty="0">
                    <a:solidFill>
                      <a:schemeClr val="tx1"/>
                    </a:solidFill>
                  </a:rPr>
                  <a:t> </a:t>
                </a:r>
                <a:r>
                  <a:rPr lang="en-US" sz="1800" dirty="0" err="1">
                    <a:solidFill>
                      <a:schemeClr val="tx1"/>
                    </a:solidFill>
                  </a:rPr>
                  <a:t>cần</a:t>
                </a:r>
                <a:r>
                  <a:rPr lang="en-US" sz="1800" dirty="0">
                    <a:solidFill>
                      <a:schemeClr val="tx1"/>
                    </a:solidFill>
                  </a:rPr>
                  <a:t> </a:t>
                </a:r>
                <a:r>
                  <a:rPr lang="en-US" sz="1800" dirty="0" err="1">
                    <a:solidFill>
                      <a:schemeClr val="tx1"/>
                    </a:solidFill>
                  </a:rPr>
                  <a:t>cực</a:t>
                </a:r>
                <a:r>
                  <a:rPr lang="en-US" sz="1800" dirty="0">
                    <a:solidFill>
                      <a:schemeClr val="tx1"/>
                    </a:solidFill>
                  </a:rPr>
                  <a:t> </a:t>
                </a:r>
                <a:r>
                  <a:rPr lang="en-US" sz="1800" dirty="0" err="1">
                    <a:solidFill>
                      <a:schemeClr val="tx1"/>
                    </a:solidFill>
                  </a:rPr>
                  <a:t>tiểu</a:t>
                </a:r>
                <a:r>
                  <a:rPr lang="en-US" sz="1800" dirty="0">
                    <a:solidFill>
                      <a:schemeClr val="tx1"/>
                    </a:solidFill>
                  </a:rPr>
                  <a:t> </a:t>
                </a:r>
                <a:r>
                  <a:rPr lang="en-US" sz="1800" dirty="0" err="1">
                    <a:solidFill>
                      <a:schemeClr val="tx1"/>
                    </a:solidFill>
                  </a:rPr>
                  <a:t>hóa</a:t>
                </a:r>
                <a:r>
                  <a:rPr lang="en-US" sz="1800" dirty="0">
                    <a:solidFill>
                      <a:schemeClr val="tx1"/>
                    </a:solidFill>
                  </a:rPr>
                  <a:t>.</a:t>
                </a:r>
              </a:p>
              <a:p>
                <a:pPr marL="228600" lvl="0" indent="-50800">
                  <a:spcBef>
                    <a:spcPts val="0"/>
                  </a:spcBef>
                  <a:buNone/>
                </a:pPr>
                <a:r>
                  <a:rPr lang="en-US" sz="1800" dirty="0">
                    <a:solidFill>
                      <a:schemeClr val="tx1"/>
                    </a:solidFill>
                  </a:rPr>
                  <a:t>		    </a:t>
                </a:r>
                <a:r>
                  <a:rPr lang="en-US" sz="1800" dirty="0" err="1">
                    <a:solidFill>
                      <a:schemeClr val="tx1"/>
                    </a:solidFill>
                  </a:rPr>
                  <a:t>Giá</a:t>
                </a:r>
                <a:r>
                  <a:rPr lang="en-US" sz="1800" dirty="0">
                    <a:solidFill>
                      <a:schemeClr val="tx1"/>
                    </a:solidFill>
                  </a:rPr>
                  <a:t> </a:t>
                </a:r>
                <a:r>
                  <a:rPr lang="en-US" sz="1800" dirty="0" err="1">
                    <a:solidFill>
                      <a:schemeClr val="tx1"/>
                    </a:solidFill>
                  </a:rPr>
                  <a:t>trị</a:t>
                </a:r>
                <a:r>
                  <a:rPr lang="en-US" sz="1800" dirty="0">
                    <a:solidFill>
                      <a:schemeClr val="tx1"/>
                    </a:solidFill>
                  </a:rPr>
                  <a:t> </a:t>
                </a:r>
                <a:r>
                  <a:rPr lang="en-US" sz="1800" dirty="0" err="1">
                    <a:solidFill>
                      <a:schemeClr val="tx1"/>
                    </a:solidFill>
                  </a:rPr>
                  <a:t>khởi</a:t>
                </a:r>
                <a:r>
                  <a:rPr lang="en-US" sz="1800" dirty="0">
                    <a:solidFill>
                      <a:schemeClr val="tx1"/>
                    </a:solidFill>
                  </a:rPr>
                  <a:t> </a:t>
                </a:r>
                <a:r>
                  <a:rPr lang="en-US" sz="1800" dirty="0" err="1">
                    <a:solidFill>
                      <a:schemeClr val="tx1"/>
                    </a:solidFill>
                  </a:rPr>
                  <a:t>tạo</a:t>
                </a:r>
                <a:r>
                  <a:rPr lang="en-US" sz="1800" dirty="0">
                    <a:solidFill>
                      <a:schemeClr val="tx1"/>
                    </a:solidFill>
                  </a:rPr>
                  <a:t> </a:t>
                </a:r>
                <a14:m>
                  <m:oMath xmlns:m="http://schemas.openxmlformats.org/officeDocument/2006/math">
                    <m:r>
                      <a:rPr lang="en-US" sz="1800" b="1" i="1">
                        <a:latin typeface="Cambria Math" panose="02040503050406030204" pitchFamily="18" charset="0"/>
                      </a:rPr>
                      <m:t>𝒘</m:t>
                    </m:r>
                  </m:oMath>
                </a14:m>
                <a:r>
                  <a:rPr lang="en-US" sz="1800" dirty="0">
                    <a:solidFill>
                      <a:schemeClr val="tx1"/>
                    </a:solidFill>
                  </a:rPr>
                  <a:t> </a:t>
                </a:r>
                <a:r>
                  <a:rPr lang="en-US" sz="1800" dirty="0" err="1">
                    <a:solidFill>
                      <a:schemeClr val="tx1"/>
                    </a:solidFill>
                  </a:rPr>
                  <a:t>tại</a:t>
                </a:r>
                <a:r>
                  <a:rPr lang="en-US" sz="1800" dirty="0">
                    <a:solidFill>
                      <a:schemeClr val="tx1"/>
                    </a:solidFill>
                  </a:rPr>
                  <a:t> </a:t>
                </a:r>
                <a14:m>
                  <m:oMath xmlns:m="http://schemas.openxmlformats.org/officeDocument/2006/math">
                    <m:r>
                      <a:rPr lang="en-US" sz="1800" i="1">
                        <a:solidFill>
                          <a:schemeClr val="tx1"/>
                        </a:solidFill>
                        <a:latin typeface="Cambria Math" panose="02040503050406030204" pitchFamily="18" charset="0"/>
                      </a:rPr>
                      <m:t>𝑡</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0</m:t>
                    </m:r>
                  </m:oMath>
                </a14:m>
                <a:r>
                  <a:rPr lang="en-US" sz="1800" dirty="0">
                    <a:solidFill>
                      <a:schemeClr val="tx1"/>
                    </a:solidFill>
                  </a:rPr>
                  <a:t> (initial value).</a:t>
                </a:r>
              </a:p>
              <a:p>
                <a:pPr marL="228600" lvl="0" indent="-50800">
                  <a:spcBef>
                    <a:spcPts val="0"/>
                  </a:spcBef>
                  <a:buNone/>
                </a:pPr>
                <a:r>
                  <a:rPr lang="en-US" sz="1800" dirty="0">
                    <a:solidFill>
                      <a:schemeClr val="tx1"/>
                    </a:solidFill>
                  </a:rPr>
                  <a:t>		    </a:t>
                </a:r>
                <a:r>
                  <a:rPr lang="en-US" sz="1800" dirty="0" err="1">
                    <a:solidFill>
                      <a:schemeClr val="tx1"/>
                    </a:solidFill>
                  </a:rPr>
                  <a:t>Hệ</a:t>
                </a:r>
                <a:r>
                  <a:rPr lang="en-US" sz="1800" dirty="0">
                    <a:solidFill>
                      <a:schemeClr val="tx1"/>
                    </a:solidFill>
                  </a:rPr>
                  <a:t> </a:t>
                </a:r>
                <a:r>
                  <a:rPr lang="en-US" sz="1800" dirty="0" err="1">
                    <a:solidFill>
                      <a:schemeClr val="tx1"/>
                    </a:solidFill>
                  </a:rPr>
                  <a:t>số</a:t>
                </a:r>
                <a:r>
                  <a:rPr lang="en-US" sz="1800" dirty="0">
                    <a:solidFill>
                      <a:schemeClr val="tx1"/>
                    </a:solidFill>
                  </a:rPr>
                  <a:t> </a:t>
                </a:r>
                <a:r>
                  <a:rPr lang="en-US" sz="1800" dirty="0" err="1">
                    <a:solidFill>
                      <a:schemeClr val="tx1"/>
                    </a:solidFill>
                  </a:rPr>
                  <a:t>học</a:t>
                </a:r>
                <a:r>
                  <a:rPr lang="en-US" sz="1800" dirty="0">
                    <a:solidFill>
                      <a:schemeClr val="tx1"/>
                    </a:solidFill>
                  </a:rPr>
                  <a:t> (learning rate)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rPr>
                      <m:t>𝛼</m:t>
                    </m:r>
                    <m:r>
                      <a:rPr lang="en-US" sz="1800" b="0" i="1" smtClean="0">
                        <a:solidFill>
                          <a:schemeClr val="tx1"/>
                        </a:solidFill>
                        <a:latin typeface="Cambria Math" panose="02040503050406030204" pitchFamily="18" charset="0"/>
                        <a:ea typeface="Cambria Math" panose="02040503050406030204" pitchFamily="18" charset="0"/>
                      </a:rPr>
                      <m:t>&gt;</m:t>
                    </m:r>
                    <m:r>
                      <a:rPr lang="en-US" sz="1800" b="0" i="1" smtClean="0">
                        <a:solidFill>
                          <a:schemeClr val="tx1"/>
                        </a:solidFill>
                        <a:latin typeface="Cambria Math" panose="02040503050406030204" pitchFamily="18" charset="0"/>
                        <a:ea typeface="Cambria Math" panose="02040503050406030204" pitchFamily="18" charset="0"/>
                      </a:rPr>
                      <m:t>0</m:t>
                    </m:r>
                  </m:oMath>
                </a14:m>
                <a:r>
                  <a:rPr lang="en-US" sz="1800" dirty="0">
                    <a:solidFill>
                      <a:schemeClr val="tx1"/>
                    </a:solidFill>
                  </a:rPr>
                  <a:t>.</a:t>
                </a:r>
              </a:p>
              <a:p>
                <a:pPr marL="228600" lvl="0" indent="-50800">
                  <a:spcBef>
                    <a:spcPts val="0"/>
                  </a:spcBef>
                  <a:buNone/>
                </a:pPr>
                <a:endParaRPr lang="en-US" sz="1800" b="1" dirty="0">
                  <a:solidFill>
                    <a:schemeClr val="tx1"/>
                  </a:solidFill>
                </a:endParaRPr>
              </a:p>
              <a:p>
                <a:pPr marL="228600" lvl="0" indent="-50800">
                  <a:spcBef>
                    <a:spcPts val="0"/>
                  </a:spcBef>
                  <a:buNone/>
                </a:pPr>
                <a:r>
                  <a:rPr lang="en-US" sz="1800" b="1" dirty="0">
                    <a:solidFill>
                      <a:schemeClr val="tx1"/>
                    </a:solidFill>
                  </a:rPr>
                  <a:t>while</a:t>
                </a:r>
                <a:r>
                  <a:rPr lang="en-US" sz="1800" dirty="0">
                    <a:solidFill>
                      <a:schemeClr val="tx1"/>
                    </a:solidFill>
                  </a:rPr>
                  <a:t> [</a:t>
                </a:r>
                <a:r>
                  <a:rPr lang="en-US" sz="1800" i="1" dirty="0" err="1">
                    <a:solidFill>
                      <a:schemeClr val="accent1"/>
                    </a:solidFill>
                  </a:rPr>
                  <a:t>điều</a:t>
                </a:r>
                <a:r>
                  <a:rPr lang="en-US" sz="1800" i="1" dirty="0">
                    <a:solidFill>
                      <a:schemeClr val="accent1"/>
                    </a:solidFill>
                  </a:rPr>
                  <a:t> </a:t>
                </a:r>
                <a:r>
                  <a:rPr lang="en-US" sz="1800" i="1" dirty="0" err="1">
                    <a:solidFill>
                      <a:schemeClr val="accent1"/>
                    </a:solidFill>
                  </a:rPr>
                  <a:t>kiện</a:t>
                </a:r>
                <a:r>
                  <a:rPr lang="en-US" sz="1800" i="1" dirty="0">
                    <a:solidFill>
                      <a:schemeClr val="accent1"/>
                    </a:solidFill>
                  </a:rPr>
                  <a:t> </a:t>
                </a:r>
                <a:r>
                  <a:rPr lang="en-US" sz="1800" i="1" dirty="0" err="1">
                    <a:solidFill>
                      <a:schemeClr val="accent1"/>
                    </a:solidFill>
                  </a:rPr>
                  <a:t>dừng</a:t>
                </a:r>
                <a:r>
                  <a:rPr lang="en-US" sz="1800" i="1" dirty="0">
                    <a:solidFill>
                      <a:schemeClr val="accent1"/>
                    </a:solidFill>
                  </a:rPr>
                  <a:t> </a:t>
                </a:r>
                <a:r>
                  <a:rPr lang="en-US" sz="1800" i="1" dirty="0" err="1">
                    <a:solidFill>
                      <a:schemeClr val="accent1"/>
                    </a:solidFill>
                  </a:rPr>
                  <a:t>chưa</a:t>
                </a:r>
                <a:r>
                  <a:rPr lang="en-US" sz="1800" i="1" dirty="0">
                    <a:solidFill>
                      <a:schemeClr val="accent1"/>
                    </a:solidFill>
                  </a:rPr>
                  <a:t> </a:t>
                </a:r>
                <a:r>
                  <a:rPr lang="en-US" sz="1800" i="1" dirty="0" err="1">
                    <a:solidFill>
                      <a:schemeClr val="accent1"/>
                    </a:solidFill>
                  </a:rPr>
                  <a:t>thỏa</a:t>
                </a:r>
                <a:r>
                  <a:rPr lang="en-US" sz="1800" dirty="0">
                    <a:solidFill>
                      <a:schemeClr val="tx1"/>
                    </a:solidFill>
                  </a:rPr>
                  <a:t>] </a:t>
                </a:r>
                <a:r>
                  <a:rPr lang="en-US" sz="1800" b="1" dirty="0">
                    <a:solidFill>
                      <a:schemeClr val="tx1"/>
                    </a:solidFill>
                  </a:rPr>
                  <a:t>do</a:t>
                </a:r>
                <a:r>
                  <a:rPr lang="en-US" sz="1800" dirty="0">
                    <a:solidFill>
                      <a:schemeClr val="tx1"/>
                    </a:solidFill>
                  </a:rPr>
                  <a:t>:</a:t>
                </a:r>
              </a:p>
              <a:p>
                <a:pPr marL="228600" lvl="0" indent="-50800" algn="l">
                  <a:spcBef>
                    <a:spcPts val="0"/>
                  </a:spcBef>
                  <a:buNone/>
                </a:pPr>
                <a:r>
                  <a:rPr lang="en-US" sz="1800" dirty="0"/>
                  <a:t>		</a:t>
                </a:r>
                <a14:m>
                  <m:oMath xmlns:m="http://schemas.openxmlformats.org/officeDocument/2006/math">
                    <m:sSub>
                      <m:sSubPr>
                        <m:ctrlPr>
                          <a:rPr lang="en-US" sz="1800" i="1" smtClean="0">
                            <a:solidFill>
                              <a:srgbClr val="FF00FF"/>
                            </a:solidFill>
                            <a:latin typeface="Cambria Math" panose="02040503050406030204" pitchFamily="18" charset="0"/>
                          </a:rPr>
                        </m:ctrlPr>
                      </m:sSubPr>
                      <m:e>
                        <m:r>
                          <a:rPr lang="en-US" sz="1800" b="1" i="1" smtClean="0">
                            <a:solidFill>
                              <a:srgbClr val="FF00FF"/>
                            </a:solidFill>
                            <a:latin typeface="Cambria Math" panose="02040503050406030204" pitchFamily="18" charset="0"/>
                          </a:rPr>
                          <m:t>𝒈</m:t>
                        </m:r>
                      </m:e>
                      <m:sub>
                        <m:r>
                          <a:rPr lang="en-US" sz="1800" b="0" i="1" smtClean="0">
                            <a:solidFill>
                              <a:srgbClr val="FF00FF"/>
                            </a:solidFill>
                            <a:latin typeface="Cambria Math" panose="02040503050406030204" pitchFamily="18" charset="0"/>
                          </a:rPr>
                          <m:t>𝑡</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m:rPr>
                            <m:sty m:val="p"/>
                          </m:rPr>
                          <a:rPr lang="en-US" sz="1800" i="1">
                            <a:latin typeface="Cambria Math" panose="02040503050406030204" pitchFamily="18" charset="0"/>
                            <a:ea typeface="Cambria Math" panose="02040503050406030204" pitchFamily="18" charset="0"/>
                          </a:rPr>
                          <m:t>∇</m:t>
                        </m:r>
                      </m:e>
                      <m:sub>
                        <m:r>
                          <a:rPr lang="en-US" sz="1800" i="1">
                            <a:latin typeface="Cambria Math" panose="02040503050406030204" pitchFamily="18" charset="0"/>
                          </a:rPr>
                          <m:t>𝑤</m:t>
                        </m:r>
                      </m:sub>
                    </m:sSub>
                    <m:r>
                      <a:rPr lang="en-US" sz="1800" i="1">
                        <a:latin typeface="Cambria Math" panose="02040503050406030204" pitchFamily="18" charset="0"/>
                      </a:rPr>
                      <m:t>𝐿</m:t>
                    </m:r>
                    <m:d>
                      <m:dPr>
                        <m:ctrlPr>
                          <a:rPr lang="en-US" sz="1800" i="1">
                            <a:latin typeface="Cambria Math" panose="02040503050406030204" pitchFamily="18" charset="0"/>
                          </a:rPr>
                        </m:ctrlPr>
                      </m:dPr>
                      <m:e>
                        <m:r>
                          <a:rPr lang="en-US" sz="1800" b="1" i="1">
                            <a:latin typeface="Cambria Math" panose="02040503050406030204" pitchFamily="18" charset="0"/>
                          </a:rPr>
                          <m:t>𝒘</m:t>
                        </m:r>
                      </m:e>
                    </m:d>
                  </m:oMath>
                </a14:m>
                <a:br>
                  <a:rPr lang="en-US" sz="1800" b="0" dirty="0"/>
                </a:br>
                <a:r>
                  <a:rPr lang="en-US" sz="1800" b="0" dirty="0"/>
                  <a:t>	</a:t>
                </a:r>
                <a14:m>
                  <m:oMath xmlns:m="http://schemas.openxmlformats.org/officeDocument/2006/math">
                    <m:r>
                      <a:rPr lang="en-US" sz="1800" b="1" i="1">
                        <a:latin typeface="Cambria Math" panose="02040503050406030204" pitchFamily="18" charset="0"/>
                      </a:rPr>
                      <m:t>𝒘</m:t>
                    </m:r>
                    <m:r>
                      <a:rPr lang="en-US" sz="1800" b="0" i="1" smtClean="0">
                        <a:latin typeface="Cambria Math" panose="02040503050406030204" pitchFamily="18" charset="0"/>
                      </a:rPr>
                      <m:t>=</m:t>
                    </m:r>
                    <m:r>
                      <a:rPr lang="en-US" sz="1800" b="1" i="1">
                        <a:latin typeface="Cambria Math" panose="02040503050406030204" pitchFamily="18" charset="0"/>
                      </a:rPr>
                      <m:t>𝒘</m:t>
                    </m:r>
                    <m:r>
                      <a:rPr lang="en-US" sz="1800" b="0" i="1" smtClean="0">
                        <a:solidFill>
                          <a:schemeClr val="accent1"/>
                        </a:solidFill>
                        <a:latin typeface="Cambria Math" panose="02040503050406030204" pitchFamily="18" charset="0"/>
                      </a:rPr>
                      <m:t>−</m:t>
                    </m:r>
                    <m:r>
                      <a:rPr lang="en-US" sz="1800" i="1" smtClean="0">
                        <a:solidFill>
                          <a:schemeClr val="accent1"/>
                        </a:solidFill>
                        <a:latin typeface="Cambria Math" panose="02040503050406030204" pitchFamily="18" charset="0"/>
                        <a:ea typeface="Cambria Math" panose="02040503050406030204" pitchFamily="18" charset="0"/>
                      </a:rPr>
                      <m:t>𝛼</m:t>
                    </m:r>
                    <m:sSub>
                      <m:sSubPr>
                        <m:ctrlPr>
                          <a:rPr lang="en-US" sz="1800" i="1" smtClean="0">
                            <a:solidFill>
                              <a:srgbClr val="FF00FF"/>
                            </a:solidFill>
                            <a:latin typeface="Cambria Math" panose="02040503050406030204" pitchFamily="18" charset="0"/>
                          </a:rPr>
                        </m:ctrlPr>
                      </m:sSubPr>
                      <m:e>
                        <m:r>
                          <a:rPr lang="en-US" sz="1800" b="1" i="1">
                            <a:solidFill>
                              <a:srgbClr val="FF00FF"/>
                            </a:solidFill>
                            <a:latin typeface="Cambria Math" panose="02040503050406030204" pitchFamily="18" charset="0"/>
                          </a:rPr>
                          <m:t>𝒈</m:t>
                        </m:r>
                      </m:e>
                      <m:sub>
                        <m:r>
                          <a:rPr lang="en-US" sz="1800" i="1">
                            <a:solidFill>
                              <a:srgbClr val="FF00FF"/>
                            </a:solidFill>
                            <a:latin typeface="Cambria Math" panose="02040503050406030204" pitchFamily="18" charset="0"/>
                          </a:rPr>
                          <m:t>𝑡</m:t>
                        </m:r>
                      </m:sub>
                    </m:sSub>
                  </m:oMath>
                </a14:m>
                <a:r>
                  <a:rPr lang="en-US" sz="1800" dirty="0">
                    <a:solidFill>
                      <a:srgbClr val="FF00FF"/>
                    </a:solidFill>
                  </a:rPr>
                  <a:t> </a:t>
                </a:r>
                <a:br>
                  <a:rPr lang="en-US" sz="1800" dirty="0"/>
                </a:br>
                <a:r>
                  <a:rPr lang="en-US" sz="1800" dirty="0"/>
                  <a:t>	</a:t>
                </a:r>
                <a14:m>
                  <m:oMath xmlns:m="http://schemas.openxmlformats.org/officeDocument/2006/math">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1</m:t>
                    </m:r>
                  </m:oMath>
                </a14:m>
                <a:r>
                  <a:rPr lang="en-US" sz="1800" dirty="0">
                    <a:solidFill>
                      <a:schemeClr val="tx1"/>
                    </a:solidFill>
                  </a:rPr>
                  <a:t> </a:t>
                </a:r>
                <a:endParaRPr lang="en-US" sz="1800" dirty="0"/>
              </a:p>
            </p:txBody>
          </p:sp>
        </mc:Choice>
        <mc:Fallback xmlns="">
          <p:sp>
            <p:nvSpPr>
              <p:cNvPr id="374" name="Google Shape;374;p5">
                <a:extLst>
                  <a:ext uri="{FF2B5EF4-FFF2-40B4-BE49-F238E27FC236}">
                    <a16:creationId xmlns:a16="http://schemas.microsoft.com/office/drawing/2014/main" id="{BC028419-9FC9-0310-272A-939721DA06C8}"/>
                  </a:ext>
                </a:extLst>
              </p:cNvPr>
              <p:cNvSpPr txBox="1">
                <a:spLocks noGrp="1" noRot="1" noChangeAspect="1" noMove="1" noResize="1" noEditPoints="1" noAdjustHandles="1" noChangeArrowheads="1" noChangeShapeType="1" noTextEdit="1"/>
              </p:cNvSpPr>
              <p:nvPr>
                <p:ph type="body" idx="1"/>
              </p:nvPr>
            </p:nvSpPr>
            <p:spPr>
              <a:xfrm>
                <a:off x="181020" y="840256"/>
                <a:ext cx="7698377" cy="2854921"/>
              </a:xfrm>
              <a:prstGeom prst="rect">
                <a:avLst/>
              </a:prstGeom>
              <a:blipFill>
                <a:blip r:embed="rId3"/>
                <a:stretch>
                  <a:fillRect b="-1282"/>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16AE2921-6478-6323-060B-2D5E8B5CF2DC}"/>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FD9C5C01-783C-40C2-9418-CC2C31723A27}"/>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21</a:t>
            </a:fld>
            <a:endParaRPr/>
          </a:p>
        </p:txBody>
      </p:sp>
      <p:pic>
        <p:nvPicPr>
          <p:cNvPr id="2" name="Graphic 1">
            <a:extLst>
              <a:ext uri="{FF2B5EF4-FFF2-40B4-BE49-F238E27FC236}">
                <a16:creationId xmlns:a16="http://schemas.microsoft.com/office/drawing/2014/main" id="{D97275BA-4741-A17F-7CFC-17337E1991F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959368" y="381156"/>
            <a:ext cx="4154017" cy="2733674"/>
          </a:xfrm>
          <a:prstGeom prst="rect">
            <a:avLst/>
          </a:prstGeom>
        </p:spPr>
      </p:pic>
      <p:pic>
        <p:nvPicPr>
          <p:cNvPr id="3" name="Graphic 2">
            <a:extLst>
              <a:ext uri="{FF2B5EF4-FFF2-40B4-BE49-F238E27FC236}">
                <a16:creationId xmlns:a16="http://schemas.microsoft.com/office/drawing/2014/main" id="{DE7512AC-047D-E12C-6A0B-D40626DD261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307768" y="3046231"/>
            <a:ext cx="3849394" cy="3779587"/>
          </a:xfrm>
          <a:prstGeom prst="rect">
            <a:avLst/>
          </a:prstGeom>
        </p:spPr>
      </p:pic>
      <p:pic>
        <p:nvPicPr>
          <p:cNvPr id="4" name="Graphic 3">
            <a:extLst>
              <a:ext uri="{FF2B5EF4-FFF2-40B4-BE49-F238E27FC236}">
                <a16:creationId xmlns:a16="http://schemas.microsoft.com/office/drawing/2014/main" id="{A0FECAC4-EF5D-1246-A96A-FA0F5A62857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959368" y="381156"/>
            <a:ext cx="4154017" cy="2652906"/>
          </a:xfrm>
          <a:prstGeom prst="rect">
            <a:avLst/>
          </a:prstGeom>
        </p:spPr>
      </p:pic>
      <p:pic>
        <p:nvPicPr>
          <p:cNvPr id="6" name="Graphic 5">
            <a:extLst>
              <a:ext uri="{FF2B5EF4-FFF2-40B4-BE49-F238E27FC236}">
                <a16:creationId xmlns:a16="http://schemas.microsoft.com/office/drawing/2014/main" id="{777ABCBA-6FDE-B7D6-8A66-1250CCA3BBF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8307768" y="3061921"/>
            <a:ext cx="3849394" cy="3779586"/>
          </a:xfrm>
          <a:prstGeom prst="rect">
            <a:avLst/>
          </a:prstGeom>
        </p:spPr>
      </p:pic>
      <p:pic>
        <p:nvPicPr>
          <p:cNvPr id="8" name="Graphic 7">
            <a:extLst>
              <a:ext uri="{FF2B5EF4-FFF2-40B4-BE49-F238E27FC236}">
                <a16:creationId xmlns:a16="http://schemas.microsoft.com/office/drawing/2014/main" id="{CAC2FB3A-C755-81D5-F988-21E3F1F7741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959369" y="409015"/>
            <a:ext cx="4154016" cy="2652906"/>
          </a:xfrm>
          <a:prstGeom prst="rect">
            <a:avLst/>
          </a:prstGeom>
        </p:spPr>
      </p:pic>
      <p:pic>
        <p:nvPicPr>
          <p:cNvPr id="9" name="Graphic 8">
            <a:extLst>
              <a:ext uri="{FF2B5EF4-FFF2-40B4-BE49-F238E27FC236}">
                <a16:creationId xmlns:a16="http://schemas.microsoft.com/office/drawing/2014/main" id="{DA081423-5B2F-E285-2EDC-D91FB4F1517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8307768" y="3061921"/>
            <a:ext cx="3849393" cy="3779586"/>
          </a:xfrm>
          <a:prstGeom prst="rect">
            <a:avLst/>
          </a:prstGeom>
        </p:spPr>
      </p:pic>
      <p:pic>
        <p:nvPicPr>
          <p:cNvPr id="10" name="Graphic 9">
            <a:extLst>
              <a:ext uri="{FF2B5EF4-FFF2-40B4-BE49-F238E27FC236}">
                <a16:creationId xmlns:a16="http://schemas.microsoft.com/office/drawing/2014/main" id="{3F485813-A041-B639-00A0-B9D7C58F255C}"/>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7959369" y="421540"/>
            <a:ext cx="4154016" cy="2652905"/>
          </a:xfrm>
          <a:prstGeom prst="rect">
            <a:avLst/>
          </a:prstGeom>
        </p:spPr>
      </p:pic>
      <p:pic>
        <p:nvPicPr>
          <p:cNvPr id="11" name="Graphic 10">
            <a:extLst>
              <a:ext uri="{FF2B5EF4-FFF2-40B4-BE49-F238E27FC236}">
                <a16:creationId xmlns:a16="http://schemas.microsoft.com/office/drawing/2014/main" id="{C09F7FA0-D73C-A90F-FC98-F02A6F686081}"/>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8307768" y="3046231"/>
            <a:ext cx="3849393" cy="3779585"/>
          </a:xfrm>
          <a:prstGeom prst="rect">
            <a:avLst/>
          </a:prstGeom>
        </p:spPr>
      </p:pic>
      <p:pic>
        <p:nvPicPr>
          <p:cNvPr id="12" name="Graphic 11">
            <a:extLst>
              <a:ext uri="{FF2B5EF4-FFF2-40B4-BE49-F238E27FC236}">
                <a16:creationId xmlns:a16="http://schemas.microsoft.com/office/drawing/2014/main" id="{55F0759B-7C9B-60C6-5F39-88F2D236A51D}"/>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7959371" y="409015"/>
            <a:ext cx="4154014" cy="2652905"/>
          </a:xfrm>
          <a:prstGeom prst="rect">
            <a:avLst/>
          </a:prstGeom>
        </p:spPr>
      </p:pic>
      <p:pic>
        <p:nvPicPr>
          <p:cNvPr id="13" name="Graphic 12">
            <a:extLst>
              <a:ext uri="{FF2B5EF4-FFF2-40B4-BE49-F238E27FC236}">
                <a16:creationId xmlns:a16="http://schemas.microsoft.com/office/drawing/2014/main" id="{B98A6FC3-E334-E4F2-E16C-7C0B40292A7E}"/>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8307769" y="3033706"/>
            <a:ext cx="3849392" cy="3779585"/>
          </a:xfrm>
          <a:prstGeom prst="rect">
            <a:avLst/>
          </a:prstGeom>
        </p:spPr>
      </p:pic>
      <p:sp>
        <p:nvSpPr>
          <p:cNvPr id="14" name="Google Shape;374;p5">
            <a:extLst>
              <a:ext uri="{FF2B5EF4-FFF2-40B4-BE49-F238E27FC236}">
                <a16:creationId xmlns:a16="http://schemas.microsoft.com/office/drawing/2014/main" id="{822C9593-AE57-1B37-6A92-21BA731C48B2}"/>
              </a:ext>
            </a:extLst>
          </p:cNvPr>
          <p:cNvSpPr txBox="1">
            <a:spLocks/>
          </p:cNvSpPr>
          <p:nvPr/>
        </p:nvSpPr>
        <p:spPr>
          <a:xfrm>
            <a:off x="3034669" y="3275753"/>
            <a:ext cx="4943920" cy="3153762"/>
          </a:xfrm>
          <a:prstGeom prst="rect">
            <a:avLst/>
          </a:prstGeom>
          <a:noFill/>
          <a:ln>
            <a:solidFill>
              <a:schemeClr val="tx1"/>
            </a:solidFill>
          </a:ln>
        </p:spPr>
        <p:txBody>
          <a:bodyPr spcFirstLastPara="1" wrap="square" lIns="91425" tIns="45700" rIns="91425" bIns="45700" anchor="t" anchorCtr="0">
            <a:normAutofit fontScale="25000" lnSpcReduction="20000"/>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buNone/>
            </a:pPr>
            <a:r>
              <a:rPr lang="pl-PL" sz="5600" dirty="0">
                <a:solidFill>
                  <a:srgbClr val="0000FF"/>
                </a:solidFill>
                <a:latin typeface="Lucida Sans Unicode" panose="020B0602030504020204" pitchFamily="34" charset="0"/>
                <a:cs typeface="Lucida Sans Unicode" panose="020B0602030504020204" pitchFamily="34" charset="0"/>
              </a:rPr>
              <a:t>def</a:t>
            </a:r>
            <a:r>
              <a:rPr lang="pl-PL" sz="5600" dirty="0">
                <a:solidFill>
                  <a:srgbClr val="000000"/>
                </a:solidFill>
                <a:latin typeface="Lucida Sans Unicode" panose="020B0602030504020204" pitchFamily="34" charset="0"/>
                <a:cs typeface="Lucida Sans Unicode" panose="020B0602030504020204" pitchFamily="34" charset="0"/>
              </a:rPr>
              <a:t> </a:t>
            </a:r>
            <a:r>
              <a:rPr lang="pl-PL" sz="5600" dirty="0">
                <a:solidFill>
                  <a:srgbClr val="795E26"/>
                </a:solidFill>
                <a:latin typeface="Lucida Sans Unicode" panose="020B0602030504020204" pitchFamily="34" charset="0"/>
                <a:cs typeface="Lucida Sans Unicode" panose="020B0602030504020204" pitchFamily="34" charset="0"/>
              </a:rPr>
              <a:t>model</a:t>
            </a:r>
            <a:r>
              <a:rPr lang="pl-PL" sz="5600" dirty="0">
                <a:solidFill>
                  <a:srgbClr val="000000"/>
                </a:solidFill>
                <a:latin typeface="Lucida Sans Unicode" panose="020B0602030504020204" pitchFamily="34" charset="0"/>
                <a:cs typeface="Lucida Sans Unicode" panose="020B0602030504020204" pitchFamily="34" charset="0"/>
              </a:rPr>
              <a:t>(</a:t>
            </a:r>
            <a:r>
              <a:rPr lang="pl-PL" sz="5600" dirty="0">
                <a:solidFill>
                  <a:srgbClr val="001080"/>
                </a:solidFill>
                <a:latin typeface="Lucida Sans Unicode" panose="020B0602030504020204" pitchFamily="34" charset="0"/>
                <a:cs typeface="Lucida Sans Unicode" panose="020B0602030504020204" pitchFamily="34" charset="0"/>
              </a:rPr>
              <a:t>X</a:t>
            </a:r>
            <a:r>
              <a:rPr lang="pl-PL" sz="5600" dirty="0">
                <a:solidFill>
                  <a:srgbClr val="000000"/>
                </a:solidFill>
                <a:latin typeface="Lucida Sans Unicode" panose="020B0602030504020204" pitchFamily="34" charset="0"/>
                <a:cs typeface="Lucida Sans Unicode" panose="020B0602030504020204" pitchFamily="34" charset="0"/>
              </a:rPr>
              <a:t>, </a:t>
            </a:r>
            <a:r>
              <a:rPr lang="pl-PL" sz="5600" dirty="0">
                <a:solidFill>
                  <a:srgbClr val="001080"/>
                </a:solidFill>
                <a:latin typeface="Lucida Sans Unicode" panose="020B0602030504020204" pitchFamily="34" charset="0"/>
                <a:cs typeface="Lucida Sans Unicode" panose="020B0602030504020204" pitchFamily="34" charset="0"/>
              </a:rPr>
              <a:t>w</a:t>
            </a:r>
            <a:r>
              <a:rPr lang="pl-PL" sz="5600" dirty="0">
                <a:solidFill>
                  <a:srgbClr val="000000"/>
                </a:solidFill>
                <a:latin typeface="Lucida Sans Unicode" panose="020B0602030504020204" pitchFamily="34" charset="0"/>
                <a:cs typeface="Lucida Sans Unicode" panose="020B0602030504020204" pitchFamily="34" charset="0"/>
              </a:rPr>
              <a:t>):</a:t>
            </a:r>
          </a:p>
          <a:p>
            <a:pPr marL="50800" indent="0">
              <a:buNone/>
            </a:pPr>
            <a:r>
              <a:rPr lang="pl-PL" sz="5600" dirty="0">
                <a:solidFill>
                  <a:srgbClr val="000000"/>
                </a:solidFill>
                <a:latin typeface="Lucida Sans Unicode" panose="020B0602030504020204" pitchFamily="34" charset="0"/>
                <a:cs typeface="Lucida Sans Unicode" panose="020B0602030504020204" pitchFamily="34" charset="0"/>
              </a:rPr>
              <a:t>    </a:t>
            </a:r>
            <a:r>
              <a:rPr lang="pl-PL" sz="5600" dirty="0">
                <a:solidFill>
                  <a:srgbClr val="AF00DB"/>
                </a:solidFill>
                <a:latin typeface="Lucida Sans Unicode" panose="020B0602030504020204" pitchFamily="34" charset="0"/>
                <a:cs typeface="Lucida Sans Unicode" panose="020B0602030504020204" pitchFamily="34" charset="0"/>
              </a:rPr>
              <a:t>return</a:t>
            </a:r>
            <a:r>
              <a:rPr lang="pl-PL" sz="5600" dirty="0">
                <a:solidFill>
                  <a:srgbClr val="000000"/>
                </a:solidFill>
                <a:latin typeface="Lucida Sans Unicode" panose="020B0602030504020204" pitchFamily="34" charset="0"/>
                <a:cs typeface="Lucida Sans Unicode" panose="020B0602030504020204" pitchFamily="34" charset="0"/>
              </a:rPr>
              <a:t> X @ w</a:t>
            </a:r>
            <a:endParaRPr lang="en-US" sz="5600" dirty="0">
              <a:solidFill>
                <a:srgbClr val="000000"/>
              </a:solidFill>
              <a:latin typeface="Lucida Sans Unicode" panose="020B0602030504020204" pitchFamily="34" charset="0"/>
              <a:cs typeface="Lucida Sans Unicode" panose="020B0602030504020204" pitchFamily="34" charset="0"/>
            </a:endParaRPr>
          </a:p>
          <a:p>
            <a:pPr marL="50800" indent="0">
              <a:buNone/>
            </a:pPr>
            <a:r>
              <a:rPr lang="en-US" sz="5600" dirty="0">
                <a:solidFill>
                  <a:srgbClr val="0000FF"/>
                </a:solidFill>
                <a:latin typeface="Lucida Sans Unicode" panose="020B0602030504020204" pitchFamily="34" charset="0"/>
                <a:cs typeface="Lucida Sans Unicode" panose="020B0602030504020204" pitchFamily="34" charset="0"/>
              </a:rPr>
              <a:t>def</a:t>
            </a:r>
            <a:r>
              <a:rPr lang="en-US" sz="5600" dirty="0">
                <a:solidFill>
                  <a:srgbClr val="000000"/>
                </a:solidFill>
                <a:latin typeface="Lucida Sans Unicode" panose="020B0602030504020204" pitchFamily="34" charset="0"/>
                <a:cs typeface="Lucida Sans Unicode" panose="020B0602030504020204" pitchFamily="34" charset="0"/>
              </a:rPr>
              <a:t> </a:t>
            </a:r>
            <a:r>
              <a:rPr lang="en-US" sz="5600" dirty="0">
                <a:solidFill>
                  <a:srgbClr val="795E26"/>
                </a:solidFill>
                <a:latin typeface="Lucida Sans Unicode" panose="020B0602030504020204" pitchFamily="34" charset="0"/>
                <a:cs typeface="Lucida Sans Unicode" panose="020B0602030504020204" pitchFamily="34" charset="0"/>
              </a:rPr>
              <a:t>gradient</a:t>
            </a:r>
            <a:r>
              <a:rPr lang="en-US" sz="5600" dirty="0">
                <a:solidFill>
                  <a:srgbClr val="000000"/>
                </a:solidFill>
                <a:latin typeface="Lucida Sans Unicode" panose="020B0602030504020204" pitchFamily="34" charset="0"/>
                <a:cs typeface="Lucida Sans Unicode" panose="020B0602030504020204" pitchFamily="34" charset="0"/>
              </a:rPr>
              <a:t>(</a:t>
            </a:r>
            <a:r>
              <a:rPr lang="en-US" sz="5600" dirty="0">
                <a:solidFill>
                  <a:srgbClr val="001080"/>
                </a:solidFill>
                <a:latin typeface="Lucida Sans Unicode" panose="020B0602030504020204" pitchFamily="34" charset="0"/>
                <a:cs typeface="Lucida Sans Unicode" panose="020B0602030504020204" pitchFamily="34" charset="0"/>
              </a:rPr>
              <a:t>w</a:t>
            </a:r>
            <a:r>
              <a:rPr lang="en-US" sz="5600" dirty="0">
                <a:solidFill>
                  <a:srgbClr val="000000"/>
                </a:solidFill>
                <a:latin typeface="Lucida Sans Unicode" panose="020B0602030504020204" pitchFamily="34" charset="0"/>
                <a:cs typeface="Lucida Sans Unicode" panose="020B0602030504020204" pitchFamily="34" charset="0"/>
              </a:rPr>
              <a:t>, </a:t>
            </a:r>
            <a:r>
              <a:rPr lang="en-US" sz="5600" dirty="0">
                <a:solidFill>
                  <a:srgbClr val="001080"/>
                </a:solidFill>
                <a:latin typeface="Lucida Sans Unicode" panose="020B0602030504020204" pitchFamily="34" charset="0"/>
                <a:cs typeface="Lucida Sans Unicode" panose="020B0602030504020204" pitchFamily="34" charset="0"/>
              </a:rPr>
              <a:t>X</a:t>
            </a:r>
            <a:r>
              <a:rPr lang="en-US" sz="5600" dirty="0">
                <a:solidFill>
                  <a:srgbClr val="000000"/>
                </a:solidFill>
                <a:latin typeface="Lucida Sans Unicode" panose="020B0602030504020204" pitchFamily="34" charset="0"/>
                <a:cs typeface="Lucida Sans Unicode" panose="020B0602030504020204" pitchFamily="34" charset="0"/>
              </a:rPr>
              <a:t>, </a:t>
            </a:r>
            <a:r>
              <a:rPr lang="en-US" sz="5600" dirty="0">
                <a:solidFill>
                  <a:srgbClr val="001080"/>
                </a:solidFill>
                <a:latin typeface="Lucida Sans Unicode" panose="020B0602030504020204" pitchFamily="34" charset="0"/>
                <a:cs typeface="Lucida Sans Unicode" panose="020B0602030504020204" pitchFamily="34" charset="0"/>
              </a:rPr>
              <a:t>t</a:t>
            </a:r>
            <a:r>
              <a:rPr lang="en-US" sz="5600" dirty="0">
                <a:solidFill>
                  <a:srgbClr val="000000"/>
                </a:solidFill>
                <a:latin typeface="Lucida Sans Unicode" panose="020B0602030504020204" pitchFamily="34" charset="0"/>
                <a:cs typeface="Lucida Sans Unicode" panose="020B0602030504020204" pitchFamily="34" charset="0"/>
              </a:rPr>
              <a:t>):</a:t>
            </a:r>
          </a:p>
          <a:p>
            <a:pPr marL="50800" indent="0">
              <a:buNone/>
            </a:pPr>
            <a:r>
              <a:rPr lang="en-US" sz="5600" dirty="0">
                <a:solidFill>
                  <a:srgbClr val="000000"/>
                </a:solidFill>
                <a:latin typeface="Lucida Sans Unicode" panose="020B0602030504020204" pitchFamily="34" charset="0"/>
                <a:cs typeface="Lucida Sans Unicode" panose="020B0602030504020204" pitchFamily="34" charset="0"/>
              </a:rPr>
              <a:t>    </a:t>
            </a:r>
            <a:r>
              <a:rPr lang="en-US" sz="5600" dirty="0">
                <a:solidFill>
                  <a:srgbClr val="AF00DB"/>
                </a:solidFill>
                <a:latin typeface="Lucida Sans Unicode" panose="020B0602030504020204" pitchFamily="34" charset="0"/>
                <a:cs typeface="Lucida Sans Unicode" panose="020B0602030504020204" pitchFamily="34" charset="0"/>
              </a:rPr>
              <a:t>return</a:t>
            </a:r>
            <a:r>
              <a:rPr lang="en-US" sz="5600" dirty="0">
                <a:solidFill>
                  <a:srgbClr val="000000"/>
                </a:solidFill>
                <a:latin typeface="Lucida Sans Unicode" panose="020B0602030504020204" pitchFamily="34" charset="0"/>
                <a:cs typeface="Lucida Sans Unicode" panose="020B0602030504020204" pitchFamily="34" charset="0"/>
              </a:rPr>
              <a:t> (</a:t>
            </a:r>
            <a:r>
              <a:rPr lang="en-US" sz="5600" dirty="0">
                <a:solidFill>
                  <a:srgbClr val="116644"/>
                </a:solidFill>
                <a:latin typeface="Lucida Sans Unicode" panose="020B0602030504020204" pitchFamily="34" charset="0"/>
                <a:cs typeface="Lucida Sans Unicode" panose="020B0602030504020204" pitchFamily="34" charset="0"/>
              </a:rPr>
              <a:t>2.0</a:t>
            </a:r>
            <a:r>
              <a:rPr lang="en-US" sz="5600" dirty="0">
                <a:solidFill>
                  <a:srgbClr val="000000"/>
                </a:solidFill>
                <a:latin typeface="Lucida Sans Unicode" panose="020B0602030504020204" pitchFamily="34" charset="0"/>
                <a:cs typeface="Lucida Sans Unicode" panose="020B0602030504020204" pitchFamily="34" charset="0"/>
              </a:rPr>
              <a:t>/</a:t>
            </a:r>
            <a:r>
              <a:rPr lang="en-US" sz="5600" dirty="0" err="1">
                <a:solidFill>
                  <a:srgbClr val="000000"/>
                </a:solidFill>
                <a:latin typeface="Lucida Sans Unicode" panose="020B0602030504020204" pitchFamily="34" charset="0"/>
                <a:cs typeface="Lucida Sans Unicode" panose="020B0602030504020204" pitchFamily="34" charset="0"/>
              </a:rPr>
              <a:t>X.shape</a:t>
            </a:r>
            <a:r>
              <a:rPr lang="en-US" sz="5600" dirty="0">
                <a:solidFill>
                  <a:srgbClr val="000000"/>
                </a:solidFill>
                <a:latin typeface="Lucida Sans Unicode" panose="020B0602030504020204" pitchFamily="34" charset="0"/>
                <a:cs typeface="Lucida Sans Unicode" panose="020B0602030504020204" pitchFamily="34" charset="0"/>
              </a:rPr>
              <a:t>[</a:t>
            </a:r>
            <a:r>
              <a:rPr lang="en-US" sz="5600" dirty="0">
                <a:solidFill>
                  <a:srgbClr val="116644"/>
                </a:solidFill>
                <a:latin typeface="Lucida Sans Unicode" panose="020B0602030504020204" pitchFamily="34" charset="0"/>
                <a:cs typeface="Lucida Sans Unicode" panose="020B0602030504020204" pitchFamily="34" charset="0"/>
              </a:rPr>
              <a:t>0</a:t>
            </a:r>
            <a:r>
              <a:rPr lang="en-US" sz="5600" dirty="0">
                <a:solidFill>
                  <a:srgbClr val="000000"/>
                </a:solidFill>
                <a:latin typeface="Lucida Sans Unicode" panose="020B0602030504020204" pitchFamily="34" charset="0"/>
                <a:cs typeface="Lucida Sans Unicode" panose="020B0602030504020204" pitchFamily="34" charset="0"/>
              </a:rPr>
              <a:t>]) * X.T @ (model(X, w) - t)</a:t>
            </a:r>
          </a:p>
          <a:p>
            <a:pPr marL="50800" indent="0">
              <a:buNone/>
            </a:pPr>
            <a:endParaRPr lang="en-US" sz="5600" dirty="0">
              <a:solidFill>
                <a:srgbClr val="000000"/>
              </a:solidFill>
              <a:latin typeface="Lucida Sans Unicode" panose="020B0602030504020204" pitchFamily="34" charset="0"/>
              <a:cs typeface="Lucida Sans Unicode" panose="020B0602030504020204" pitchFamily="34" charset="0"/>
            </a:endParaRPr>
          </a:p>
          <a:p>
            <a:pPr marL="50800" indent="0">
              <a:buNone/>
            </a:pPr>
            <a:r>
              <a:rPr lang="en-US" sz="5600" dirty="0">
                <a:solidFill>
                  <a:srgbClr val="000000"/>
                </a:solidFill>
                <a:latin typeface="Lucida Sans Unicode" panose="020B0602030504020204" pitchFamily="34" charset="0"/>
                <a:cs typeface="Lucida Sans Unicode" panose="020B0602030504020204" pitchFamily="34" charset="0"/>
              </a:rPr>
              <a:t>w = </a:t>
            </a:r>
            <a:r>
              <a:rPr lang="en-US" sz="5600" dirty="0" err="1">
                <a:solidFill>
                  <a:srgbClr val="000000"/>
                </a:solidFill>
                <a:latin typeface="Lucida Sans Unicode" panose="020B0602030504020204" pitchFamily="34" charset="0"/>
                <a:cs typeface="Lucida Sans Unicode" panose="020B0602030504020204" pitchFamily="34" charset="0"/>
              </a:rPr>
              <a:t>np.array</a:t>
            </a:r>
            <a:r>
              <a:rPr lang="en-US" sz="5600" dirty="0">
                <a:solidFill>
                  <a:srgbClr val="000000"/>
                </a:solidFill>
                <a:latin typeface="Lucida Sans Unicode" panose="020B0602030504020204" pitchFamily="34" charset="0"/>
                <a:cs typeface="Lucida Sans Unicode" panose="020B0602030504020204" pitchFamily="34" charset="0"/>
              </a:rPr>
              <a:t>([</a:t>
            </a:r>
            <a:r>
              <a:rPr lang="en-US" sz="5600" dirty="0">
                <a:solidFill>
                  <a:srgbClr val="116644"/>
                </a:solidFill>
                <a:latin typeface="Lucida Sans Unicode" panose="020B0602030504020204" pitchFamily="34" charset="0"/>
                <a:cs typeface="Lucida Sans Unicode" panose="020B0602030504020204" pitchFamily="34" charset="0"/>
              </a:rPr>
              <a:t>3</a:t>
            </a:r>
            <a:r>
              <a:rPr lang="en-US" sz="5600" dirty="0">
                <a:solidFill>
                  <a:srgbClr val="000000"/>
                </a:solidFill>
                <a:latin typeface="Lucida Sans Unicode" panose="020B0602030504020204" pitchFamily="34" charset="0"/>
                <a:cs typeface="Lucida Sans Unicode" panose="020B0602030504020204" pitchFamily="34" charset="0"/>
              </a:rPr>
              <a:t>,</a:t>
            </a:r>
            <a:r>
              <a:rPr lang="en-US" sz="5600" dirty="0">
                <a:solidFill>
                  <a:srgbClr val="116644"/>
                </a:solidFill>
                <a:latin typeface="Lucida Sans Unicode" panose="020B0602030504020204" pitchFamily="34" charset="0"/>
                <a:cs typeface="Lucida Sans Unicode" panose="020B0602030504020204" pitchFamily="34" charset="0"/>
              </a:rPr>
              <a:t>-2</a:t>
            </a:r>
            <a:r>
              <a:rPr lang="en-US" sz="5600" dirty="0">
                <a:solidFill>
                  <a:srgbClr val="000000"/>
                </a:solidFill>
                <a:latin typeface="Lucida Sans Unicode" panose="020B0602030504020204" pitchFamily="34" charset="0"/>
                <a:cs typeface="Lucida Sans Unicode" panose="020B0602030504020204" pitchFamily="34" charset="0"/>
              </a:rPr>
              <a:t>])</a:t>
            </a:r>
          </a:p>
          <a:p>
            <a:pPr marL="50800" indent="0">
              <a:buNone/>
            </a:pPr>
            <a:r>
              <a:rPr lang="en-US" sz="5600" dirty="0">
                <a:solidFill>
                  <a:srgbClr val="000000"/>
                </a:solidFill>
                <a:latin typeface="Lucida Sans Unicode" panose="020B0602030504020204" pitchFamily="34" charset="0"/>
                <a:cs typeface="Lucida Sans Unicode" panose="020B0602030504020204" pitchFamily="34" charset="0"/>
              </a:rPr>
              <a:t>alpha = </a:t>
            </a:r>
            <a:r>
              <a:rPr lang="en-US" sz="5600" dirty="0">
                <a:solidFill>
                  <a:srgbClr val="116644"/>
                </a:solidFill>
                <a:latin typeface="Lucida Sans Unicode" panose="020B0602030504020204" pitchFamily="34" charset="0"/>
                <a:cs typeface="Lucida Sans Unicode" panose="020B0602030504020204" pitchFamily="34" charset="0"/>
              </a:rPr>
              <a:t>0.5</a:t>
            </a:r>
            <a:endParaRPr lang="en-US" sz="5600" dirty="0">
              <a:solidFill>
                <a:srgbClr val="000000"/>
              </a:solidFill>
              <a:latin typeface="Lucida Sans Unicode" panose="020B0602030504020204" pitchFamily="34" charset="0"/>
              <a:cs typeface="Lucida Sans Unicode" panose="020B0602030504020204" pitchFamily="34" charset="0"/>
            </a:endParaRPr>
          </a:p>
          <a:p>
            <a:pPr marL="50800" indent="0">
              <a:buNone/>
            </a:pPr>
            <a:r>
              <a:rPr lang="en-US" sz="5600" dirty="0" err="1">
                <a:solidFill>
                  <a:srgbClr val="000000"/>
                </a:solidFill>
                <a:latin typeface="Lucida Sans Unicode" panose="020B0602030504020204" pitchFamily="34" charset="0"/>
                <a:cs typeface="Lucida Sans Unicode" panose="020B0602030504020204" pitchFamily="34" charset="0"/>
              </a:rPr>
              <a:t>nb_iterations</a:t>
            </a:r>
            <a:r>
              <a:rPr lang="en-US" sz="5600" dirty="0">
                <a:solidFill>
                  <a:srgbClr val="000000"/>
                </a:solidFill>
                <a:latin typeface="Lucida Sans Unicode" panose="020B0602030504020204" pitchFamily="34" charset="0"/>
                <a:cs typeface="Lucida Sans Unicode" panose="020B0602030504020204" pitchFamily="34" charset="0"/>
              </a:rPr>
              <a:t> = </a:t>
            </a:r>
            <a:r>
              <a:rPr lang="en-US" sz="5600" dirty="0">
                <a:solidFill>
                  <a:srgbClr val="116644"/>
                </a:solidFill>
                <a:latin typeface="Lucida Sans Unicode" panose="020B0602030504020204" pitchFamily="34" charset="0"/>
                <a:cs typeface="Lucida Sans Unicode" panose="020B0602030504020204" pitchFamily="34" charset="0"/>
              </a:rPr>
              <a:t>100</a:t>
            </a:r>
            <a:endParaRPr lang="en-US" sz="5600" dirty="0">
              <a:solidFill>
                <a:srgbClr val="000000"/>
              </a:solidFill>
              <a:latin typeface="Lucida Sans Unicode" panose="020B0602030504020204" pitchFamily="34" charset="0"/>
              <a:cs typeface="Lucida Sans Unicode" panose="020B0602030504020204" pitchFamily="34" charset="0"/>
            </a:endParaRPr>
          </a:p>
          <a:p>
            <a:pPr marL="50800" indent="0">
              <a:buNone/>
            </a:pPr>
            <a:r>
              <a:rPr lang="en-US" sz="5600" dirty="0">
                <a:solidFill>
                  <a:srgbClr val="AF00DB"/>
                </a:solidFill>
                <a:latin typeface="Lucida Sans Unicode" panose="020B0602030504020204" pitchFamily="34" charset="0"/>
                <a:cs typeface="Lucida Sans Unicode" panose="020B0602030504020204" pitchFamily="34" charset="0"/>
              </a:rPr>
              <a:t>for</a:t>
            </a:r>
            <a:r>
              <a:rPr lang="en-US" sz="5600" dirty="0">
                <a:solidFill>
                  <a:srgbClr val="000000"/>
                </a:solidFill>
                <a:latin typeface="Lucida Sans Unicode" panose="020B0602030504020204" pitchFamily="34" charset="0"/>
                <a:cs typeface="Lucida Sans Unicode" panose="020B0602030504020204" pitchFamily="34" charset="0"/>
              </a:rPr>
              <a:t> </a:t>
            </a:r>
            <a:r>
              <a:rPr lang="en-US" sz="5600" dirty="0" err="1">
                <a:solidFill>
                  <a:srgbClr val="000000"/>
                </a:solidFill>
                <a:latin typeface="Lucida Sans Unicode" panose="020B0602030504020204" pitchFamily="34" charset="0"/>
                <a:cs typeface="Lucida Sans Unicode" panose="020B0602030504020204" pitchFamily="34" charset="0"/>
              </a:rPr>
              <a:t>i</a:t>
            </a:r>
            <a:r>
              <a:rPr lang="en-US" sz="5600" dirty="0">
                <a:solidFill>
                  <a:srgbClr val="000000"/>
                </a:solidFill>
                <a:latin typeface="Lucida Sans Unicode" panose="020B0602030504020204" pitchFamily="34" charset="0"/>
                <a:cs typeface="Lucida Sans Unicode" panose="020B0602030504020204" pitchFamily="34" charset="0"/>
              </a:rPr>
              <a:t> </a:t>
            </a:r>
            <a:r>
              <a:rPr lang="en-US" sz="5600" dirty="0">
                <a:solidFill>
                  <a:srgbClr val="0000FF"/>
                </a:solidFill>
                <a:latin typeface="Lucida Sans Unicode" panose="020B0602030504020204" pitchFamily="34" charset="0"/>
                <a:cs typeface="Lucida Sans Unicode" panose="020B0602030504020204" pitchFamily="34" charset="0"/>
              </a:rPr>
              <a:t>in</a:t>
            </a:r>
            <a:r>
              <a:rPr lang="en-US" sz="5600" dirty="0">
                <a:solidFill>
                  <a:srgbClr val="000000"/>
                </a:solidFill>
                <a:latin typeface="Lucida Sans Unicode" panose="020B0602030504020204" pitchFamily="34" charset="0"/>
                <a:cs typeface="Lucida Sans Unicode" panose="020B0602030504020204" pitchFamily="34" charset="0"/>
              </a:rPr>
              <a:t> </a:t>
            </a:r>
            <a:r>
              <a:rPr lang="en-US" sz="5600" dirty="0">
                <a:solidFill>
                  <a:srgbClr val="795E26"/>
                </a:solidFill>
                <a:latin typeface="Lucida Sans Unicode" panose="020B0602030504020204" pitchFamily="34" charset="0"/>
                <a:cs typeface="Lucida Sans Unicode" panose="020B0602030504020204" pitchFamily="34" charset="0"/>
              </a:rPr>
              <a:t>range</a:t>
            </a:r>
            <a:r>
              <a:rPr lang="en-US" sz="5600" dirty="0">
                <a:solidFill>
                  <a:srgbClr val="000000"/>
                </a:solidFill>
                <a:latin typeface="Lucida Sans Unicode" panose="020B0602030504020204" pitchFamily="34" charset="0"/>
                <a:cs typeface="Lucida Sans Unicode" panose="020B0602030504020204" pitchFamily="34" charset="0"/>
              </a:rPr>
              <a:t>(</a:t>
            </a:r>
            <a:r>
              <a:rPr lang="en-US" sz="5600" dirty="0" err="1">
                <a:solidFill>
                  <a:srgbClr val="000000"/>
                </a:solidFill>
                <a:latin typeface="Lucida Sans Unicode" panose="020B0602030504020204" pitchFamily="34" charset="0"/>
                <a:cs typeface="Lucida Sans Unicode" panose="020B0602030504020204" pitchFamily="34" charset="0"/>
              </a:rPr>
              <a:t>nb_iterations</a:t>
            </a:r>
            <a:r>
              <a:rPr lang="en-US" sz="5600" dirty="0">
                <a:solidFill>
                  <a:srgbClr val="000000"/>
                </a:solidFill>
                <a:latin typeface="Lucida Sans Unicode" panose="020B0602030504020204" pitchFamily="34" charset="0"/>
                <a:cs typeface="Lucida Sans Unicode" panose="020B0602030504020204" pitchFamily="34" charset="0"/>
              </a:rPr>
              <a:t>):</a:t>
            </a:r>
          </a:p>
          <a:p>
            <a:pPr marL="50800" indent="0">
              <a:buNone/>
            </a:pPr>
            <a:r>
              <a:rPr lang="en-US" sz="5600" dirty="0">
                <a:solidFill>
                  <a:srgbClr val="000000"/>
                </a:solidFill>
                <a:latin typeface="Lucida Sans Unicode" panose="020B0602030504020204" pitchFamily="34" charset="0"/>
                <a:cs typeface="Lucida Sans Unicode" panose="020B0602030504020204" pitchFamily="34" charset="0"/>
              </a:rPr>
              <a:t>    grad = gradient(w, X, t)</a:t>
            </a:r>
          </a:p>
          <a:p>
            <a:pPr marL="50800" indent="0">
              <a:buNone/>
            </a:pPr>
            <a:r>
              <a:rPr lang="en-US" sz="5600" dirty="0">
                <a:solidFill>
                  <a:srgbClr val="000000"/>
                </a:solidFill>
                <a:latin typeface="Lucida Sans Unicode" panose="020B0602030504020204" pitchFamily="34" charset="0"/>
                <a:cs typeface="Lucida Sans Unicode" panose="020B0602030504020204" pitchFamily="34" charset="0"/>
              </a:rPr>
              <a:t>    w = w - alpha * grad</a:t>
            </a:r>
            <a:endParaRPr lang="en-US" sz="5600" b="0" dirty="0">
              <a:solidFill>
                <a:srgbClr val="000000"/>
              </a:solidFill>
              <a:effectLst/>
              <a:latin typeface="Courier New" panose="02070309020205020404" pitchFamily="49" charset="0"/>
            </a:endParaRPr>
          </a:p>
          <a:p>
            <a:pPr marL="228600" indent="-50800">
              <a:spcBef>
                <a:spcPts val="0"/>
              </a:spcBef>
              <a:buFont typeface="Arial"/>
              <a:buNone/>
            </a:pPr>
            <a:endParaRPr lang="en-US" dirty="0"/>
          </a:p>
        </p:txBody>
      </p:sp>
    </p:spTree>
    <p:extLst>
      <p:ext uri="{BB962C8B-B14F-4D97-AF65-F5344CB8AC3E}">
        <p14:creationId xmlns:p14="http://schemas.microsoft.com/office/powerpoint/2010/main" val="159147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C1BAFE27-D7FB-2234-E12A-644CDE5FE7C8}"/>
            </a:ext>
          </a:extLst>
        </p:cNvPr>
        <p:cNvGrpSpPr/>
        <p:nvPr/>
      </p:nvGrpSpPr>
      <p:grpSpPr>
        <a:xfrm>
          <a:off x="0" y="0"/>
          <a:ext cx="0" cy="0"/>
          <a:chOff x="0" y="0"/>
          <a:chExt cx="0" cy="0"/>
        </a:xfrm>
      </p:grpSpPr>
      <p:sp>
        <p:nvSpPr>
          <p:cNvPr id="363" name="Google Shape;363;p4">
            <a:extLst>
              <a:ext uri="{FF2B5EF4-FFF2-40B4-BE49-F238E27FC236}">
                <a16:creationId xmlns:a16="http://schemas.microsoft.com/office/drawing/2014/main" id="{5BD8853D-B8F7-38DB-DE99-8963770FAE6A}"/>
              </a:ext>
            </a:extLst>
          </p:cNvPr>
          <p:cNvSpPr txBox="1">
            <a:spLocks noGrp="1"/>
          </p:cNvSpPr>
          <p:nvPr>
            <p:ph type="body" idx="1"/>
          </p:nvPr>
        </p:nvSpPr>
        <p:spPr>
          <a:xfrm>
            <a:off x="1470929" y="2095027"/>
            <a:ext cx="9941071" cy="88465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F7FF"/>
              </a:buClr>
              <a:buSzPts val="4400"/>
              <a:buNone/>
            </a:pPr>
            <a:r>
              <a:rPr lang="en-US"/>
              <a:t>HỆ SỐ HỌC</a:t>
            </a:r>
            <a:endParaRPr dirty="0"/>
          </a:p>
        </p:txBody>
      </p:sp>
      <p:sp>
        <p:nvSpPr>
          <p:cNvPr id="364" name="Google Shape;364;p4">
            <a:extLst>
              <a:ext uri="{FF2B5EF4-FFF2-40B4-BE49-F238E27FC236}">
                <a16:creationId xmlns:a16="http://schemas.microsoft.com/office/drawing/2014/main" id="{BA414BAE-F815-35BB-F600-573B3677C4FF}"/>
              </a:ext>
            </a:extLst>
          </p:cNvPr>
          <p:cNvSpPr txBox="1">
            <a:spLocks noGrp="1"/>
          </p:cNvSpPr>
          <p:nvPr>
            <p:ph type="body" idx="2"/>
          </p:nvPr>
        </p:nvSpPr>
        <p:spPr>
          <a:xfrm>
            <a:off x="1470930" y="3169159"/>
            <a:ext cx="9941070" cy="695175"/>
          </a:xfrm>
          <a:prstGeom prst="rect">
            <a:avLst/>
          </a:prstGeom>
          <a:noFill/>
          <a:ln>
            <a:noFill/>
          </a:ln>
        </p:spPr>
        <p:txBody>
          <a:bodyPr spcFirstLastPara="1" wrap="square" lIns="91425" tIns="45700" rIns="91425" bIns="45700" anchor="ctr" anchorCtr="0">
            <a:normAutofit/>
          </a:bodyPr>
          <a:lstStyle/>
          <a:p>
            <a:pPr marL="0" lvl="0" indent="0" algn="l">
              <a:lnSpc>
                <a:spcPct val="90000"/>
              </a:lnSpc>
              <a:spcBef>
                <a:spcPts val="0"/>
              </a:spcBef>
              <a:spcAft>
                <a:spcPts val="0"/>
              </a:spcAft>
              <a:buClr>
                <a:schemeClr val="lt1"/>
              </a:buClr>
              <a:buSzPts val="2800"/>
              <a:buNone/>
            </a:pPr>
            <a:r>
              <a:rPr lang="en-US"/>
              <a:t>LEARNING RATE</a:t>
            </a:r>
            <a:endParaRPr dirty="0"/>
          </a:p>
        </p:txBody>
      </p:sp>
      <p:sp>
        <p:nvSpPr>
          <p:cNvPr id="365" name="Google Shape;365;p4">
            <a:extLst>
              <a:ext uri="{FF2B5EF4-FFF2-40B4-BE49-F238E27FC236}">
                <a16:creationId xmlns:a16="http://schemas.microsoft.com/office/drawing/2014/main" id="{80093D22-2371-7920-9986-043F0A7281C4}"/>
              </a:ext>
            </a:extLst>
          </p:cNvPr>
          <p:cNvSpPr txBox="1">
            <a:spLocks noGrp="1"/>
          </p:cNvSpPr>
          <p:nvPr>
            <p:ph type="body" idx="3"/>
          </p:nvPr>
        </p:nvSpPr>
        <p:spPr>
          <a:xfrm>
            <a:off x="1470930" y="4137397"/>
            <a:ext cx="7147030" cy="916698"/>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rgbClr val="F2F2F2"/>
              </a:buClr>
              <a:buSzPts val="1000"/>
              <a:buNone/>
            </a:pPr>
            <a:endParaRPr/>
          </a:p>
        </p:txBody>
      </p:sp>
      <p:sp>
        <p:nvSpPr>
          <p:cNvPr id="366" name="Google Shape;366;p4">
            <a:extLst>
              <a:ext uri="{FF2B5EF4-FFF2-40B4-BE49-F238E27FC236}">
                <a16:creationId xmlns:a16="http://schemas.microsoft.com/office/drawing/2014/main" id="{EDBEE258-20AF-7E7B-DF9D-622E9419C091}"/>
              </a:ext>
            </a:extLst>
          </p:cNvPr>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lnSpcReduction="10000"/>
          </a:bodyPr>
          <a:lstStyle/>
          <a:p>
            <a:pPr marL="0" lvl="0" indent="0" algn="r" rtl="0">
              <a:lnSpc>
                <a:spcPct val="90000"/>
              </a:lnSpc>
              <a:spcBef>
                <a:spcPts val="0"/>
              </a:spcBef>
              <a:spcAft>
                <a:spcPts val="0"/>
              </a:spcAft>
              <a:buClr>
                <a:srgbClr val="00F7FF"/>
              </a:buClr>
              <a:buSzPts val="12000"/>
              <a:buNone/>
            </a:pPr>
            <a:endParaRPr/>
          </a:p>
        </p:txBody>
      </p:sp>
      <p:sp>
        <p:nvSpPr>
          <p:cNvPr id="367" name="Google Shape;367;p4">
            <a:extLst>
              <a:ext uri="{FF2B5EF4-FFF2-40B4-BE49-F238E27FC236}">
                <a16:creationId xmlns:a16="http://schemas.microsoft.com/office/drawing/2014/main" id="{D8BD3F2E-68E9-CEBE-ADF9-940CF86C2C69}"/>
              </a:ext>
            </a:extLst>
          </p:cNvPr>
          <p:cNvSpPr txBox="1">
            <a:spLocks noGrp="1"/>
          </p:cNvSpPr>
          <p:nvPr>
            <p:ph type="ftr" idx="11"/>
          </p:nvPr>
        </p:nvSpPr>
        <p:spPr>
          <a:xfrm>
            <a:off x="838200" y="6481647"/>
            <a:ext cx="4475922"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VN"/>
              <a:t>Thực hiện bởi Trường Đại học Công nghệ Thông tin, ĐHQG-HCM</a:t>
            </a:r>
            <a:endParaRPr/>
          </a:p>
        </p:txBody>
      </p:sp>
      <p:sp>
        <p:nvSpPr>
          <p:cNvPr id="368" name="Google Shape;368;p4">
            <a:extLst>
              <a:ext uri="{FF2B5EF4-FFF2-40B4-BE49-F238E27FC236}">
                <a16:creationId xmlns:a16="http://schemas.microsoft.com/office/drawing/2014/main" id="{C5D7FC3D-5A4E-962B-D1E6-27E47BB91E1A}"/>
              </a:ext>
            </a:extLst>
          </p:cNvPr>
          <p:cNvSpPr txBox="1">
            <a:spLocks noGrp="1"/>
          </p:cNvSpPr>
          <p:nvPr>
            <p:ph type="sldNum" idx="12"/>
          </p:nvPr>
        </p:nvSpPr>
        <p:spPr>
          <a:xfrm>
            <a:off x="65862" y="6542216"/>
            <a:ext cx="292608" cy="31578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22</a:t>
            </a:fld>
            <a:endParaRPr/>
          </a:p>
        </p:txBody>
      </p:sp>
    </p:spTree>
    <p:extLst>
      <p:ext uri="{BB962C8B-B14F-4D97-AF65-F5344CB8AC3E}">
        <p14:creationId xmlns:p14="http://schemas.microsoft.com/office/powerpoint/2010/main" val="3792756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9554F0E7-EFF9-4357-A055-1991A9EB9542}"/>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EDD8B052-68DB-DDA6-C9BE-F2C85852A598}"/>
              </a:ext>
            </a:extLst>
          </p:cNvPr>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err="1"/>
              <a:t>dụ</a:t>
            </a:r>
            <a:r>
              <a:rPr lang="en-US"/>
              <a:t> 5</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214E521A-58B6-943A-8C95-78C87E000F01}"/>
                  </a:ext>
                </a:extLst>
              </p:cNvPr>
              <p:cNvSpPr txBox="1">
                <a:spLocks noGrp="1"/>
              </p:cNvSpPr>
              <p:nvPr>
                <p:ph type="body" idx="1"/>
              </p:nvPr>
            </p:nvSpPr>
            <p:spPr>
              <a:xfrm>
                <a:off x="331568" y="968050"/>
                <a:ext cx="7884079" cy="5715129"/>
              </a:xfrm>
              <a:prstGeom prst="rect">
                <a:avLst/>
              </a:prstGeom>
              <a:noFill/>
              <a:ln>
                <a:noFill/>
              </a:ln>
            </p:spPr>
            <p:txBody>
              <a:bodyPr spcFirstLastPara="1" wrap="square" lIns="91425" tIns="45700" rIns="91425" bIns="45700" anchor="t" anchorCtr="0">
                <a:normAutofit/>
              </a:bodyPr>
              <a:lstStyle/>
              <a:p>
                <a:pPr marL="463550" indent="-285750">
                  <a:spcBef>
                    <a:spcPts val="0"/>
                  </a:spcBef>
                </a:pPr>
                <a:r>
                  <a:rPr lang="en-US" sz="2400"/>
                  <a:t>Cực tiểu hóa hàm số </a:t>
                </a: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3</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2</m:t>
                        </m:r>
                      </m:sup>
                    </m:sSup>
                    <m:r>
                      <a:rPr lang="en-US" sz="2400" i="1">
                        <a:latin typeface="Cambria Math" panose="02040503050406030204" pitchFamily="18" charset="0"/>
                      </a:rPr>
                      <m:t>+</m:t>
                    </m:r>
                    <m:r>
                      <a:rPr lang="en-US" sz="2400" i="1">
                        <a:latin typeface="Cambria Math" panose="02040503050406030204" pitchFamily="18" charset="0"/>
                      </a:rPr>
                      <m:t>4</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2</m:t>
                    </m:r>
                  </m:oMath>
                </a14:m>
                <a:r>
                  <a:rPr lang="en-US" sz="2400" i="1" dirty="0"/>
                  <a:t>.</a:t>
                </a:r>
              </a:p>
              <a:p>
                <a:pPr marL="463550" indent="-285750">
                  <a:spcBef>
                    <a:spcPts val="0"/>
                  </a:spcBef>
                </a:pPr>
                <a:r>
                  <a:rPr lang="en-US" sz="2400"/>
                  <a:t>Ta có thể dễ dàng giải phương trình đạo hàm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𝑓</m:t>
                        </m:r>
                      </m:e>
                      <m:sup>
                        <m:r>
                          <a:rPr lang="en-US" sz="2400" b="0" i="1" smtClean="0">
                            <a:latin typeface="Cambria Math" panose="02040503050406030204" pitchFamily="18" charset="0"/>
                          </a:rPr>
                          <m:t>′</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6</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4</m:t>
                    </m:r>
                    <m:r>
                      <a:rPr lang="en-US" sz="2400" b="0" i="1" smtClean="0">
                        <a:latin typeface="Cambria Math" panose="02040503050406030204" pitchFamily="18" charset="0"/>
                      </a:rPr>
                      <m:t>=</m:t>
                    </m:r>
                    <m:r>
                      <a:rPr lang="en-US" sz="2400" b="0" i="1" smtClean="0">
                        <a:latin typeface="Cambria Math" panose="02040503050406030204" pitchFamily="18" charset="0"/>
                      </a:rPr>
                      <m:t>0</m:t>
                    </m:r>
                  </m:oMath>
                </a14:m>
                <a:r>
                  <a:rPr lang="en-US" sz="2400"/>
                  <a:t>, và suy ra lời giải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2</m:t>
                    </m:r>
                    <m:r>
                      <a:rPr lang="en-US" sz="2400" b="0" i="1" smtClean="0">
                        <a:latin typeface="Cambria Math" panose="02040503050406030204" pitchFamily="18" charset="0"/>
                      </a:rPr>
                      <m:t>/</m:t>
                    </m:r>
                    <m:r>
                      <a:rPr lang="en-US" sz="2400" b="0" i="1" smtClean="0">
                        <a:latin typeface="Cambria Math" panose="02040503050406030204" pitchFamily="18" charset="0"/>
                      </a:rPr>
                      <m:t>3</m:t>
                    </m:r>
                  </m:oMath>
                </a14:m>
                <a:r>
                  <a:rPr lang="en-US" sz="2400" dirty="0"/>
                  <a:t>.</a:t>
                </a:r>
              </a:p>
              <a:p>
                <a:pPr marL="463550" indent="-285750">
                  <a:spcBef>
                    <a:spcPts val="0"/>
                  </a:spcBef>
                </a:pPr>
                <a:r>
                  <a:rPr lang="en-US" sz="2400"/>
                  <a:t>Sử dụng thuật toán Gradient Descent:</a:t>
                </a:r>
              </a:p>
              <a:p>
                <a:pPr marL="520700" indent="-342900">
                  <a:spcBef>
                    <a:spcPts val="0"/>
                  </a:spcBef>
                  <a:buFont typeface="Wingdings" panose="05000000000000000000" pitchFamily="2" charset="2"/>
                  <a:buChar char="Ø"/>
                </a:pPr>
                <a:r>
                  <a:rPr lang="en-US" sz="2400">
                    <a:solidFill>
                      <a:schemeClr val="tx1"/>
                    </a:solidFill>
                  </a:rPr>
                  <a:t>Chọn hệ </a:t>
                </a:r>
                <a:r>
                  <a:rPr lang="en-US" sz="2400" dirty="0" err="1">
                    <a:solidFill>
                      <a:schemeClr val="tx1"/>
                    </a:solidFill>
                  </a:rPr>
                  <a:t>số</a:t>
                </a:r>
                <a:r>
                  <a:rPr lang="en-US" sz="2400" dirty="0">
                    <a:solidFill>
                      <a:schemeClr val="tx1"/>
                    </a:solidFill>
                  </a:rPr>
                  <a:t> </a:t>
                </a:r>
                <a:r>
                  <a:rPr lang="en-US" sz="2400" dirty="0" err="1">
                    <a:solidFill>
                      <a:schemeClr val="tx1"/>
                    </a:solidFill>
                  </a:rPr>
                  <a:t>học</a:t>
                </a:r>
                <a:r>
                  <a:rPr lang="en-US" sz="2400" dirty="0">
                    <a:solidFill>
                      <a:schemeClr val="tx1"/>
                    </a:solidFill>
                  </a:rPr>
                  <a:t> (learning rate)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𝛼</m:t>
                    </m:r>
                    <m:r>
                      <a:rPr lang="en-US" sz="2400" b="0" i="1" smtClean="0">
                        <a:solidFill>
                          <a:schemeClr val="tx1"/>
                        </a:solidFill>
                        <a:latin typeface="Cambria Math" panose="02040503050406030204" pitchFamily="18" charset="0"/>
                        <a:ea typeface="Cambria Math" panose="02040503050406030204" pitchFamily="18" charset="0"/>
                      </a:rPr>
                      <m:t>&gt;</m:t>
                    </m:r>
                    <m:r>
                      <a:rPr lang="en-US" sz="2400" b="0" i="1" smtClean="0">
                        <a:solidFill>
                          <a:schemeClr val="tx1"/>
                        </a:solidFill>
                        <a:latin typeface="Cambria Math" panose="02040503050406030204" pitchFamily="18" charset="0"/>
                        <a:ea typeface="Cambria Math" panose="02040503050406030204" pitchFamily="18" charset="0"/>
                      </a:rPr>
                      <m:t>0</m:t>
                    </m:r>
                  </m:oMath>
                </a14:m>
                <a:r>
                  <a:rPr lang="en-US" sz="2400" dirty="0">
                    <a:solidFill>
                      <a:schemeClr val="tx1"/>
                    </a:solidFill>
                  </a:rPr>
                  <a:t>.</a:t>
                </a:r>
                <a:endParaRPr lang="en-US" sz="2400">
                  <a:solidFill>
                    <a:schemeClr val="tx1"/>
                  </a:solidFill>
                </a:endParaRPr>
              </a:p>
              <a:p>
                <a:pPr marL="520700" lvl="0" indent="-342900">
                  <a:spcBef>
                    <a:spcPts val="0"/>
                  </a:spcBef>
                  <a:buFont typeface="Wingdings" panose="05000000000000000000" pitchFamily="2" charset="2"/>
                  <a:buChar char="Ø"/>
                </a:pPr>
                <a:r>
                  <a:rPr lang="en-US" sz="2400">
                    <a:solidFill>
                      <a:schemeClr val="tx1"/>
                    </a:solidFill>
                  </a:rPr>
                  <a:t>Khởi </a:t>
                </a:r>
                <a:r>
                  <a:rPr lang="en-US" sz="2400" dirty="0" err="1">
                    <a:solidFill>
                      <a:schemeClr val="tx1"/>
                    </a:solidFill>
                  </a:rPr>
                  <a:t>tạo</a:t>
                </a:r>
                <a:r>
                  <a:rPr lang="en-US" sz="2400" dirty="0">
                    <a:solidFill>
                      <a:schemeClr val="tx1"/>
                    </a:solidFill>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sub>
                    </m:sSub>
                  </m:oMath>
                </a14:m>
                <a:r>
                  <a:rPr lang="en-US" sz="2400" dirty="0">
                    <a:solidFill>
                      <a:schemeClr val="tx1"/>
                    </a:solidFill>
                  </a:rPr>
                  <a:t> </a:t>
                </a:r>
                <a:r>
                  <a:rPr lang="en-US" sz="2400">
                    <a:solidFill>
                      <a:schemeClr val="tx1"/>
                    </a:solidFill>
                  </a:rPr>
                  <a:t>ngẫu nhiên tại bước </a:t>
                </a:r>
                <a14:m>
                  <m:oMath xmlns:m="http://schemas.openxmlformats.org/officeDocument/2006/math">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1</m:t>
                    </m:r>
                  </m:oMath>
                </a14:m>
                <a:r>
                  <a:rPr lang="en-US" sz="2400">
                    <a:solidFill>
                      <a:schemeClr val="tx1"/>
                    </a:solidFill>
                  </a:rPr>
                  <a:t>.</a:t>
                </a:r>
              </a:p>
              <a:p>
                <a:pPr marL="520700" lvl="0" indent="-342900">
                  <a:spcBef>
                    <a:spcPts val="0"/>
                  </a:spcBef>
                  <a:buFont typeface="Wingdings" panose="05000000000000000000" pitchFamily="2" charset="2"/>
                  <a:buChar char="Ø"/>
                </a:pPr>
                <a:r>
                  <a:rPr lang="en-US" sz="2400">
                    <a:solidFill>
                      <a:schemeClr val="tx1"/>
                    </a:solidFill>
                  </a:rPr>
                  <a:t>Ở mỗi bước thứ </a:t>
                </a:r>
                <a14:m>
                  <m:oMath xmlns:m="http://schemas.openxmlformats.org/officeDocument/2006/math">
                    <m:r>
                      <a:rPr lang="en-US" sz="2400" b="0" i="1" smtClean="0">
                        <a:solidFill>
                          <a:schemeClr val="tx1"/>
                        </a:solidFill>
                        <a:latin typeface="Cambria Math" panose="02040503050406030204" pitchFamily="18" charset="0"/>
                      </a:rPr>
                      <m:t>𝑡</m:t>
                    </m:r>
                  </m:oMath>
                </a14:m>
                <a:r>
                  <a:rPr lang="en-US" sz="2400">
                    <a:solidFill>
                      <a:schemeClr val="tx1"/>
                    </a:solidFill>
                  </a:rPr>
                  <a:t>, ta thực hiện phép cập nhật:</a:t>
                </a:r>
              </a:p>
              <a:p>
                <a:pPr marL="228600" lvl="0" indent="-50800">
                  <a:spcBef>
                    <a:spcPts val="0"/>
                  </a:spcBef>
                  <a:buNone/>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𝛼</m:t>
                      </m:r>
                      <m:r>
                        <a:rPr lang="en-US" sz="2400" b="0" i="1" smtClean="0">
                          <a:solidFill>
                            <a:schemeClr val="tx1"/>
                          </a:solidFill>
                          <a:latin typeface="Cambria Math" panose="02040503050406030204" pitchFamily="18" charset="0"/>
                          <a:ea typeface="Cambria Math" panose="02040503050406030204" pitchFamily="18" charset="0"/>
                        </a:rPr>
                        <m:t>𝑓</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a:p>
                <a:pPr marL="228600" lvl="0" indent="-50800">
                  <a:spcBef>
                    <a:spcPts val="0"/>
                  </a:spcBef>
                  <a:buNone/>
                </a:pPr>
                <a:r>
                  <a:rPr lang="en-US" sz="2000">
                    <a:solidFill>
                      <a:schemeClr val="tx1"/>
                    </a:solidFill>
                  </a:rPr>
                  <a:t>	</a:t>
                </a:r>
              </a:p>
              <a:p>
                <a:pPr marL="520700" indent="-342900">
                  <a:spcBef>
                    <a:spcPts val="0"/>
                  </a:spcBef>
                </a:pPr>
                <a:r>
                  <a:rPr lang="en-US" sz="2400"/>
                  <a:t>Thuật toán có thể hội tụ về lời giải tối ưu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2</m:t>
                    </m:r>
                    <m:r>
                      <a:rPr lang="en-US" sz="2400" b="0" i="1" smtClean="0">
                        <a:latin typeface="Cambria Math" panose="02040503050406030204" pitchFamily="18" charset="0"/>
                      </a:rPr>
                      <m:t>/</m:t>
                    </m:r>
                    <m:r>
                      <a:rPr lang="en-US" sz="2400" b="0" i="1" smtClean="0">
                        <a:latin typeface="Cambria Math" panose="02040503050406030204" pitchFamily="18" charset="0"/>
                      </a:rPr>
                      <m:t>3</m:t>
                    </m:r>
                  </m:oMath>
                </a14:m>
                <a:r>
                  <a:rPr lang="en-US" sz="2400"/>
                  <a:t>?</a:t>
                </a:r>
              </a:p>
              <a:p>
                <a:pPr marL="228600" lvl="0" indent="-50800">
                  <a:spcBef>
                    <a:spcPts val="0"/>
                  </a:spcBef>
                  <a:buNone/>
                </a:pPr>
                <a:endParaRPr lang="en-US" sz="2000" dirty="0"/>
              </a:p>
            </p:txBody>
          </p:sp>
        </mc:Choice>
        <mc:Fallback xmlns="">
          <p:sp>
            <p:nvSpPr>
              <p:cNvPr id="374" name="Google Shape;374;p5">
                <a:extLst>
                  <a:ext uri="{FF2B5EF4-FFF2-40B4-BE49-F238E27FC236}">
                    <a16:creationId xmlns:a16="http://schemas.microsoft.com/office/drawing/2014/main" id="{214E521A-58B6-943A-8C95-78C87E000F01}"/>
                  </a:ext>
                </a:extLst>
              </p:cNvPr>
              <p:cNvSpPr txBox="1">
                <a:spLocks noGrp="1" noRot="1" noChangeAspect="1" noMove="1" noResize="1" noEditPoints="1" noAdjustHandles="1" noChangeArrowheads="1" noChangeShapeType="1" noTextEdit="1"/>
              </p:cNvSpPr>
              <p:nvPr>
                <p:ph type="body" idx="1"/>
              </p:nvPr>
            </p:nvSpPr>
            <p:spPr>
              <a:xfrm>
                <a:off x="331568" y="968050"/>
                <a:ext cx="7884079" cy="5715129"/>
              </a:xfrm>
              <a:prstGeom prst="rect">
                <a:avLst/>
              </a:prstGeom>
              <a:blipFill>
                <a:blip r:embed="rId3"/>
                <a:stretch>
                  <a:fillRect t="-320" r="-386"/>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AE419DC5-827A-AB3E-7DE9-8060ECB59B4B}"/>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85DC4BE1-3EAF-F58D-77A4-4E7FBC352A8F}"/>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23</a:t>
            </a:fld>
            <a:endParaRPr/>
          </a:p>
        </p:txBody>
      </p:sp>
      <p:pic>
        <p:nvPicPr>
          <p:cNvPr id="8" name="Graphic 7">
            <a:extLst>
              <a:ext uri="{FF2B5EF4-FFF2-40B4-BE49-F238E27FC236}">
                <a16:creationId xmlns:a16="http://schemas.microsoft.com/office/drawing/2014/main" id="{68E5D0C5-0A8C-9BDA-A432-49516DC5DDC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8215648" y="695325"/>
            <a:ext cx="3580729" cy="2733675"/>
          </a:xfrm>
          <a:prstGeom prst="rect">
            <a:avLst/>
          </a:prstGeom>
        </p:spPr>
      </p:pic>
    </p:spTree>
    <p:extLst>
      <p:ext uri="{BB962C8B-B14F-4D97-AF65-F5344CB8AC3E}">
        <p14:creationId xmlns:p14="http://schemas.microsoft.com/office/powerpoint/2010/main" val="46053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7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E1CFB5A1-FA7B-5160-D897-E885F3F60D6A}"/>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76A34A21-79A6-55ED-7B72-0D4E073FC308}"/>
              </a:ext>
            </a:extLst>
          </p:cNvPr>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err="1"/>
              <a:t>dụ</a:t>
            </a:r>
            <a:r>
              <a:rPr lang="en-US"/>
              <a:t> 5</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5FFE4AB7-5108-AEC2-CF78-689C26D4CFF4}"/>
                  </a:ext>
                </a:extLst>
              </p:cNvPr>
              <p:cNvSpPr txBox="1">
                <a:spLocks noGrp="1"/>
              </p:cNvSpPr>
              <p:nvPr>
                <p:ph type="body" idx="1"/>
              </p:nvPr>
            </p:nvSpPr>
            <p:spPr>
              <a:xfrm>
                <a:off x="408023" y="968050"/>
                <a:ext cx="11856864" cy="5979402"/>
              </a:xfrm>
              <a:prstGeom prst="rect">
                <a:avLst/>
              </a:prstGeom>
              <a:noFill/>
              <a:ln>
                <a:noFill/>
              </a:ln>
            </p:spPr>
            <p:txBody>
              <a:bodyPr spcFirstLastPara="1" wrap="square" lIns="91425" tIns="45700" rIns="91425" bIns="45700" anchor="t" anchorCtr="0">
                <a:normAutofit fontScale="92500" lnSpcReduction="20000"/>
              </a:bodyPr>
              <a:lstStyle/>
              <a:p>
                <a:pPr marL="520700" lvl="0" indent="-342900">
                  <a:spcBef>
                    <a:spcPts val="0"/>
                  </a:spcBef>
                  <a:buFont typeface="Wingdings" panose="05000000000000000000" pitchFamily="2" charset="2"/>
                  <a:buChar char="Ø"/>
                </a:pPr>
                <a:r>
                  <a:rPr lang="en-US" sz="2600">
                    <a:solidFill>
                      <a:schemeClr val="tx1"/>
                    </a:solidFill>
                  </a:rPr>
                  <a:t>Ở mỗi bước thứ </a:t>
                </a:r>
                <a14:m>
                  <m:oMath xmlns:m="http://schemas.openxmlformats.org/officeDocument/2006/math">
                    <m:r>
                      <a:rPr lang="en-US" sz="2600" b="0" i="1" smtClean="0">
                        <a:solidFill>
                          <a:schemeClr val="tx1"/>
                        </a:solidFill>
                        <a:latin typeface="Cambria Math" panose="02040503050406030204" pitchFamily="18" charset="0"/>
                      </a:rPr>
                      <m:t>𝑡</m:t>
                    </m:r>
                  </m:oMath>
                </a14:m>
                <a:r>
                  <a:rPr lang="en-US" sz="2600">
                    <a:solidFill>
                      <a:schemeClr val="tx1"/>
                    </a:solidFill>
                  </a:rPr>
                  <a:t>, ta thực hiện phép cập nhật:</a:t>
                </a:r>
              </a:p>
              <a:p>
                <a:pPr marL="228600" lvl="0" indent="-50800">
                  <a:spcBef>
                    <a:spcPts val="0"/>
                  </a:spcBef>
                  <a:buNone/>
                </a:pP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rPr>
                          </m:ctrlPr>
                        </m:sSubPr>
                        <m:e>
                          <m:r>
                            <a:rPr lang="en-US" sz="2600" b="0" i="1" smtClean="0">
                              <a:solidFill>
                                <a:schemeClr val="tx1"/>
                              </a:solidFill>
                              <a:latin typeface="Cambria Math" panose="02040503050406030204" pitchFamily="18" charset="0"/>
                            </a:rPr>
                            <m:t>𝑥</m:t>
                          </m:r>
                        </m:e>
                        <m:sub>
                          <m:r>
                            <a:rPr lang="en-US" sz="2600" b="0" i="1" smtClean="0">
                              <a:solidFill>
                                <a:schemeClr val="tx1"/>
                              </a:solidFill>
                              <a:latin typeface="Cambria Math" panose="02040503050406030204" pitchFamily="18" charset="0"/>
                            </a:rPr>
                            <m:t>𝑡</m:t>
                          </m:r>
                          <m:r>
                            <a:rPr lang="en-US" sz="2600" b="0" i="1" smtClean="0">
                              <a:solidFill>
                                <a:schemeClr val="tx1"/>
                              </a:solidFill>
                              <a:latin typeface="Cambria Math" panose="02040503050406030204" pitchFamily="18" charset="0"/>
                            </a:rPr>
                            <m:t>+</m:t>
                          </m:r>
                          <m:r>
                            <a:rPr lang="en-US" sz="2600" b="0" i="1" smtClean="0">
                              <a:solidFill>
                                <a:schemeClr val="tx1"/>
                              </a:solidFill>
                              <a:latin typeface="Cambria Math" panose="02040503050406030204" pitchFamily="18" charset="0"/>
                            </a:rPr>
                            <m:t>1</m:t>
                          </m:r>
                        </m:sub>
                      </m:sSub>
                      <m:r>
                        <a:rPr lang="en-US" sz="2600" b="0" i="1" smtClean="0">
                          <a:solidFill>
                            <a:schemeClr val="tx1"/>
                          </a:solidFill>
                          <a:latin typeface="Cambria Math" panose="02040503050406030204" pitchFamily="18" charset="0"/>
                        </a:rPr>
                        <m:t>=</m:t>
                      </m:r>
                      <m:sSub>
                        <m:sSubPr>
                          <m:ctrlPr>
                            <a:rPr lang="en-US" sz="2600" i="1">
                              <a:solidFill>
                                <a:schemeClr val="tx1"/>
                              </a:solidFill>
                              <a:latin typeface="Cambria Math" panose="02040503050406030204" pitchFamily="18" charset="0"/>
                            </a:rPr>
                          </m:ctrlPr>
                        </m:sSubPr>
                        <m:e>
                          <m:r>
                            <a:rPr lang="en-US" sz="2600" i="1">
                              <a:solidFill>
                                <a:schemeClr val="tx1"/>
                              </a:solidFill>
                              <a:latin typeface="Cambria Math" panose="02040503050406030204" pitchFamily="18" charset="0"/>
                            </a:rPr>
                            <m:t>𝑥</m:t>
                          </m:r>
                        </m:e>
                        <m:sub>
                          <m:r>
                            <a:rPr lang="en-US" sz="2600" i="1">
                              <a:solidFill>
                                <a:schemeClr val="tx1"/>
                              </a:solidFill>
                              <a:latin typeface="Cambria Math" panose="02040503050406030204" pitchFamily="18" charset="0"/>
                            </a:rPr>
                            <m:t>𝑡</m:t>
                          </m:r>
                        </m:sub>
                      </m:sSub>
                      <m:r>
                        <a:rPr lang="en-US" sz="2600" b="0" i="1" smtClean="0">
                          <a:solidFill>
                            <a:schemeClr val="tx1"/>
                          </a:solidFill>
                          <a:latin typeface="Cambria Math" panose="02040503050406030204" pitchFamily="18" charset="0"/>
                        </a:rPr>
                        <m:t>−</m:t>
                      </m:r>
                      <m:r>
                        <a:rPr lang="en-US" sz="2600" b="0" i="1" smtClean="0">
                          <a:solidFill>
                            <a:schemeClr val="tx1"/>
                          </a:solidFill>
                          <a:latin typeface="Cambria Math" panose="02040503050406030204" pitchFamily="18" charset="0"/>
                          <a:ea typeface="Cambria Math" panose="02040503050406030204" pitchFamily="18" charset="0"/>
                        </a:rPr>
                        <m:t>𝛼</m:t>
                      </m:r>
                      <m:sSup>
                        <m:sSupPr>
                          <m:ctrlPr>
                            <a:rPr lang="en-US" sz="2600" b="0" i="1" smtClean="0">
                              <a:solidFill>
                                <a:schemeClr val="tx1"/>
                              </a:solidFill>
                              <a:latin typeface="Cambria Math" panose="02040503050406030204" pitchFamily="18" charset="0"/>
                              <a:ea typeface="Cambria Math" panose="02040503050406030204" pitchFamily="18" charset="0"/>
                            </a:rPr>
                          </m:ctrlPr>
                        </m:sSupPr>
                        <m:e>
                          <m:r>
                            <a:rPr lang="en-US" sz="2600" b="0" i="1" smtClean="0">
                              <a:solidFill>
                                <a:schemeClr val="tx1"/>
                              </a:solidFill>
                              <a:latin typeface="Cambria Math" panose="02040503050406030204" pitchFamily="18" charset="0"/>
                              <a:ea typeface="Cambria Math" panose="02040503050406030204" pitchFamily="18" charset="0"/>
                            </a:rPr>
                            <m:t>𝑓</m:t>
                          </m:r>
                        </m:e>
                        <m:sup>
                          <m:r>
                            <a:rPr lang="en-US" sz="2600" b="0" i="1" smtClean="0">
                              <a:solidFill>
                                <a:schemeClr val="tx1"/>
                              </a:solidFill>
                              <a:latin typeface="Cambria Math" panose="02040503050406030204" pitchFamily="18" charset="0"/>
                              <a:ea typeface="Cambria Math" panose="02040503050406030204" pitchFamily="18" charset="0"/>
                            </a:rPr>
                            <m:t>′</m:t>
                          </m:r>
                        </m:sup>
                      </m:sSup>
                      <m:d>
                        <m:dPr>
                          <m:ctrlPr>
                            <a:rPr lang="en-US" sz="2600" b="0" i="1" smtClean="0">
                              <a:solidFill>
                                <a:schemeClr val="tx1"/>
                              </a:solidFill>
                              <a:latin typeface="Cambria Math" panose="02040503050406030204" pitchFamily="18" charset="0"/>
                              <a:ea typeface="Cambria Math" panose="02040503050406030204" pitchFamily="18" charset="0"/>
                            </a:rPr>
                          </m:ctrlPr>
                        </m:dPr>
                        <m:e>
                          <m:sSub>
                            <m:sSubPr>
                              <m:ctrlPr>
                                <a:rPr lang="en-US" sz="2600" i="1">
                                  <a:solidFill>
                                    <a:schemeClr val="tx1"/>
                                  </a:solidFill>
                                  <a:latin typeface="Cambria Math" panose="02040503050406030204" pitchFamily="18" charset="0"/>
                                </a:rPr>
                              </m:ctrlPr>
                            </m:sSubPr>
                            <m:e>
                              <m:r>
                                <a:rPr lang="en-US" sz="2600" i="1">
                                  <a:solidFill>
                                    <a:schemeClr val="tx1"/>
                                  </a:solidFill>
                                  <a:latin typeface="Cambria Math" panose="02040503050406030204" pitchFamily="18" charset="0"/>
                                </a:rPr>
                                <m:t>𝑥</m:t>
                              </m:r>
                            </m:e>
                            <m:sub>
                              <m:r>
                                <a:rPr lang="en-US" sz="2600" i="1">
                                  <a:solidFill>
                                    <a:schemeClr val="tx1"/>
                                  </a:solidFill>
                                  <a:latin typeface="Cambria Math" panose="02040503050406030204" pitchFamily="18" charset="0"/>
                                </a:rPr>
                                <m:t>𝑡</m:t>
                              </m:r>
                            </m:sub>
                          </m:sSub>
                        </m:e>
                      </m:d>
                    </m:oMath>
                    <m:oMath xmlns:m="http://schemas.openxmlformats.org/officeDocument/2006/math">
                      <m:r>
                        <a:rPr lang="en-US" sz="2600" b="0" i="1" smtClean="0">
                          <a:solidFill>
                            <a:schemeClr val="tx1"/>
                          </a:solidFill>
                          <a:latin typeface="Cambria Math" panose="02040503050406030204" pitchFamily="18" charset="0"/>
                        </a:rPr>
                        <m:t>          =</m:t>
                      </m:r>
                      <m:sSub>
                        <m:sSubPr>
                          <m:ctrlPr>
                            <a:rPr lang="en-US" sz="2600" i="1">
                              <a:solidFill>
                                <a:schemeClr val="tx1"/>
                              </a:solidFill>
                              <a:latin typeface="Cambria Math" panose="02040503050406030204" pitchFamily="18" charset="0"/>
                            </a:rPr>
                          </m:ctrlPr>
                        </m:sSubPr>
                        <m:e>
                          <m:r>
                            <a:rPr lang="en-US" sz="2600" i="1">
                              <a:solidFill>
                                <a:schemeClr val="tx1"/>
                              </a:solidFill>
                              <a:latin typeface="Cambria Math" panose="02040503050406030204" pitchFamily="18" charset="0"/>
                            </a:rPr>
                            <m:t>𝑥</m:t>
                          </m:r>
                        </m:e>
                        <m:sub>
                          <m:r>
                            <a:rPr lang="en-US" sz="2600" i="1">
                              <a:solidFill>
                                <a:schemeClr val="tx1"/>
                              </a:solidFill>
                              <a:latin typeface="Cambria Math" panose="02040503050406030204" pitchFamily="18" charset="0"/>
                            </a:rPr>
                            <m:t>𝑡</m:t>
                          </m:r>
                        </m:sub>
                      </m:sSub>
                      <m:r>
                        <a:rPr lang="en-US" sz="2600" b="0" i="1" smtClean="0">
                          <a:solidFill>
                            <a:schemeClr val="tx1"/>
                          </a:solidFill>
                          <a:latin typeface="Cambria Math" panose="02040503050406030204" pitchFamily="18" charset="0"/>
                        </a:rPr>
                        <m:t>−</m:t>
                      </m:r>
                      <m:r>
                        <a:rPr lang="en-US" sz="2600" i="1">
                          <a:solidFill>
                            <a:schemeClr val="tx1"/>
                          </a:solidFill>
                          <a:latin typeface="Cambria Math" panose="02040503050406030204" pitchFamily="18" charset="0"/>
                          <a:ea typeface="Cambria Math" panose="02040503050406030204" pitchFamily="18" charset="0"/>
                        </a:rPr>
                        <m:t>𝛼</m:t>
                      </m:r>
                      <m:d>
                        <m:dPr>
                          <m:ctrlPr>
                            <a:rPr lang="en-US" sz="2600" b="0" i="1" smtClean="0">
                              <a:solidFill>
                                <a:schemeClr val="tx1"/>
                              </a:solidFill>
                              <a:latin typeface="Cambria Math" panose="02040503050406030204" pitchFamily="18" charset="0"/>
                            </a:rPr>
                          </m:ctrlPr>
                        </m:dPr>
                        <m:e>
                          <m:r>
                            <a:rPr lang="en-US" sz="2600" b="0" i="1" smtClean="0">
                              <a:solidFill>
                                <a:schemeClr val="tx1"/>
                              </a:solidFill>
                              <a:latin typeface="Cambria Math" panose="02040503050406030204" pitchFamily="18" charset="0"/>
                            </a:rPr>
                            <m:t>6</m:t>
                          </m:r>
                          <m:sSub>
                            <m:sSubPr>
                              <m:ctrlPr>
                                <a:rPr lang="en-US" sz="2600" i="1">
                                  <a:solidFill>
                                    <a:schemeClr val="tx1"/>
                                  </a:solidFill>
                                  <a:latin typeface="Cambria Math" panose="02040503050406030204" pitchFamily="18" charset="0"/>
                                </a:rPr>
                              </m:ctrlPr>
                            </m:sSubPr>
                            <m:e>
                              <m:r>
                                <a:rPr lang="en-US" sz="2600" i="1">
                                  <a:solidFill>
                                    <a:schemeClr val="tx1"/>
                                  </a:solidFill>
                                  <a:latin typeface="Cambria Math" panose="02040503050406030204" pitchFamily="18" charset="0"/>
                                </a:rPr>
                                <m:t>𝑥</m:t>
                              </m:r>
                            </m:e>
                            <m:sub>
                              <m:r>
                                <a:rPr lang="en-US" sz="2600" i="1">
                                  <a:solidFill>
                                    <a:schemeClr val="tx1"/>
                                  </a:solidFill>
                                  <a:latin typeface="Cambria Math" panose="02040503050406030204" pitchFamily="18" charset="0"/>
                                </a:rPr>
                                <m:t>𝑡</m:t>
                              </m:r>
                            </m:sub>
                          </m:sSub>
                          <m:r>
                            <a:rPr lang="en-US" sz="2600" b="0" i="1" smtClean="0">
                              <a:solidFill>
                                <a:schemeClr val="tx1"/>
                              </a:solidFill>
                              <a:latin typeface="Cambria Math" panose="02040503050406030204" pitchFamily="18" charset="0"/>
                            </a:rPr>
                            <m:t>+</m:t>
                          </m:r>
                          <m:r>
                            <a:rPr lang="en-US" sz="2600" b="0" i="1" smtClean="0">
                              <a:solidFill>
                                <a:schemeClr val="tx1"/>
                              </a:solidFill>
                              <a:latin typeface="Cambria Math" panose="02040503050406030204" pitchFamily="18" charset="0"/>
                            </a:rPr>
                            <m:t>4</m:t>
                          </m:r>
                        </m:e>
                      </m:d>
                    </m:oMath>
                    <m:oMath xmlns:m="http://schemas.openxmlformats.org/officeDocument/2006/math">
                      <m:r>
                        <a:rPr lang="en-US" sz="2600" b="0" i="1" smtClean="0">
                          <a:solidFill>
                            <a:schemeClr val="tx1"/>
                          </a:solidFill>
                          <a:latin typeface="Cambria Math" panose="02040503050406030204" pitchFamily="18" charset="0"/>
                        </a:rPr>
                        <m:t>          =</m:t>
                      </m:r>
                      <m:d>
                        <m:dPr>
                          <m:ctrlPr>
                            <a:rPr lang="en-US" sz="2600" b="0" i="1" smtClean="0">
                              <a:solidFill>
                                <a:schemeClr val="tx1"/>
                              </a:solidFill>
                              <a:latin typeface="Cambria Math" panose="02040503050406030204" pitchFamily="18" charset="0"/>
                            </a:rPr>
                          </m:ctrlPr>
                        </m:dPr>
                        <m:e>
                          <m:r>
                            <a:rPr lang="en-US" sz="2600" b="0" i="1" smtClean="0">
                              <a:solidFill>
                                <a:schemeClr val="tx1"/>
                              </a:solidFill>
                              <a:latin typeface="Cambria Math" panose="02040503050406030204" pitchFamily="18" charset="0"/>
                            </a:rPr>
                            <m:t>1</m:t>
                          </m:r>
                          <m:r>
                            <a:rPr lang="en-US" sz="2600" b="0" i="1" smtClean="0">
                              <a:solidFill>
                                <a:schemeClr val="tx1"/>
                              </a:solidFill>
                              <a:latin typeface="Cambria Math" panose="02040503050406030204" pitchFamily="18" charset="0"/>
                            </a:rPr>
                            <m:t>−</m:t>
                          </m:r>
                          <m:r>
                            <a:rPr lang="en-US" sz="2600" b="0" i="1" smtClean="0">
                              <a:solidFill>
                                <a:schemeClr val="tx1"/>
                              </a:solidFill>
                              <a:latin typeface="Cambria Math" panose="02040503050406030204" pitchFamily="18" charset="0"/>
                            </a:rPr>
                            <m:t>6</m:t>
                          </m:r>
                          <m:r>
                            <a:rPr lang="en-US" sz="2600" i="1">
                              <a:solidFill>
                                <a:schemeClr val="tx1"/>
                              </a:solidFill>
                              <a:latin typeface="Cambria Math" panose="02040503050406030204" pitchFamily="18" charset="0"/>
                              <a:ea typeface="Cambria Math" panose="02040503050406030204" pitchFamily="18" charset="0"/>
                            </a:rPr>
                            <m:t>𝛼</m:t>
                          </m:r>
                        </m:e>
                      </m:d>
                      <m:sSub>
                        <m:sSubPr>
                          <m:ctrlPr>
                            <a:rPr lang="en-US" sz="2600" i="1">
                              <a:solidFill>
                                <a:schemeClr val="tx1"/>
                              </a:solidFill>
                              <a:latin typeface="Cambria Math" panose="02040503050406030204" pitchFamily="18" charset="0"/>
                            </a:rPr>
                          </m:ctrlPr>
                        </m:sSubPr>
                        <m:e>
                          <m:r>
                            <a:rPr lang="en-US" sz="2600" i="1">
                              <a:solidFill>
                                <a:schemeClr val="tx1"/>
                              </a:solidFill>
                              <a:latin typeface="Cambria Math" panose="02040503050406030204" pitchFamily="18" charset="0"/>
                            </a:rPr>
                            <m:t>𝑥</m:t>
                          </m:r>
                        </m:e>
                        <m:sub>
                          <m:r>
                            <a:rPr lang="en-US" sz="2600" i="1">
                              <a:solidFill>
                                <a:schemeClr val="tx1"/>
                              </a:solidFill>
                              <a:latin typeface="Cambria Math" panose="02040503050406030204" pitchFamily="18" charset="0"/>
                            </a:rPr>
                            <m:t>𝑡</m:t>
                          </m:r>
                        </m:sub>
                      </m:sSub>
                      <m:r>
                        <a:rPr lang="en-US" sz="2600" b="0" i="1" smtClean="0">
                          <a:solidFill>
                            <a:schemeClr val="tx1"/>
                          </a:solidFill>
                          <a:latin typeface="Cambria Math" panose="02040503050406030204" pitchFamily="18" charset="0"/>
                        </a:rPr>
                        <m:t>−</m:t>
                      </m:r>
                      <m:r>
                        <a:rPr lang="en-US" sz="2600" b="0" i="1" smtClean="0">
                          <a:solidFill>
                            <a:schemeClr val="tx1"/>
                          </a:solidFill>
                          <a:latin typeface="Cambria Math" panose="02040503050406030204" pitchFamily="18" charset="0"/>
                        </a:rPr>
                        <m:t>4</m:t>
                      </m:r>
                      <m:r>
                        <a:rPr lang="en-US" sz="2600" i="1">
                          <a:solidFill>
                            <a:schemeClr val="tx1"/>
                          </a:solidFill>
                          <a:latin typeface="Cambria Math" panose="02040503050406030204" pitchFamily="18" charset="0"/>
                          <a:ea typeface="Cambria Math" panose="02040503050406030204" pitchFamily="18" charset="0"/>
                        </a:rPr>
                        <m:t>𝛼</m:t>
                      </m:r>
                    </m:oMath>
                    <m:oMath xmlns:m="http://schemas.openxmlformats.org/officeDocument/2006/math">
                      <m:r>
                        <a:rPr lang="en-US" sz="2600" b="0" i="1" smtClean="0">
                          <a:solidFill>
                            <a:schemeClr val="tx1"/>
                          </a:solidFill>
                          <a:latin typeface="Cambria Math" panose="02040503050406030204" pitchFamily="18" charset="0"/>
                          <a:ea typeface="Cambria Math" panose="02040503050406030204" pitchFamily="18" charset="0"/>
                        </a:rPr>
                        <m:t>          =</m:t>
                      </m:r>
                      <m:d>
                        <m:dPr>
                          <m:ctrlPr>
                            <a:rPr lang="en-US" sz="2600" i="1">
                              <a:solidFill>
                                <a:schemeClr val="tx1"/>
                              </a:solidFill>
                              <a:latin typeface="Cambria Math" panose="02040503050406030204" pitchFamily="18" charset="0"/>
                            </a:rPr>
                          </m:ctrlPr>
                        </m:dPr>
                        <m:e>
                          <m:r>
                            <a:rPr lang="en-US" sz="2600" i="1">
                              <a:solidFill>
                                <a:schemeClr val="tx1"/>
                              </a:solidFill>
                              <a:latin typeface="Cambria Math" panose="02040503050406030204" pitchFamily="18" charset="0"/>
                            </a:rPr>
                            <m:t>1</m:t>
                          </m:r>
                          <m:r>
                            <a:rPr lang="en-US" sz="2600" i="1">
                              <a:solidFill>
                                <a:schemeClr val="tx1"/>
                              </a:solidFill>
                              <a:latin typeface="Cambria Math" panose="02040503050406030204" pitchFamily="18" charset="0"/>
                            </a:rPr>
                            <m:t>−</m:t>
                          </m:r>
                          <m:r>
                            <a:rPr lang="en-US" sz="2600" i="1">
                              <a:solidFill>
                                <a:schemeClr val="tx1"/>
                              </a:solidFill>
                              <a:latin typeface="Cambria Math" panose="02040503050406030204" pitchFamily="18" charset="0"/>
                            </a:rPr>
                            <m:t>6</m:t>
                          </m:r>
                          <m:r>
                            <a:rPr lang="en-US" sz="2600" i="1">
                              <a:solidFill>
                                <a:schemeClr val="tx1"/>
                              </a:solidFill>
                              <a:latin typeface="Cambria Math" panose="02040503050406030204" pitchFamily="18" charset="0"/>
                              <a:ea typeface="Cambria Math" panose="02040503050406030204" pitchFamily="18" charset="0"/>
                            </a:rPr>
                            <m:t>𝛼</m:t>
                          </m:r>
                        </m:e>
                      </m:d>
                      <m:d>
                        <m:dPr>
                          <m:begChr m:val="["/>
                          <m:endChr m:val="]"/>
                          <m:ctrlPr>
                            <a:rPr lang="en-US" sz="2600" i="1" smtClean="0">
                              <a:solidFill>
                                <a:schemeClr val="tx1"/>
                              </a:solidFill>
                              <a:latin typeface="Cambria Math" panose="02040503050406030204" pitchFamily="18" charset="0"/>
                              <a:ea typeface="Cambria Math" panose="02040503050406030204" pitchFamily="18" charset="0"/>
                            </a:rPr>
                          </m:ctrlPr>
                        </m:dPr>
                        <m:e>
                          <m:d>
                            <m:dPr>
                              <m:ctrlPr>
                                <a:rPr lang="en-US" sz="2600" i="1">
                                  <a:solidFill>
                                    <a:schemeClr val="tx1"/>
                                  </a:solidFill>
                                  <a:latin typeface="Cambria Math" panose="02040503050406030204" pitchFamily="18" charset="0"/>
                                </a:rPr>
                              </m:ctrlPr>
                            </m:dPr>
                            <m:e>
                              <m:r>
                                <a:rPr lang="en-US" sz="2600" i="1">
                                  <a:solidFill>
                                    <a:schemeClr val="tx1"/>
                                  </a:solidFill>
                                  <a:latin typeface="Cambria Math" panose="02040503050406030204" pitchFamily="18" charset="0"/>
                                </a:rPr>
                                <m:t>1</m:t>
                              </m:r>
                              <m:r>
                                <a:rPr lang="en-US" sz="2600" i="1">
                                  <a:solidFill>
                                    <a:schemeClr val="tx1"/>
                                  </a:solidFill>
                                  <a:latin typeface="Cambria Math" panose="02040503050406030204" pitchFamily="18" charset="0"/>
                                </a:rPr>
                                <m:t>−</m:t>
                              </m:r>
                              <m:r>
                                <a:rPr lang="en-US" sz="2600" i="1">
                                  <a:solidFill>
                                    <a:schemeClr val="tx1"/>
                                  </a:solidFill>
                                  <a:latin typeface="Cambria Math" panose="02040503050406030204" pitchFamily="18" charset="0"/>
                                </a:rPr>
                                <m:t>6</m:t>
                              </m:r>
                              <m:r>
                                <a:rPr lang="en-US" sz="2600" i="1">
                                  <a:solidFill>
                                    <a:schemeClr val="tx1"/>
                                  </a:solidFill>
                                  <a:latin typeface="Cambria Math" panose="02040503050406030204" pitchFamily="18" charset="0"/>
                                  <a:ea typeface="Cambria Math" panose="02040503050406030204" pitchFamily="18" charset="0"/>
                                </a:rPr>
                                <m:t>𝛼</m:t>
                              </m:r>
                            </m:e>
                          </m:d>
                          <m:sSub>
                            <m:sSubPr>
                              <m:ctrlPr>
                                <a:rPr lang="en-US" sz="2600" i="1">
                                  <a:solidFill>
                                    <a:schemeClr val="tx1"/>
                                  </a:solidFill>
                                  <a:latin typeface="Cambria Math" panose="02040503050406030204" pitchFamily="18" charset="0"/>
                                </a:rPr>
                              </m:ctrlPr>
                            </m:sSubPr>
                            <m:e>
                              <m:r>
                                <a:rPr lang="en-US" sz="2600" i="1">
                                  <a:solidFill>
                                    <a:schemeClr val="tx1"/>
                                  </a:solidFill>
                                  <a:latin typeface="Cambria Math" panose="02040503050406030204" pitchFamily="18" charset="0"/>
                                </a:rPr>
                                <m:t>𝑥</m:t>
                              </m:r>
                            </m:e>
                            <m:sub>
                              <m:r>
                                <a:rPr lang="en-US" sz="2600" i="1">
                                  <a:solidFill>
                                    <a:schemeClr val="tx1"/>
                                  </a:solidFill>
                                  <a:latin typeface="Cambria Math" panose="02040503050406030204" pitchFamily="18" charset="0"/>
                                </a:rPr>
                                <m:t>𝑡</m:t>
                              </m:r>
                              <m:r>
                                <a:rPr lang="en-US" sz="2600" b="0" i="1" smtClean="0">
                                  <a:solidFill>
                                    <a:schemeClr val="tx1"/>
                                  </a:solidFill>
                                  <a:latin typeface="Cambria Math" panose="02040503050406030204" pitchFamily="18" charset="0"/>
                                </a:rPr>
                                <m:t>−</m:t>
                              </m:r>
                              <m:r>
                                <a:rPr lang="en-US" sz="2600" b="0" i="1" smtClean="0">
                                  <a:solidFill>
                                    <a:schemeClr val="tx1"/>
                                  </a:solidFill>
                                  <a:latin typeface="Cambria Math" panose="02040503050406030204" pitchFamily="18" charset="0"/>
                                </a:rPr>
                                <m:t>1</m:t>
                              </m:r>
                            </m:sub>
                          </m:sSub>
                          <m:r>
                            <a:rPr lang="en-US" sz="2600" b="0" i="1" smtClean="0">
                              <a:solidFill>
                                <a:schemeClr val="tx1"/>
                              </a:solidFill>
                              <a:latin typeface="Cambria Math" panose="02040503050406030204" pitchFamily="18" charset="0"/>
                            </a:rPr>
                            <m:t>−</m:t>
                          </m:r>
                          <m:r>
                            <a:rPr lang="en-US" sz="2600" i="1">
                              <a:solidFill>
                                <a:schemeClr val="tx1"/>
                              </a:solidFill>
                              <a:latin typeface="Cambria Math" panose="02040503050406030204" pitchFamily="18" charset="0"/>
                            </a:rPr>
                            <m:t>4</m:t>
                          </m:r>
                          <m:r>
                            <a:rPr lang="en-US" sz="2600" i="1">
                              <a:solidFill>
                                <a:schemeClr val="tx1"/>
                              </a:solidFill>
                              <a:latin typeface="Cambria Math" panose="02040503050406030204" pitchFamily="18" charset="0"/>
                              <a:ea typeface="Cambria Math" panose="02040503050406030204" pitchFamily="18" charset="0"/>
                            </a:rPr>
                            <m:t>𝛼</m:t>
                          </m:r>
                        </m:e>
                      </m:d>
                      <m:r>
                        <a:rPr lang="en-US" sz="2600" i="1">
                          <a:solidFill>
                            <a:schemeClr val="tx1"/>
                          </a:solidFill>
                          <a:latin typeface="Cambria Math" panose="02040503050406030204" pitchFamily="18" charset="0"/>
                        </a:rPr>
                        <m:t>−</m:t>
                      </m:r>
                      <m:r>
                        <a:rPr lang="en-US" sz="2600" i="1">
                          <a:solidFill>
                            <a:schemeClr val="tx1"/>
                          </a:solidFill>
                          <a:latin typeface="Cambria Math" panose="02040503050406030204" pitchFamily="18" charset="0"/>
                        </a:rPr>
                        <m:t>4</m:t>
                      </m:r>
                      <m:r>
                        <a:rPr lang="en-US" sz="2600" i="1">
                          <a:solidFill>
                            <a:schemeClr val="tx1"/>
                          </a:solidFill>
                          <a:latin typeface="Cambria Math" panose="02040503050406030204" pitchFamily="18" charset="0"/>
                          <a:ea typeface="Cambria Math" panose="02040503050406030204" pitchFamily="18" charset="0"/>
                        </a:rPr>
                        <m:t>𝛼</m:t>
                      </m:r>
                    </m:oMath>
                    <m:oMath xmlns:m="http://schemas.openxmlformats.org/officeDocument/2006/math">
                      <m:r>
                        <a:rPr lang="en-US" sz="2600" b="0" i="1" smtClean="0">
                          <a:solidFill>
                            <a:schemeClr val="tx1"/>
                          </a:solidFill>
                          <a:latin typeface="Cambria Math" panose="02040503050406030204" pitchFamily="18" charset="0"/>
                          <a:ea typeface="Cambria Math" panose="02040503050406030204" pitchFamily="18" charset="0"/>
                        </a:rPr>
                        <m:t>          =</m:t>
                      </m:r>
                      <m:sSup>
                        <m:sSupPr>
                          <m:ctrlPr>
                            <a:rPr lang="en-US" sz="2600" b="0" i="1" smtClean="0">
                              <a:solidFill>
                                <a:schemeClr val="tx1"/>
                              </a:solidFill>
                              <a:latin typeface="Cambria Math" panose="02040503050406030204" pitchFamily="18" charset="0"/>
                              <a:ea typeface="Cambria Math" panose="02040503050406030204" pitchFamily="18" charset="0"/>
                            </a:rPr>
                          </m:ctrlPr>
                        </m:sSupPr>
                        <m:e>
                          <m:d>
                            <m:dPr>
                              <m:ctrlPr>
                                <a:rPr lang="en-US" sz="2600" i="1">
                                  <a:solidFill>
                                    <a:schemeClr val="tx1"/>
                                  </a:solidFill>
                                  <a:latin typeface="Cambria Math" panose="02040503050406030204" pitchFamily="18" charset="0"/>
                                </a:rPr>
                              </m:ctrlPr>
                            </m:dPr>
                            <m:e>
                              <m:r>
                                <a:rPr lang="en-US" sz="2600" i="1">
                                  <a:solidFill>
                                    <a:schemeClr val="tx1"/>
                                  </a:solidFill>
                                  <a:latin typeface="Cambria Math" panose="02040503050406030204" pitchFamily="18" charset="0"/>
                                </a:rPr>
                                <m:t>1</m:t>
                              </m:r>
                              <m:r>
                                <a:rPr lang="en-US" sz="2600" i="1">
                                  <a:solidFill>
                                    <a:schemeClr val="tx1"/>
                                  </a:solidFill>
                                  <a:latin typeface="Cambria Math" panose="02040503050406030204" pitchFamily="18" charset="0"/>
                                </a:rPr>
                                <m:t>−</m:t>
                              </m:r>
                              <m:r>
                                <a:rPr lang="en-US" sz="2600" i="1">
                                  <a:solidFill>
                                    <a:schemeClr val="tx1"/>
                                  </a:solidFill>
                                  <a:latin typeface="Cambria Math" panose="02040503050406030204" pitchFamily="18" charset="0"/>
                                </a:rPr>
                                <m:t>6</m:t>
                              </m:r>
                              <m:r>
                                <a:rPr lang="en-US" sz="2600" i="1">
                                  <a:solidFill>
                                    <a:schemeClr val="tx1"/>
                                  </a:solidFill>
                                  <a:latin typeface="Cambria Math" panose="02040503050406030204" pitchFamily="18" charset="0"/>
                                  <a:ea typeface="Cambria Math" panose="02040503050406030204" pitchFamily="18" charset="0"/>
                                </a:rPr>
                                <m:t>𝛼</m:t>
                              </m:r>
                            </m:e>
                          </m:d>
                        </m:e>
                        <m:sup>
                          <m:r>
                            <a:rPr lang="en-US" sz="2600" b="0" i="1" smtClean="0">
                              <a:solidFill>
                                <a:schemeClr val="tx1"/>
                              </a:solidFill>
                              <a:latin typeface="Cambria Math" panose="02040503050406030204" pitchFamily="18" charset="0"/>
                              <a:ea typeface="Cambria Math" panose="02040503050406030204" pitchFamily="18" charset="0"/>
                            </a:rPr>
                            <m:t>2</m:t>
                          </m:r>
                        </m:sup>
                      </m:sSup>
                      <m:sSub>
                        <m:sSubPr>
                          <m:ctrlPr>
                            <a:rPr lang="en-US" sz="2600" i="1">
                              <a:solidFill>
                                <a:schemeClr val="tx1"/>
                              </a:solidFill>
                              <a:latin typeface="Cambria Math" panose="02040503050406030204" pitchFamily="18" charset="0"/>
                            </a:rPr>
                          </m:ctrlPr>
                        </m:sSubPr>
                        <m:e>
                          <m:r>
                            <a:rPr lang="en-US" sz="2600" i="1">
                              <a:solidFill>
                                <a:schemeClr val="tx1"/>
                              </a:solidFill>
                              <a:latin typeface="Cambria Math" panose="02040503050406030204" pitchFamily="18" charset="0"/>
                            </a:rPr>
                            <m:t>𝑥</m:t>
                          </m:r>
                        </m:e>
                        <m:sub>
                          <m:r>
                            <a:rPr lang="en-US" sz="2600" i="1">
                              <a:solidFill>
                                <a:schemeClr val="tx1"/>
                              </a:solidFill>
                              <a:latin typeface="Cambria Math" panose="02040503050406030204" pitchFamily="18" charset="0"/>
                            </a:rPr>
                            <m:t>𝑡</m:t>
                          </m:r>
                          <m:r>
                            <a:rPr lang="en-US" sz="2600" i="1">
                              <a:solidFill>
                                <a:schemeClr val="tx1"/>
                              </a:solidFill>
                              <a:latin typeface="Cambria Math" panose="02040503050406030204" pitchFamily="18" charset="0"/>
                            </a:rPr>
                            <m:t>−</m:t>
                          </m:r>
                          <m:r>
                            <a:rPr lang="en-US" sz="2600" i="1">
                              <a:solidFill>
                                <a:schemeClr val="tx1"/>
                              </a:solidFill>
                              <a:latin typeface="Cambria Math" panose="02040503050406030204" pitchFamily="18" charset="0"/>
                            </a:rPr>
                            <m:t>1</m:t>
                          </m:r>
                        </m:sub>
                      </m:sSub>
                      <m:r>
                        <a:rPr lang="en-US" sz="2600" b="0" i="1" smtClean="0">
                          <a:solidFill>
                            <a:schemeClr val="tx1"/>
                          </a:solidFill>
                          <a:latin typeface="Cambria Math" panose="02040503050406030204" pitchFamily="18" charset="0"/>
                        </a:rPr>
                        <m:t>−</m:t>
                      </m:r>
                      <m:d>
                        <m:dPr>
                          <m:ctrlPr>
                            <a:rPr lang="en-US" sz="2600" i="1">
                              <a:solidFill>
                                <a:schemeClr val="tx1"/>
                              </a:solidFill>
                              <a:latin typeface="Cambria Math" panose="02040503050406030204" pitchFamily="18" charset="0"/>
                            </a:rPr>
                          </m:ctrlPr>
                        </m:dPr>
                        <m:e>
                          <m:r>
                            <a:rPr lang="en-US" sz="2600" i="1">
                              <a:solidFill>
                                <a:schemeClr val="tx1"/>
                              </a:solidFill>
                              <a:latin typeface="Cambria Math" panose="02040503050406030204" pitchFamily="18" charset="0"/>
                            </a:rPr>
                            <m:t>1</m:t>
                          </m:r>
                          <m:r>
                            <a:rPr lang="en-US" sz="2600" i="1">
                              <a:solidFill>
                                <a:schemeClr val="tx1"/>
                              </a:solidFill>
                              <a:latin typeface="Cambria Math" panose="02040503050406030204" pitchFamily="18" charset="0"/>
                            </a:rPr>
                            <m:t>−</m:t>
                          </m:r>
                          <m:r>
                            <a:rPr lang="en-US" sz="2600" i="1">
                              <a:solidFill>
                                <a:schemeClr val="tx1"/>
                              </a:solidFill>
                              <a:latin typeface="Cambria Math" panose="02040503050406030204" pitchFamily="18" charset="0"/>
                            </a:rPr>
                            <m:t>6</m:t>
                          </m:r>
                          <m:r>
                            <a:rPr lang="en-US" sz="2600" i="1">
                              <a:solidFill>
                                <a:schemeClr val="tx1"/>
                              </a:solidFill>
                              <a:latin typeface="Cambria Math" panose="02040503050406030204" pitchFamily="18" charset="0"/>
                              <a:ea typeface="Cambria Math" panose="02040503050406030204" pitchFamily="18" charset="0"/>
                            </a:rPr>
                            <m:t>𝛼</m:t>
                          </m:r>
                        </m:e>
                      </m:d>
                      <m:r>
                        <a:rPr lang="en-US" sz="2600" i="1">
                          <a:solidFill>
                            <a:schemeClr val="tx1"/>
                          </a:solidFill>
                          <a:latin typeface="Cambria Math" panose="02040503050406030204" pitchFamily="18" charset="0"/>
                        </a:rPr>
                        <m:t>4</m:t>
                      </m:r>
                      <m:r>
                        <a:rPr lang="en-US" sz="2600" i="1">
                          <a:solidFill>
                            <a:schemeClr val="tx1"/>
                          </a:solidFill>
                          <a:latin typeface="Cambria Math" panose="02040503050406030204" pitchFamily="18" charset="0"/>
                          <a:ea typeface="Cambria Math" panose="02040503050406030204" pitchFamily="18" charset="0"/>
                        </a:rPr>
                        <m:t>𝛼</m:t>
                      </m:r>
                      <m:r>
                        <a:rPr lang="en-US" sz="2600" b="0" i="1" smtClean="0">
                          <a:solidFill>
                            <a:schemeClr val="tx1"/>
                          </a:solidFill>
                          <a:latin typeface="Cambria Math" panose="02040503050406030204" pitchFamily="18" charset="0"/>
                          <a:ea typeface="Cambria Math" panose="02040503050406030204" pitchFamily="18" charset="0"/>
                        </a:rPr>
                        <m:t>−</m:t>
                      </m:r>
                      <m:r>
                        <a:rPr lang="en-US" sz="2600" i="1">
                          <a:solidFill>
                            <a:schemeClr val="tx1"/>
                          </a:solidFill>
                          <a:latin typeface="Cambria Math" panose="02040503050406030204" pitchFamily="18" charset="0"/>
                        </a:rPr>
                        <m:t>4</m:t>
                      </m:r>
                      <m:r>
                        <a:rPr lang="en-US" sz="2600" i="1">
                          <a:solidFill>
                            <a:schemeClr val="tx1"/>
                          </a:solidFill>
                          <a:latin typeface="Cambria Math" panose="02040503050406030204" pitchFamily="18" charset="0"/>
                          <a:ea typeface="Cambria Math" panose="02040503050406030204" pitchFamily="18" charset="0"/>
                        </a:rPr>
                        <m:t>𝛼</m:t>
                      </m:r>
                    </m:oMath>
                    <m:oMath xmlns:m="http://schemas.openxmlformats.org/officeDocument/2006/math">
                      <m:r>
                        <a:rPr lang="en-US" sz="2600" b="0" i="1" smtClean="0">
                          <a:solidFill>
                            <a:schemeClr val="tx1"/>
                          </a:solidFill>
                          <a:latin typeface="Cambria Math" panose="02040503050406030204" pitchFamily="18" charset="0"/>
                          <a:ea typeface="Cambria Math" panose="02040503050406030204" pitchFamily="18" charset="0"/>
                        </a:rPr>
                        <m:t>          =</m:t>
                      </m:r>
                      <m:sSup>
                        <m:sSupPr>
                          <m:ctrlPr>
                            <a:rPr lang="en-US" sz="2600" i="1">
                              <a:solidFill>
                                <a:schemeClr val="tx1"/>
                              </a:solidFill>
                              <a:latin typeface="Cambria Math" panose="02040503050406030204" pitchFamily="18" charset="0"/>
                              <a:ea typeface="Cambria Math" panose="02040503050406030204" pitchFamily="18" charset="0"/>
                            </a:rPr>
                          </m:ctrlPr>
                        </m:sSupPr>
                        <m:e>
                          <m:d>
                            <m:dPr>
                              <m:ctrlPr>
                                <a:rPr lang="en-US" sz="2600" i="1">
                                  <a:solidFill>
                                    <a:schemeClr val="tx1"/>
                                  </a:solidFill>
                                  <a:latin typeface="Cambria Math" panose="02040503050406030204" pitchFamily="18" charset="0"/>
                                </a:rPr>
                              </m:ctrlPr>
                            </m:dPr>
                            <m:e>
                              <m:r>
                                <a:rPr lang="en-US" sz="2600" i="1">
                                  <a:solidFill>
                                    <a:schemeClr val="tx1"/>
                                  </a:solidFill>
                                  <a:latin typeface="Cambria Math" panose="02040503050406030204" pitchFamily="18" charset="0"/>
                                </a:rPr>
                                <m:t>1</m:t>
                              </m:r>
                              <m:r>
                                <a:rPr lang="en-US" sz="2600" i="1">
                                  <a:solidFill>
                                    <a:schemeClr val="tx1"/>
                                  </a:solidFill>
                                  <a:latin typeface="Cambria Math" panose="02040503050406030204" pitchFamily="18" charset="0"/>
                                </a:rPr>
                                <m:t>−</m:t>
                              </m:r>
                              <m:r>
                                <a:rPr lang="en-US" sz="2600" i="1">
                                  <a:solidFill>
                                    <a:schemeClr val="tx1"/>
                                  </a:solidFill>
                                  <a:latin typeface="Cambria Math" panose="02040503050406030204" pitchFamily="18" charset="0"/>
                                </a:rPr>
                                <m:t>6</m:t>
                              </m:r>
                              <m:r>
                                <a:rPr lang="en-US" sz="2600" i="1">
                                  <a:solidFill>
                                    <a:schemeClr val="tx1"/>
                                  </a:solidFill>
                                  <a:latin typeface="Cambria Math" panose="02040503050406030204" pitchFamily="18" charset="0"/>
                                  <a:ea typeface="Cambria Math" panose="02040503050406030204" pitchFamily="18" charset="0"/>
                                </a:rPr>
                                <m:t>𝛼</m:t>
                              </m:r>
                            </m:e>
                          </m:d>
                        </m:e>
                        <m:sup>
                          <m:r>
                            <a:rPr lang="en-US" sz="2600" i="1">
                              <a:solidFill>
                                <a:schemeClr val="tx1"/>
                              </a:solidFill>
                              <a:latin typeface="Cambria Math" panose="02040503050406030204" pitchFamily="18" charset="0"/>
                              <a:ea typeface="Cambria Math" panose="02040503050406030204" pitchFamily="18" charset="0"/>
                            </a:rPr>
                            <m:t>2</m:t>
                          </m:r>
                        </m:sup>
                      </m:sSup>
                      <m:sSub>
                        <m:sSubPr>
                          <m:ctrlPr>
                            <a:rPr lang="en-US" sz="2600" i="1">
                              <a:solidFill>
                                <a:schemeClr val="tx1"/>
                              </a:solidFill>
                              <a:latin typeface="Cambria Math" panose="02040503050406030204" pitchFamily="18" charset="0"/>
                            </a:rPr>
                          </m:ctrlPr>
                        </m:sSubPr>
                        <m:e>
                          <m:r>
                            <a:rPr lang="en-US" sz="2600" i="1">
                              <a:solidFill>
                                <a:schemeClr val="tx1"/>
                              </a:solidFill>
                              <a:latin typeface="Cambria Math" panose="02040503050406030204" pitchFamily="18" charset="0"/>
                            </a:rPr>
                            <m:t>𝑥</m:t>
                          </m:r>
                        </m:e>
                        <m:sub>
                          <m:r>
                            <a:rPr lang="en-US" sz="2600" i="1">
                              <a:solidFill>
                                <a:schemeClr val="tx1"/>
                              </a:solidFill>
                              <a:latin typeface="Cambria Math" panose="02040503050406030204" pitchFamily="18" charset="0"/>
                            </a:rPr>
                            <m:t>𝑡</m:t>
                          </m:r>
                          <m:r>
                            <a:rPr lang="en-US" sz="2600" i="1">
                              <a:solidFill>
                                <a:schemeClr val="tx1"/>
                              </a:solidFill>
                              <a:latin typeface="Cambria Math" panose="02040503050406030204" pitchFamily="18" charset="0"/>
                            </a:rPr>
                            <m:t>−</m:t>
                          </m:r>
                          <m:r>
                            <a:rPr lang="en-US" sz="2600" i="1">
                              <a:solidFill>
                                <a:schemeClr val="tx1"/>
                              </a:solidFill>
                              <a:latin typeface="Cambria Math" panose="02040503050406030204" pitchFamily="18" charset="0"/>
                            </a:rPr>
                            <m:t>1</m:t>
                          </m:r>
                        </m:sub>
                      </m:sSub>
                      <m:r>
                        <a:rPr lang="en-US" sz="2600" i="1">
                          <a:solidFill>
                            <a:schemeClr val="tx1"/>
                          </a:solidFill>
                          <a:latin typeface="Cambria Math" panose="02040503050406030204" pitchFamily="18" charset="0"/>
                        </a:rPr>
                        <m:t>−</m:t>
                      </m:r>
                      <m:d>
                        <m:dPr>
                          <m:begChr m:val="["/>
                          <m:endChr m:val="]"/>
                          <m:ctrlPr>
                            <a:rPr lang="en-US" sz="2600" i="1" smtClean="0">
                              <a:solidFill>
                                <a:schemeClr val="tx1"/>
                              </a:solidFill>
                              <a:latin typeface="Cambria Math" panose="02040503050406030204" pitchFamily="18" charset="0"/>
                            </a:rPr>
                          </m:ctrlPr>
                        </m:dPr>
                        <m:e>
                          <m:d>
                            <m:dPr>
                              <m:ctrlPr>
                                <a:rPr lang="en-US" sz="2600" i="1">
                                  <a:solidFill>
                                    <a:schemeClr val="tx1"/>
                                  </a:solidFill>
                                  <a:latin typeface="Cambria Math" panose="02040503050406030204" pitchFamily="18" charset="0"/>
                                </a:rPr>
                              </m:ctrlPr>
                            </m:dPr>
                            <m:e>
                              <m:r>
                                <a:rPr lang="en-US" sz="2600" i="1">
                                  <a:solidFill>
                                    <a:schemeClr val="tx1"/>
                                  </a:solidFill>
                                  <a:latin typeface="Cambria Math" panose="02040503050406030204" pitchFamily="18" charset="0"/>
                                </a:rPr>
                                <m:t>1</m:t>
                              </m:r>
                              <m:r>
                                <a:rPr lang="en-US" sz="2600" i="1">
                                  <a:solidFill>
                                    <a:schemeClr val="tx1"/>
                                  </a:solidFill>
                                  <a:latin typeface="Cambria Math" panose="02040503050406030204" pitchFamily="18" charset="0"/>
                                </a:rPr>
                                <m:t>−</m:t>
                              </m:r>
                              <m:r>
                                <a:rPr lang="en-US" sz="2600" i="1">
                                  <a:solidFill>
                                    <a:schemeClr val="tx1"/>
                                  </a:solidFill>
                                  <a:latin typeface="Cambria Math" panose="02040503050406030204" pitchFamily="18" charset="0"/>
                                </a:rPr>
                                <m:t>6</m:t>
                              </m:r>
                              <m:r>
                                <a:rPr lang="en-US" sz="2600" i="1">
                                  <a:solidFill>
                                    <a:schemeClr val="tx1"/>
                                  </a:solidFill>
                                  <a:latin typeface="Cambria Math" panose="02040503050406030204" pitchFamily="18" charset="0"/>
                                  <a:ea typeface="Cambria Math" panose="02040503050406030204" pitchFamily="18" charset="0"/>
                                </a:rPr>
                                <m:t>𝛼</m:t>
                              </m:r>
                            </m:e>
                          </m:d>
                          <m:r>
                            <a:rPr lang="en-US" sz="2600" i="1">
                              <a:solidFill>
                                <a:schemeClr val="tx1"/>
                              </a:solidFill>
                              <a:latin typeface="Cambria Math" panose="02040503050406030204" pitchFamily="18" charset="0"/>
                            </a:rPr>
                            <m:t>4</m:t>
                          </m:r>
                          <m:r>
                            <a:rPr lang="en-US" sz="2600" i="1">
                              <a:solidFill>
                                <a:schemeClr val="tx1"/>
                              </a:solidFill>
                              <a:latin typeface="Cambria Math" panose="02040503050406030204" pitchFamily="18" charset="0"/>
                              <a:ea typeface="Cambria Math" panose="02040503050406030204" pitchFamily="18" charset="0"/>
                            </a:rPr>
                            <m:t>𝛼</m:t>
                          </m:r>
                          <m:r>
                            <a:rPr lang="en-US" sz="2600" b="0" i="1" smtClean="0">
                              <a:solidFill>
                                <a:schemeClr val="tx1"/>
                              </a:solidFill>
                              <a:latin typeface="Cambria Math" panose="02040503050406030204" pitchFamily="18" charset="0"/>
                              <a:ea typeface="Cambria Math" panose="02040503050406030204" pitchFamily="18" charset="0"/>
                            </a:rPr>
                            <m:t>+</m:t>
                          </m:r>
                          <m:r>
                            <a:rPr lang="en-US" sz="2600" i="1">
                              <a:solidFill>
                                <a:schemeClr val="tx1"/>
                              </a:solidFill>
                              <a:latin typeface="Cambria Math" panose="02040503050406030204" pitchFamily="18" charset="0"/>
                            </a:rPr>
                            <m:t>4</m:t>
                          </m:r>
                          <m:r>
                            <a:rPr lang="en-US" sz="2600" i="1">
                              <a:solidFill>
                                <a:schemeClr val="tx1"/>
                              </a:solidFill>
                              <a:latin typeface="Cambria Math" panose="02040503050406030204" pitchFamily="18" charset="0"/>
                              <a:ea typeface="Cambria Math" panose="02040503050406030204" pitchFamily="18" charset="0"/>
                            </a:rPr>
                            <m:t>𝛼</m:t>
                          </m:r>
                        </m:e>
                      </m:d>
                    </m:oMath>
                    <m:oMath xmlns:m="http://schemas.openxmlformats.org/officeDocument/2006/math">
                      <m:r>
                        <a:rPr lang="en-US" sz="2600" b="0" i="1" smtClean="0">
                          <a:solidFill>
                            <a:schemeClr val="tx1"/>
                          </a:solidFill>
                          <a:latin typeface="Cambria Math" panose="02040503050406030204" pitchFamily="18" charset="0"/>
                        </a:rPr>
                        <m:t>          =</m:t>
                      </m:r>
                      <m:sSup>
                        <m:sSupPr>
                          <m:ctrlPr>
                            <a:rPr lang="en-US" sz="2600" i="1">
                              <a:solidFill>
                                <a:schemeClr val="tx1"/>
                              </a:solidFill>
                              <a:latin typeface="Cambria Math" panose="02040503050406030204" pitchFamily="18" charset="0"/>
                              <a:ea typeface="Cambria Math" panose="02040503050406030204" pitchFamily="18" charset="0"/>
                            </a:rPr>
                          </m:ctrlPr>
                        </m:sSupPr>
                        <m:e>
                          <m:d>
                            <m:dPr>
                              <m:ctrlPr>
                                <a:rPr lang="en-US" sz="2600" i="1">
                                  <a:solidFill>
                                    <a:schemeClr val="tx1"/>
                                  </a:solidFill>
                                  <a:latin typeface="Cambria Math" panose="02040503050406030204" pitchFamily="18" charset="0"/>
                                </a:rPr>
                              </m:ctrlPr>
                            </m:dPr>
                            <m:e>
                              <m:r>
                                <a:rPr lang="en-US" sz="2600" i="1">
                                  <a:solidFill>
                                    <a:schemeClr val="tx1"/>
                                  </a:solidFill>
                                  <a:latin typeface="Cambria Math" panose="02040503050406030204" pitchFamily="18" charset="0"/>
                                </a:rPr>
                                <m:t>1</m:t>
                              </m:r>
                              <m:r>
                                <a:rPr lang="en-US" sz="2600" i="1">
                                  <a:solidFill>
                                    <a:schemeClr val="tx1"/>
                                  </a:solidFill>
                                  <a:latin typeface="Cambria Math" panose="02040503050406030204" pitchFamily="18" charset="0"/>
                                </a:rPr>
                                <m:t>−</m:t>
                              </m:r>
                              <m:r>
                                <a:rPr lang="en-US" sz="2600" i="1">
                                  <a:solidFill>
                                    <a:schemeClr val="tx1"/>
                                  </a:solidFill>
                                  <a:latin typeface="Cambria Math" panose="02040503050406030204" pitchFamily="18" charset="0"/>
                                </a:rPr>
                                <m:t>6</m:t>
                              </m:r>
                              <m:r>
                                <a:rPr lang="en-US" sz="2600" i="1">
                                  <a:solidFill>
                                    <a:schemeClr val="tx1"/>
                                  </a:solidFill>
                                  <a:latin typeface="Cambria Math" panose="02040503050406030204" pitchFamily="18" charset="0"/>
                                  <a:ea typeface="Cambria Math" panose="02040503050406030204" pitchFamily="18" charset="0"/>
                                </a:rPr>
                                <m:t>𝛼</m:t>
                              </m:r>
                            </m:e>
                          </m:d>
                        </m:e>
                        <m:sup>
                          <m:r>
                            <a:rPr lang="en-US" sz="2600" b="0" i="1" smtClean="0">
                              <a:solidFill>
                                <a:schemeClr val="tx1"/>
                              </a:solidFill>
                              <a:latin typeface="Cambria Math" panose="02040503050406030204" pitchFamily="18" charset="0"/>
                              <a:ea typeface="Cambria Math" panose="02040503050406030204" pitchFamily="18" charset="0"/>
                            </a:rPr>
                            <m:t>3</m:t>
                          </m:r>
                        </m:sup>
                      </m:sSup>
                      <m:sSub>
                        <m:sSubPr>
                          <m:ctrlPr>
                            <a:rPr lang="en-US" sz="2600" i="1">
                              <a:solidFill>
                                <a:schemeClr val="tx1"/>
                              </a:solidFill>
                              <a:latin typeface="Cambria Math" panose="02040503050406030204" pitchFamily="18" charset="0"/>
                            </a:rPr>
                          </m:ctrlPr>
                        </m:sSubPr>
                        <m:e>
                          <m:r>
                            <a:rPr lang="en-US" sz="2600" i="1">
                              <a:solidFill>
                                <a:schemeClr val="tx1"/>
                              </a:solidFill>
                              <a:latin typeface="Cambria Math" panose="02040503050406030204" pitchFamily="18" charset="0"/>
                            </a:rPr>
                            <m:t>𝑥</m:t>
                          </m:r>
                        </m:e>
                        <m:sub>
                          <m:r>
                            <a:rPr lang="en-US" sz="2600" i="1">
                              <a:solidFill>
                                <a:schemeClr val="tx1"/>
                              </a:solidFill>
                              <a:latin typeface="Cambria Math" panose="02040503050406030204" pitchFamily="18" charset="0"/>
                            </a:rPr>
                            <m:t>𝑡</m:t>
                          </m:r>
                          <m:r>
                            <a:rPr lang="en-US" sz="2600" i="1">
                              <a:solidFill>
                                <a:schemeClr val="tx1"/>
                              </a:solidFill>
                              <a:latin typeface="Cambria Math" panose="02040503050406030204" pitchFamily="18" charset="0"/>
                            </a:rPr>
                            <m:t>−</m:t>
                          </m:r>
                          <m:r>
                            <a:rPr lang="en-US" sz="2600" b="0" i="1" smtClean="0">
                              <a:solidFill>
                                <a:schemeClr val="tx1"/>
                              </a:solidFill>
                              <a:latin typeface="Cambria Math" panose="02040503050406030204" pitchFamily="18" charset="0"/>
                            </a:rPr>
                            <m:t>2</m:t>
                          </m:r>
                        </m:sub>
                      </m:sSub>
                      <m:r>
                        <a:rPr lang="en-US" sz="2600" i="1">
                          <a:solidFill>
                            <a:schemeClr val="tx1"/>
                          </a:solidFill>
                          <a:latin typeface="Cambria Math" panose="02040503050406030204" pitchFamily="18" charset="0"/>
                        </a:rPr>
                        <m:t>−</m:t>
                      </m:r>
                      <m:d>
                        <m:dPr>
                          <m:begChr m:val="["/>
                          <m:endChr m:val="]"/>
                          <m:ctrlPr>
                            <a:rPr lang="en-US" sz="2600" i="1">
                              <a:solidFill>
                                <a:schemeClr val="tx1"/>
                              </a:solidFill>
                              <a:latin typeface="Cambria Math" panose="02040503050406030204" pitchFamily="18" charset="0"/>
                            </a:rPr>
                          </m:ctrlPr>
                        </m:dPr>
                        <m:e>
                          <m:sSup>
                            <m:sSupPr>
                              <m:ctrlPr>
                                <a:rPr lang="en-US" sz="2600" i="1">
                                  <a:solidFill>
                                    <a:schemeClr val="tx1"/>
                                  </a:solidFill>
                                  <a:latin typeface="Cambria Math" panose="02040503050406030204" pitchFamily="18" charset="0"/>
                                  <a:ea typeface="Cambria Math" panose="02040503050406030204" pitchFamily="18" charset="0"/>
                                </a:rPr>
                              </m:ctrlPr>
                            </m:sSupPr>
                            <m:e>
                              <m:d>
                                <m:dPr>
                                  <m:ctrlPr>
                                    <a:rPr lang="en-US" sz="2600" i="1">
                                      <a:solidFill>
                                        <a:schemeClr val="tx1"/>
                                      </a:solidFill>
                                      <a:latin typeface="Cambria Math" panose="02040503050406030204" pitchFamily="18" charset="0"/>
                                    </a:rPr>
                                  </m:ctrlPr>
                                </m:dPr>
                                <m:e>
                                  <m:r>
                                    <a:rPr lang="en-US" sz="2600" i="1">
                                      <a:solidFill>
                                        <a:schemeClr val="tx1"/>
                                      </a:solidFill>
                                      <a:latin typeface="Cambria Math" panose="02040503050406030204" pitchFamily="18" charset="0"/>
                                    </a:rPr>
                                    <m:t>1</m:t>
                                  </m:r>
                                  <m:r>
                                    <a:rPr lang="en-US" sz="2600" i="1">
                                      <a:solidFill>
                                        <a:schemeClr val="tx1"/>
                                      </a:solidFill>
                                      <a:latin typeface="Cambria Math" panose="02040503050406030204" pitchFamily="18" charset="0"/>
                                    </a:rPr>
                                    <m:t>−</m:t>
                                  </m:r>
                                  <m:r>
                                    <a:rPr lang="en-US" sz="2600" i="1">
                                      <a:solidFill>
                                        <a:schemeClr val="tx1"/>
                                      </a:solidFill>
                                      <a:latin typeface="Cambria Math" panose="02040503050406030204" pitchFamily="18" charset="0"/>
                                    </a:rPr>
                                    <m:t>6</m:t>
                                  </m:r>
                                  <m:r>
                                    <a:rPr lang="en-US" sz="2600" i="1">
                                      <a:solidFill>
                                        <a:schemeClr val="tx1"/>
                                      </a:solidFill>
                                      <a:latin typeface="Cambria Math" panose="02040503050406030204" pitchFamily="18" charset="0"/>
                                      <a:ea typeface="Cambria Math" panose="02040503050406030204" pitchFamily="18" charset="0"/>
                                    </a:rPr>
                                    <m:t>𝛼</m:t>
                                  </m:r>
                                </m:e>
                              </m:d>
                            </m:e>
                            <m:sup>
                              <m:r>
                                <a:rPr lang="en-US" sz="2600" i="1">
                                  <a:solidFill>
                                    <a:schemeClr val="tx1"/>
                                  </a:solidFill>
                                  <a:latin typeface="Cambria Math" panose="02040503050406030204" pitchFamily="18" charset="0"/>
                                  <a:ea typeface="Cambria Math" panose="02040503050406030204" pitchFamily="18" charset="0"/>
                                </a:rPr>
                                <m:t>2</m:t>
                              </m:r>
                            </m:sup>
                          </m:sSup>
                          <m:r>
                            <a:rPr lang="en-US" sz="2600" i="1">
                              <a:solidFill>
                                <a:schemeClr val="tx1"/>
                              </a:solidFill>
                              <a:latin typeface="Cambria Math" panose="02040503050406030204" pitchFamily="18" charset="0"/>
                            </a:rPr>
                            <m:t>4</m:t>
                          </m:r>
                          <m:r>
                            <a:rPr lang="en-US" sz="2600" i="1">
                              <a:solidFill>
                                <a:schemeClr val="tx1"/>
                              </a:solidFill>
                              <a:latin typeface="Cambria Math" panose="02040503050406030204" pitchFamily="18" charset="0"/>
                              <a:ea typeface="Cambria Math" panose="02040503050406030204" pitchFamily="18" charset="0"/>
                            </a:rPr>
                            <m:t>𝛼</m:t>
                          </m:r>
                          <m:r>
                            <a:rPr lang="en-US" sz="2600" b="0" i="1" smtClean="0">
                              <a:solidFill>
                                <a:schemeClr val="tx1"/>
                              </a:solidFill>
                              <a:latin typeface="Cambria Math" panose="02040503050406030204" pitchFamily="18" charset="0"/>
                              <a:ea typeface="Cambria Math" panose="02040503050406030204" pitchFamily="18" charset="0"/>
                            </a:rPr>
                            <m:t>+</m:t>
                          </m:r>
                          <m:d>
                            <m:dPr>
                              <m:ctrlPr>
                                <a:rPr lang="en-US" sz="2600" i="1">
                                  <a:solidFill>
                                    <a:schemeClr val="tx1"/>
                                  </a:solidFill>
                                  <a:latin typeface="Cambria Math" panose="02040503050406030204" pitchFamily="18" charset="0"/>
                                </a:rPr>
                              </m:ctrlPr>
                            </m:dPr>
                            <m:e>
                              <m:r>
                                <a:rPr lang="en-US" sz="2600" i="1">
                                  <a:solidFill>
                                    <a:schemeClr val="tx1"/>
                                  </a:solidFill>
                                  <a:latin typeface="Cambria Math" panose="02040503050406030204" pitchFamily="18" charset="0"/>
                                </a:rPr>
                                <m:t>1</m:t>
                              </m:r>
                              <m:r>
                                <a:rPr lang="en-US" sz="2600" i="1">
                                  <a:solidFill>
                                    <a:schemeClr val="tx1"/>
                                  </a:solidFill>
                                  <a:latin typeface="Cambria Math" panose="02040503050406030204" pitchFamily="18" charset="0"/>
                                </a:rPr>
                                <m:t>−</m:t>
                              </m:r>
                              <m:r>
                                <a:rPr lang="en-US" sz="2600" i="1">
                                  <a:solidFill>
                                    <a:schemeClr val="tx1"/>
                                  </a:solidFill>
                                  <a:latin typeface="Cambria Math" panose="02040503050406030204" pitchFamily="18" charset="0"/>
                                </a:rPr>
                                <m:t>6</m:t>
                              </m:r>
                              <m:r>
                                <a:rPr lang="en-US" sz="2600" i="1">
                                  <a:solidFill>
                                    <a:schemeClr val="tx1"/>
                                  </a:solidFill>
                                  <a:latin typeface="Cambria Math" panose="02040503050406030204" pitchFamily="18" charset="0"/>
                                  <a:ea typeface="Cambria Math" panose="02040503050406030204" pitchFamily="18" charset="0"/>
                                </a:rPr>
                                <m:t>𝛼</m:t>
                              </m:r>
                            </m:e>
                          </m:d>
                          <m:r>
                            <a:rPr lang="en-US" sz="2600" i="1">
                              <a:solidFill>
                                <a:schemeClr val="tx1"/>
                              </a:solidFill>
                              <a:latin typeface="Cambria Math" panose="02040503050406030204" pitchFamily="18" charset="0"/>
                            </a:rPr>
                            <m:t>4</m:t>
                          </m:r>
                          <m:r>
                            <a:rPr lang="en-US" sz="2600" i="1">
                              <a:solidFill>
                                <a:schemeClr val="tx1"/>
                              </a:solidFill>
                              <a:latin typeface="Cambria Math" panose="02040503050406030204" pitchFamily="18" charset="0"/>
                              <a:ea typeface="Cambria Math" panose="02040503050406030204" pitchFamily="18" charset="0"/>
                            </a:rPr>
                            <m:t>𝛼</m:t>
                          </m:r>
                          <m:r>
                            <a:rPr lang="en-US" sz="2600" i="1">
                              <a:solidFill>
                                <a:schemeClr val="tx1"/>
                              </a:solidFill>
                              <a:latin typeface="Cambria Math" panose="02040503050406030204" pitchFamily="18" charset="0"/>
                              <a:ea typeface="Cambria Math" panose="02040503050406030204" pitchFamily="18" charset="0"/>
                            </a:rPr>
                            <m:t>+</m:t>
                          </m:r>
                          <m:r>
                            <a:rPr lang="en-US" sz="2600" i="1">
                              <a:solidFill>
                                <a:schemeClr val="tx1"/>
                              </a:solidFill>
                              <a:latin typeface="Cambria Math" panose="02040503050406030204" pitchFamily="18" charset="0"/>
                            </a:rPr>
                            <m:t>4</m:t>
                          </m:r>
                          <m:r>
                            <a:rPr lang="en-US" sz="2600" i="1">
                              <a:solidFill>
                                <a:schemeClr val="tx1"/>
                              </a:solidFill>
                              <a:latin typeface="Cambria Math" panose="02040503050406030204" pitchFamily="18" charset="0"/>
                              <a:ea typeface="Cambria Math" panose="02040503050406030204" pitchFamily="18" charset="0"/>
                            </a:rPr>
                            <m:t>𝛼</m:t>
                          </m:r>
                        </m:e>
                      </m:d>
                    </m:oMath>
                    <m:oMath xmlns:m="http://schemas.openxmlformats.org/officeDocument/2006/math">
                      <m:r>
                        <a:rPr lang="en-US" sz="2600" b="0" i="1" smtClean="0">
                          <a:solidFill>
                            <a:schemeClr val="tx1"/>
                          </a:solidFill>
                          <a:latin typeface="Cambria Math" panose="02040503050406030204" pitchFamily="18" charset="0"/>
                          <a:ea typeface="Cambria Math" panose="02040503050406030204" pitchFamily="18" charset="0"/>
                        </a:rPr>
                        <m:t>          =</m:t>
                      </m:r>
                      <m:sSup>
                        <m:sSupPr>
                          <m:ctrlPr>
                            <a:rPr lang="en-US" sz="2600" i="1">
                              <a:solidFill>
                                <a:schemeClr val="tx1"/>
                              </a:solidFill>
                              <a:latin typeface="Cambria Math" panose="02040503050406030204" pitchFamily="18" charset="0"/>
                              <a:ea typeface="Cambria Math" panose="02040503050406030204" pitchFamily="18" charset="0"/>
                            </a:rPr>
                          </m:ctrlPr>
                        </m:sSupPr>
                        <m:e>
                          <m:d>
                            <m:dPr>
                              <m:ctrlPr>
                                <a:rPr lang="en-US" sz="2600" i="1">
                                  <a:solidFill>
                                    <a:schemeClr val="tx1"/>
                                  </a:solidFill>
                                  <a:latin typeface="Cambria Math" panose="02040503050406030204" pitchFamily="18" charset="0"/>
                                </a:rPr>
                              </m:ctrlPr>
                            </m:dPr>
                            <m:e>
                              <m:r>
                                <a:rPr lang="en-US" sz="2600" i="1">
                                  <a:solidFill>
                                    <a:schemeClr val="tx1"/>
                                  </a:solidFill>
                                  <a:latin typeface="Cambria Math" panose="02040503050406030204" pitchFamily="18" charset="0"/>
                                </a:rPr>
                                <m:t>1</m:t>
                              </m:r>
                              <m:r>
                                <a:rPr lang="en-US" sz="2600" i="1">
                                  <a:solidFill>
                                    <a:schemeClr val="tx1"/>
                                  </a:solidFill>
                                  <a:latin typeface="Cambria Math" panose="02040503050406030204" pitchFamily="18" charset="0"/>
                                </a:rPr>
                                <m:t>−</m:t>
                              </m:r>
                              <m:r>
                                <a:rPr lang="en-US" sz="2600" i="1">
                                  <a:solidFill>
                                    <a:schemeClr val="tx1"/>
                                  </a:solidFill>
                                  <a:latin typeface="Cambria Math" panose="02040503050406030204" pitchFamily="18" charset="0"/>
                                </a:rPr>
                                <m:t>6</m:t>
                              </m:r>
                              <m:r>
                                <a:rPr lang="en-US" sz="2600" i="1">
                                  <a:solidFill>
                                    <a:schemeClr val="tx1"/>
                                  </a:solidFill>
                                  <a:latin typeface="Cambria Math" panose="02040503050406030204" pitchFamily="18" charset="0"/>
                                  <a:ea typeface="Cambria Math" panose="02040503050406030204" pitchFamily="18" charset="0"/>
                                </a:rPr>
                                <m:t>𝛼</m:t>
                              </m:r>
                            </m:e>
                          </m:d>
                        </m:e>
                        <m:sup>
                          <m:r>
                            <a:rPr lang="en-US" sz="2600" i="1">
                              <a:solidFill>
                                <a:schemeClr val="tx1"/>
                              </a:solidFill>
                              <a:latin typeface="Cambria Math" panose="02040503050406030204" pitchFamily="18" charset="0"/>
                              <a:ea typeface="Cambria Math" panose="02040503050406030204" pitchFamily="18" charset="0"/>
                            </a:rPr>
                            <m:t>3</m:t>
                          </m:r>
                        </m:sup>
                      </m:sSup>
                      <m:sSub>
                        <m:sSubPr>
                          <m:ctrlPr>
                            <a:rPr lang="en-US" sz="2600" i="1">
                              <a:solidFill>
                                <a:schemeClr val="tx1"/>
                              </a:solidFill>
                              <a:latin typeface="Cambria Math" panose="02040503050406030204" pitchFamily="18" charset="0"/>
                            </a:rPr>
                          </m:ctrlPr>
                        </m:sSubPr>
                        <m:e>
                          <m:r>
                            <a:rPr lang="en-US" sz="2600" i="1">
                              <a:solidFill>
                                <a:schemeClr val="tx1"/>
                              </a:solidFill>
                              <a:latin typeface="Cambria Math" panose="02040503050406030204" pitchFamily="18" charset="0"/>
                            </a:rPr>
                            <m:t>𝑥</m:t>
                          </m:r>
                        </m:e>
                        <m:sub>
                          <m:r>
                            <a:rPr lang="en-US" sz="2600" i="1">
                              <a:solidFill>
                                <a:schemeClr val="tx1"/>
                              </a:solidFill>
                              <a:latin typeface="Cambria Math" panose="02040503050406030204" pitchFamily="18" charset="0"/>
                            </a:rPr>
                            <m:t>𝑡</m:t>
                          </m:r>
                          <m:r>
                            <a:rPr lang="en-US" sz="2600" i="1">
                              <a:solidFill>
                                <a:schemeClr val="tx1"/>
                              </a:solidFill>
                              <a:latin typeface="Cambria Math" panose="02040503050406030204" pitchFamily="18" charset="0"/>
                            </a:rPr>
                            <m:t>−</m:t>
                          </m:r>
                          <m:r>
                            <a:rPr lang="en-US" sz="2600" i="1">
                              <a:solidFill>
                                <a:schemeClr val="tx1"/>
                              </a:solidFill>
                              <a:latin typeface="Cambria Math" panose="02040503050406030204" pitchFamily="18" charset="0"/>
                            </a:rPr>
                            <m:t>2</m:t>
                          </m:r>
                        </m:sub>
                      </m:sSub>
                      <m:r>
                        <a:rPr lang="en-US" sz="2600" i="1">
                          <a:solidFill>
                            <a:schemeClr val="tx1"/>
                          </a:solidFill>
                          <a:latin typeface="Cambria Math" panose="02040503050406030204" pitchFamily="18" charset="0"/>
                        </a:rPr>
                        <m:t>−</m:t>
                      </m:r>
                      <m:d>
                        <m:dPr>
                          <m:begChr m:val="["/>
                          <m:endChr m:val="]"/>
                          <m:ctrlPr>
                            <a:rPr lang="en-US" sz="2600" i="1">
                              <a:solidFill>
                                <a:schemeClr val="tx1"/>
                              </a:solidFill>
                              <a:latin typeface="Cambria Math" panose="02040503050406030204" pitchFamily="18" charset="0"/>
                            </a:rPr>
                          </m:ctrlPr>
                        </m:dPr>
                        <m:e>
                          <m:sSup>
                            <m:sSupPr>
                              <m:ctrlPr>
                                <a:rPr lang="en-US" sz="2600" i="1">
                                  <a:solidFill>
                                    <a:schemeClr val="tx1"/>
                                  </a:solidFill>
                                  <a:latin typeface="Cambria Math" panose="02040503050406030204" pitchFamily="18" charset="0"/>
                                  <a:ea typeface="Cambria Math" panose="02040503050406030204" pitchFamily="18" charset="0"/>
                                </a:rPr>
                              </m:ctrlPr>
                            </m:sSupPr>
                            <m:e>
                              <m:d>
                                <m:dPr>
                                  <m:ctrlPr>
                                    <a:rPr lang="en-US" sz="2600" i="1">
                                      <a:solidFill>
                                        <a:schemeClr val="tx1"/>
                                      </a:solidFill>
                                      <a:latin typeface="Cambria Math" panose="02040503050406030204" pitchFamily="18" charset="0"/>
                                    </a:rPr>
                                  </m:ctrlPr>
                                </m:dPr>
                                <m:e>
                                  <m:r>
                                    <a:rPr lang="en-US" sz="2600" i="1">
                                      <a:solidFill>
                                        <a:schemeClr val="tx1"/>
                                      </a:solidFill>
                                      <a:latin typeface="Cambria Math" panose="02040503050406030204" pitchFamily="18" charset="0"/>
                                    </a:rPr>
                                    <m:t>1</m:t>
                                  </m:r>
                                  <m:r>
                                    <a:rPr lang="en-US" sz="2600" i="1">
                                      <a:solidFill>
                                        <a:schemeClr val="tx1"/>
                                      </a:solidFill>
                                      <a:latin typeface="Cambria Math" panose="02040503050406030204" pitchFamily="18" charset="0"/>
                                    </a:rPr>
                                    <m:t>−</m:t>
                                  </m:r>
                                  <m:r>
                                    <a:rPr lang="en-US" sz="2600" i="1">
                                      <a:solidFill>
                                        <a:schemeClr val="tx1"/>
                                      </a:solidFill>
                                      <a:latin typeface="Cambria Math" panose="02040503050406030204" pitchFamily="18" charset="0"/>
                                    </a:rPr>
                                    <m:t>6</m:t>
                                  </m:r>
                                  <m:r>
                                    <a:rPr lang="en-US" sz="2600" i="1">
                                      <a:solidFill>
                                        <a:schemeClr val="tx1"/>
                                      </a:solidFill>
                                      <a:latin typeface="Cambria Math" panose="02040503050406030204" pitchFamily="18" charset="0"/>
                                      <a:ea typeface="Cambria Math" panose="02040503050406030204" pitchFamily="18" charset="0"/>
                                    </a:rPr>
                                    <m:t>𝛼</m:t>
                                  </m:r>
                                </m:e>
                              </m:d>
                            </m:e>
                            <m:sup>
                              <m:r>
                                <a:rPr lang="en-US" sz="2600" i="1">
                                  <a:solidFill>
                                    <a:schemeClr val="tx1"/>
                                  </a:solidFill>
                                  <a:latin typeface="Cambria Math" panose="02040503050406030204" pitchFamily="18" charset="0"/>
                                  <a:ea typeface="Cambria Math" panose="02040503050406030204" pitchFamily="18" charset="0"/>
                                </a:rPr>
                                <m:t>2</m:t>
                              </m:r>
                            </m:sup>
                          </m:sSup>
                          <m:r>
                            <a:rPr lang="en-US" sz="2600" i="1">
                              <a:solidFill>
                                <a:schemeClr val="tx1"/>
                              </a:solidFill>
                              <a:latin typeface="Cambria Math" panose="02040503050406030204" pitchFamily="18" charset="0"/>
                              <a:ea typeface="Cambria Math" panose="02040503050406030204" pitchFamily="18" charset="0"/>
                            </a:rPr>
                            <m:t>+</m:t>
                          </m:r>
                          <m:d>
                            <m:dPr>
                              <m:ctrlPr>
                                <a:rPr lang="en-US" sz="2600" i="1">
                                  <a:solidFill>
                                    <a:schemeClr val="tx1"/>
                                  </a:solidFill>
                                  <a:latin typeface="Cambria Math" panose="02040503050406030204" pitchFamily="18" charset="0"/>
                                </a:rPr>
                              </m:ctrlPr>
                            </m:dPr>
                            <m:e>
                              <m:r>
                                <a:rPr lang="en-US" sz="2600" i="1">
                                  <a:solidFill>
                                    <a:schemeClr val="tx1"/>
                                  </a:solidFill>
                                  <a:latin typeface="Cambria Math" panose="02040503050406030204" pitchFamily="18" charset="0"/>
                                </a:rPr>
                                <m:t>1</m:t>
                              </m:r>
                              <m:r>
                                <a:rPr lang="en-US" sz="2600" i="1">
                                  <a:solidFill>
                                    <a:schemeClr val="tx1"/>
                                  </a:solidFill>
                                  <a:latin typeface="Cambria Math" panose="02040503050406030204" pitchFamily="18" charset="0"/>
                                </a:rPr>
                                <m:t>−</m:t>
                              </m:r>
                              <m:r>
                                <a:rPr lang="en-US" sz="2600" i="1">
                                  <a:solidFill>
                                    <a:schemeClr val="tx1"/>
                                  </a:solidFill>
                                  <a:latin typeface="Cambria Math" panose="02040503050406030204" pitchFamily="18" charset="0"/>
                                </a:rPr>
                                <m:t>6</m:t>
                              </m:r>
                              <m:r>
                                <a:rPr lang="en-US" sz="2600" i="1">
                                  <a:solidFill>
                                    <a:schemeClr val="tx1"/>
                                  </a:solidFill>
                                  <a:latin typeface="Cambria Math" panose="02040503050406030204" pitchFamily="18" charset="0"/>
                                  <a:ea typeface="Cambria Math" panose="02040503050406030204" pitchFamily="18" charset="0"/>
                                </a:rPr>
                                <m:t>𝛼</m:t>
                              </m:r>
                            </m:e>
                          </m:d>
                          <m:r>
                            <a:rPr lang="en-US" sz="2600" i="1">
                              <a:solidFill>
                                <a:schemeClr val="tx1"/>
                              </a:solidFill>
                              <a:latin typeface="Cambria Math" panose="02040503050406030204" pitchFamily="18" charset="0"/>
                              <a:ea typeface="Cambria Math" panose="02040503050406030204" pitchFamily="18" charset="0"/>
                            </a:rPr>
                            <m:t>+</m:t>
                          </m:r>
                          <m:r>
                            <a:rPr lang="en-US" sz="2600" b="0" i="1" smtClean="0">
                              <a:solidFill>
                                <a:schemeClr val="tx1"/>
                              </a:solidFill>
                              <a:latin typeface="Cambria Math" panose="02040503050406030204" pitchFamily="18" charset="0"/>
                            </a:rPr>
                            <m:t>1</m:t>
                          </m:r>
                        </m:e>
                      </m:d>
                      <m:r>
                        <a:rPr lang="en-US" sz="2600" i="1">
                          <a:solidFill>
                            <a:schemeClr val="tx1"/>
                          </a:solidFill>
                          <a:latin typeface="Cambria Math" panose="02040503050406030204" pitchFamily="18" charset="0"/>
                        </a:rPr>
                        <m:t>4</m:t>
                      </m:r>
                      <m:r>
                        <a:rPr lang="en-US" sz="2600" i="1">
                          <a:solidFill>
                            <a:schemeClr val="tx1"/>
                          </a:solidFill>
                          <a:latin typeface="Cambria Math" panose="02040503050406030204" pitchFamily="18" charset="0"/>
                          <a:ea typeface="Cambria Math" panose="02040503050406030204" pitchFamily="18" charset="0"/>
                        </a:rPr>
                        <m:t>𝛼</m:t>
                      </m:r>
                    </m:oMath>
                    <m:oMath xmlns:m="http://schemas.openxmlformats.org/officeDocument/2006/math">
                      <m:r>
                        <a:rPr lang="en-US" sz="2600" b="0" i="1" smtClean="0">
                          <a:solidFill>
                            <a:schemeClr val="tx1"/>
                          </a:solidFill>
                          <a:latin typeface="Cambria Math" panose="02040503050406030204" pitchFamily="18" charset="0"/>
                          <a:ea typeface="Cambria Math" panose="02040503050406030204" pitchFamily="18" charset="0"/>
                        </a:rPr>
                        <m:t>               ……….</m:t>
                      </m:r>
                    </m:oMath>
                    <m:oMath xmlns:m="http://schemas.openxmlformats.org/officeDocument/2006/math">
                      <m:r>
                        <a:rPr lang="en-US" sz="2600" b="0" i="0" smtClean="0">
                          <a:solidFill>
                            <a:schemeClr val="tx1"/>
                          </a:solidFill>
                          <a:latin typeface="Cambria Math" panose="02040503050406030204" pitchFamily="18" charset="0"/>
                          <a:ea typeface="Cambria Math" panose="02040503050406030204" pitchFamily="18" charset="0"/>
                        </a:rPr>
                        <m:t>          </m:t>
                      </m:r>
                      <m:r>
                        <a:rPr lang="en-US" sz="2600" b="0" i="1" smtClean="0">
                          <a:solidFill>
                            <a:schemeClr val="tx1"/>
                          </a:solidFill>
                          <a:latin typeface="Cambria Math" panose="02040503050406030204" pitchFamily="18" charset="0"/>
                          <a:ea typeface="Cambria Math" panose="02040503050406030204" pitchFamily="18" charset="0"/>
                        </a:rPr>
                        <m:t>=</m:t>
                      </m:r>
                      <m:sSup>
                        <m:sSupPr>
                          <m:ctrlPr>
                            <a:rPr lang="en-US" sz="2600" i="1">
                              <a:solidFill>
                                <a:schemeClr val="tx1"/>
                              </a:solidFill>
                              <a:latin typeface="Cambria Math" panose="02040503050406030204" pitchFamily="18" charset="0"/>
                              <a:ea typeface="Cambria Math" panose="02040503050406030204" pitchFamily="18" charset="0"/>
                            </a:rPr>
                          </m:ctrlPr>
                        </m:sSupPr>
                        <m:e>
                          <m:d>
                            <m:dPr>
                              <m:ctrlPr>
                                <a:rPr lang="en-US" sz="2600" i="1">
                                  <a:solidFill>
                                    <a:schemeClr val="tx1"/>
                                  </a:solidFill>
                                  <a:latin typeface="Cambria Math" panose="02040503050406030204" pitchFamily="18" charset="0"/>
                                </a:rPr>
                              </m:ctrlPr>
                            </m:dPr>
                            <m:e>
                              <m:r>
                                <a:rPr lang="en-US" sz="2600" i="1">
                                  <a:solidFill>
                                    <a:schemeClr val="tx1"/>
                                  </a:solidFill>
                                  <a:latin typeface="Cambria Math" panose="02040503050406030204" pitchFamily="18" charset="0"/>
                                </a:rPr>
                                <m:t>1</m:t>
                              </m:r>
                              <m:r>
                                <a:rPr lang="en-US" sz="2600" i="1">
                                  <a:solidFill>
                                    <a:schemeClr val="tx1"/>
                                  </a:solidFill>
                                  <a:latin typeface="Cambria Math" panose="02040503050406030204" pitchFamily="18" charset="0"/>
                                </a:rPr>
                                <m:t>−</m:t>
                              </m:r>
                              <m:r>
                                <a:rPr lang="en-US" sz="2600" i="1">
                                  <a:solidFill>
                                    <a:schemeClr val="tx1"/>
                                  </a:solidFill>
                                  <a:latin typeface="Cambria Math" panose="02040503050406030204" pitchFamily="18" charset="0"/>
                                </a:rPr>
                                <m:t>6</m:t>
                              </m:r>
                              <m:r>
                                <a:rPr lang="en-US" sz="2600" i="1">
                                  <a:solidFill>
                                    <a:schemeClr val="tx1"/>
                                  </a:solidFill>
                                  <a:latin typeface="Cambria Math" panose="02040503050406030204" pitchFamily="18" charset="0"/>
                                  <a:ea typeface="Cambria Math" panose="02040503050406030204" pitchFamily="18" charset="0"/>
                                </a:rPr>
                                <m:t>𝛼</m:t>
                              </m:r>
                            </m:e>
                          </m:d>
                        </m:e>
                        <m:sup>
                          <m:r>
                            <a:rPr lang="en-US" sz="2600" b="0" i="1" smtClean="0">
                              <a:solidFill>
                                <a:schemeClr val="tx1"/>
                              </a:solidFill>
                              <a:latin typeface="Cambria Math" panose="02040503050406030204" pitchFamily="18" charset="0"/>
                              <a:ea typeface="Cambria Math" panose="02040503050406030204" pitchFamily="18" charset="0"/>
                            </a:rPr>
                            <m:t>𝑡</m:t>
                          </m:r>
                        </m:sup>
                      </m:sSup>
                      <m:sSub>
                        <m:sSubPr>
                          <m:ctrlPr>
                            <a:rPr lang="en-US" sz="2600" i="1">
                              <a:solidFill>
                                <a:schemeClr val="tx1"/>
                              </a:solidFill>
                              <a:latin typeface="Cambria Math" panose="02040503050406030204" pitchFamily="18" charset="0"/>
                            </a:rPr>
                          </m:ctrlPr>
                        </m:sSubPr>
                        <m:e>
                          <m:r>
                            <a:rPr lang="en-US" sz="2600" i="1">
                              <a:solidFill>
                                <a:schemeClr val="tx1"/>
                              </a:solidFill>
                              <a:latin typeface="Cambria Math" panose="02040503050406030204" pitchFamily="18" charset="0"/>
                            </a:rPr>
                            <m:t>𝑥</m:t>
                          </m:r>
                        </m:e>
                        <m:sub>
                          <m:r>
                            <a:rPr lang="en-US" sz="2600" b="0" i="1" smtClean="0">
                              <a:solidFill>
                                <a:schemeClr val="tx1"/>
                              </a:solidFill>
                              <a:latin typeface="Cambria Math" panose="02040503050406030204" pitchFamily="18" charset="0"/>
                            </a:rPr>
                            <m:t>1</m:t>
                          </m:r>
                        </m:sub>
                      </m:sSub>
                      <m:r>
                        <a:rPr lang="en-US" sz="2600" i="1">
                          <a:solidFill>
                            <a:schemeClr val="tx1"/>
                          </a:solidFill>
                          <a:latin typeface="Cambria Math" panose="02040503050406030204" pitchFamily="18" charset="0"/>
                        </a:rPr>
                        <m:t>−</m:t>
                      </m:r>
                      <m:d>
                        <m:dPr>
                          <m:begChr m:val="["/>
                          <m:endChr m:val="]"/>
                          <m:ctrlPr>
                            <a:rPr lang="en-US" sz="2600" i="1" smtClean="0">
                              <a:solidFill>
                                <a:srgbClr val="FF0000"/>
                              </a:solidFill>
                              <a:latin typeface="Cambria Math" panose="02040503050406030204" pitchFamily="18" charset="0"/>
                            </a:rPr>
                          </m:ctrlPr>
                        </m:dPr>
                        <m:e>
                          <m:sSup>
                            <m:sSupPr>
                              <m:ctrlPr>
                                <a:rPr lang="en-US" sz="2600" i="1">
                                  <a:solidFill>
                                    <a:srgbClr val="FF0000"/>
                                  </a:solidFill>
                                  <a:latin typeface="Cambria Math" panose="02040503050406030204" pitchFamily="18" charset="0"/>
                                  <a:ea typeface="Cambria Math" panose="02040503050406030204" pitchFamily="18" charset="0"/>
                                </a:rPr>
                              </m:ctrlPr>
                            </m:sSupPr>
                            <m:e>
                              <m:d>
                                <m:dPr>
                                  <m:ctrlPr>
                                    <a:rPr lang="en-US" sz="2600" i="1">
                                      <a:solidFill>
                                        <a:srgbClr val="FF0000"/>
                                      </a:solidFill>
                                      <a:latin typeface="Cambria Math" panose="02040503050406030204" pitchFamily="18" charset="0"/>
                                    </a:rPr>
                                  </m:ctrlPr>
                                </m:dPr>
                                <m:e>
                                  <m:r>
                                    <a:rPr lang="en-US" sz="2600" i="1">
                                      <a:solidFill>
                                        <a:srgbClr val="FF0000"/>
                                      </a:solidFill>
                                      <a:latin typeface="Cambria Math" panose="02040503050406030204" pitchFamily="18" charset="0"/>
                                    </a:rPr>
                                    <m:t>1</m:t>
                                  </m:r>
                                  <m:r>
                                    <a:rPr lang="en-US" sz="2600" i="1">
                                      <a:solidFill>
                                        <a:srgbClr val="FF0000"/>
                                      </a:solidFill>
                                      <a:latin typeface="Cambria Math" panose="02040503050406030204" pitchFamily="18" charset="0"/>
                                    </a:rPr>
                                    <m:t>−</m:t>
                                  </m:r>
                                  <m:r>
                                    <a:rPr lang="en-US" sz="2600" i="1">
                                      <a:solidFill>
                                        <a:srgbClr val="FF0000"/>
                                      </a:solidFill>
                                      <a:latin typeface="Cambria Math" panose="02040503050406030204" pitchFamily="18" charset="0"/>
                                    </a:rPr>
                                    <m:t>6</m:t>
                                  </m:r>
                                  <m:r>
                                    <a:rPr lang="en-US" sz="2600" i="1">
                                      <a:solidFill>
                                        <a:srgbClr val="FF0000"/>
                                      </a:solidFill>
                                      <a:latin typeface="Cambria Math" panose="02040503050406030204" pitchFamily="18" charset="0"/>
                                      <a:ea typeface="Cambria Math" panose="02040503050406030204" pitchFamily="18" charset="0"/>
                                    </a:rPr>
                                    <m:t>𝛼</m:t>
                                  </m:r>
                                </m:e>
                              </m:d>
                            </m:e>
                            <m:sup>
                              <m:r>
                                <a:rPr lang="en-US" sz="2600" b="0" i="1" smtClean="0">
                                  <a:solidFill>
                                    <a:srgbClr val="FF0000"/>
                                  </a:solidFill>
                                  <a:latin typeface="Cambria Math" panose="02040503050406030204" pitchFamily="18" charset="0"/>
                                  <a:ea typeface="Cambria Math" panose="02040503050406030204" pitchFamily="18" charset="0"/>
                                </a:rPr>
                                <m:t>𝑡</m:t>
                              </m:r>
                              <m:r>
                                <a:rPr lang="en-US" sz="2600" b="0" i="1" smtClean="0">
                                  <a:solidFill>
                                    <a:srgbClr val="FF0000"/>
                                  </a:solidFill>
                                  <a:latin typeface="Cambria Math" panose="02040503050406030204" pitchFamily="18" charset="0"/>
                                  <a:ea typeface="Cambria Math" panose="02040503050406030204" pitchFamily="18" charset="0"/>
                                </a:rPr>
                                <m:t>−</m:t>
                              </m:r>
                              <m:r>
                                <a:rPr lang="en-US" sz="2600" b="0" i="1" smtClean="0">
                                  <a:solidFill>
                                    <a:srgbClr val="FF0000"/>
                                  </a:solidFill>
                                  <a:latin typeface="Cambria Math" panose="02040503050406030204" pitchFamily="18" charset="0"/>
                                  <a:ea typeface="Cambria Math" panose="02040503050406030204" pitchFamily="18" charset="0"/>
                                </a:rPr>
                                <m:t>1</m:t>
                              </m:r>
                            </m:sup>
                          </m:sSup>
                          <m:r>
                            <a:rPr lang="en-US" sz="2600" i="1">
                              <a:solidFill>
                                <a:srgbClr val="FF0000"/>
                              </a:solidFill>
                              <a:latin typeface="Cambria Math" panose="02040503050406030204" pitchFamily="18" charset="0"/>
                              <a:ea typeface="Cambria Math" panose="02040503050406030204" pitchFamily="18" charset="0"/>
                            </a:rPr>
                            <m:t>+</m:t>
                          </m:r>
                          <m:sSup>
                            <m:sSupPr>
                              <m:ctrlPr>
                                <a:rPr lang="en-US" sz="2600" i="1">
                                  <a:solidFill>
                                    <a:srgbClr val="FF0000"/>
                                  </a:solidFill>
                                  <a:latin typeface="Cambria Math" panose="02040503050406030204" pitchFamily="18" charset="0"/>
                                  <a:ea typeface="Cambria Math" panose="02040503050406030204" pitchFamily="18" charset="0"/>
                                </a:rPr>
                              </m:ctrlPr>
                            </m:sSupPr>
                            <m:e>
                              <m:d>
                                <m:dPr>
                                  <m:ctrlPr>
                                    <a:rPr lang="en-US" sz="2600" i="1">
                                      <a:solidFill>
                                        <a:srgbClr val="FF0000"/>
                                      </a:solidFill>
                                      <a:latin typeface="Cambria Math" panose="02040503050406030204" pitchFamily="18" charset="0"/>
                                    </a:rPr>
                                  </m:ctrlPr>
                                </m:dPr>
                                <m:e>
                                  <m:r>
                                    <a:rPr lang="en-US" sz="2600" i="1">
                                      <a:solidFill>
                                        <a:srgbClr val="FF0000"/>
                                      </a:solidFill>
                                      <a:latin typeface="Cambria Math" panose="02040503050406030204" pitchFamily="18" charset="0"/>
                                    </a:rPr>
                                    <m:t>1</m:t>
                                  </m:r>
                                  <m:r>
                                    <a:rPr lang="en-US" sz="2600" i="1">
                                      <a:solidFill>
                                        <a:srgbClr val="FF0000"/>
                                      </a:solidFill>
                                      <a:latin typeface="Cambria Math" panose="02040503050406030204" pitchFamily="18" charset="0"/>
                                    </a:rPr>
                                    <m:t>−</m:t>
                                  </m:r>
                                  <m:r>
                                    <a:rPr lang="en-US" sz="2600" i="1">
                                      <a:solidFill>
                                        <a:srgbClr val="FF0000"/>
                                      </a:solidFill>
                                      <a:latin typeface="Cambria Math" panose="02040503050406030204" pitchFamily="18" charset="0"/>
                                    </a:rPr>
                                    <m:t>6</m:t>
                                  </m:r>
                                  <m:r>
                                    <a:rPr lang="en-US" sz="2600" i="1">
                                      <a:solidFill>
                                        <a:srgbClr val="FF0000"/>
                                      </a:solidFill>
                                      <a:latin typeface="Cambria Math" panose="02040503050406030204" pitchFamily="18" charset="0"/>
                                      <a:ea typeface="Cambria Math" panose="02040503050406030204" pitchFamily="18" charset="0"/>
                                    </a:rPr>
                                    <m:t>𝛼</m:t>
                                  </m:r>
                                </m:e>
                              </m:d>
                            </m:e>
                            <m:sup>
                              <m:r>
                                <a:rPr lang="en-US" sz="2600" i="1">
                                  <a:solidFill>
                                    <a:srgbClr val="FF0000"/>
                                  </a:solidFill>
                                  <a:latin typeface="Cambria Math" panose="02040503050406030204" pitchFamily="18" charset="0"/>
                                  <a:ea typeface="Cambria Math" panose="02040503050406030204" pitchFamily="18" charset="0"/>
                                </a:rPr>
                                <m:t>𝑡</m:t>
                              </m:r>
                              <m:r>
                                <a:rPr lang="en-US" sz="2600" i="1">
                                  <a:solidFill>
                                    <a:srgbClr val="FF0000"/>
                                  </a:solidFill>
                                  <a:latin typeface="Cambria Math" panose="02040503050406030204" pitchFamily="18" charset="0"/>
                                  <a:ea typeface="Cambria Math" panose="02040503050406030204" pitchFamily="18" charset="0"/>
                                </a:rPr>
                                <m:t>−</m:t>
                              </m:r>
                              <m:r>
                                <a:rPr lang="en-US" sz="2600" b="0" i="1" smtClean="0">
                                  <a:solidFill>
                                    <a:srgbClr val="FF0000"/>
                                  </a:solidFill>
                                  <a:latin typeface="Cambria Math" panose="02040503050406030204" pitchFamily="18" charset="0"/>
                                  <a:ea typeface="Cambria Math" panose="02040503050406030204" pitchFamily="18" charset="0"/>
                                </a:rPr>
                                <m:t>2</m:t>
                              </m:r>
                            </m:sup>
                          </m:sSup>
                          <m:r>
                            <a:rPr lang="en-US" sz="2600" b="0" i="1" smtClean="0">
                              <a:solidFill>
                                <a:srgbClr val="FF0000"/>
                              </a:solidFill>
                              <a:latin typeface="Cambria Math" panose="02040503050406030204" pitchFamily="18" charset="0"/>
                              <a:ea typeface="Cambria Math" panose="02040503050406030204" pitchFamily="18" charset="0"/>
                            </a:rPr>
                            <m:t>+…+</m:t>
                          </m:r>
                          <m:d>
                            <m:dPr>
                              <m:ctrlPr>
                                <a:rPr lang="en-US" sz="2600" i="1">
                                  <a:solidFill>
                                    <a:srgbClr val="FF0000"/>
                                  </a:solidFill>
                                  <a:latin typeface="Cambria Math" panose="02040503050406030204" pitchFamily="18" charset="0"/>
                                </a:rPr>
                              </m:ctrlPr>
                            </m:dPr>
                            <m:e>
                              <m:r>
                                <a:rPr lang="en-US" sz="2600" i="1">
                                  <a:solidFill>
                                    <a:srgbClr val="FF0000"/>
                                  </a:solidFill>
                                  <a:latin typeface="Cambria Math" panose="02040503050406030204" pitchFamily="18" charset="0"/>
                                </a:rPr>
                                <m:t>1</m:t>
                              </m:r>
                              <m:r>
                                <a:rPr lang="en-US" sz="2600" i="1">
                                  <a:solidFill>
                                    <a:srgbClr val="FF0000"/>
                                  </a:solidFill>
                                  <a:latin typeface="Cambria Math" panose="02040503050406030204" pitchFamily="18" charset="0"/>
                                </a:rPr>
                                <m:t>−</m:t>
                              </m:r>
                              <m:r>
                                <a:rPr lang="en-US" sz="2600" i="1">
                                  <a:solidFill>
                                    <a:srgbClr val="FF0000"/>
                                  </a:solidFill>
                                  <a:latin typeface="Cambria Math" panose="02040503050406030204" pitchFamily="18" charset="0"/>
                                </a:rPr>
                                <m:t>6</m:t>
                              </m:r>
                              <m:r>
                                <a:rPr lang="en-US" sz="2600" i="1">
                                  <a:solidFill>
                                    <a:srgbClr val="FF0000"/>
                                  </a:solidFill>
                                  <a:latin typeface="Cambria Math" panose="02040503050406030204" pitchFamily="18" charset="0"/>
                                  <a:ea typeface="Cambria Math" panose="02040503050406030204" pitchFamily="18" charset="0"/>
                                </a:rPr>
                                <m:t>𝛼</m:t>
                              </m:r>
                            </m:e>
                          </m:d>
                          <m:r>
                            <a:rPr lang="en-US" sz="2600" i="1">
                              <a:solidFill>
                                <a:srgbClr val="FF0000"/>
                              </a:solidFill>
                              <a:latin typeface="Cambria Math" panose="02040503050406030204" pitchFamily="18" charset="0"/>
                              <a:ea typeface="Cambria Math" panose="02040503050406030204" pitchFamily="18" charset="0"/>
                            </a:rPr>
                            <m:t>+</m:t>
                          </m:r>
                          <m:r>
                            <a:rPr lang="en-US" sz="2600" i="1">
                              <a:solidFill>
                                <a:srgbClr val="FF0000"/>
                              </a:solidFill>
                              <a:latin typeface="Cambria Math" panose="02040503050406030204" pitchFamily="18" charset="0"/>
                            </a:rPr>
                            <m:t>1</m:t>
                          </m:r>
                        </m:e>
                      </m:d>
                      <m:r>
                        <a:rPr lang="en-US" sz="2600" i="1">
                          <a:solidFill>
                            <a:schemeClr val="tx1"/>
                          </a:solidFill>
                          <a:latin typeface="Cambria Math" panose="02040503050406030204" pitchFamily="18" charset="0"/>
                        </a:rPr>
                        <m:t>4</m:t>
                      </m:r>
                      <m:r>
                        <a:rPr lang="en-US" sz="2600" i="1">
                          <a:solidFill>
                            <a:schemeClr val="tx1"/>
                          </a:solidFill>
                          <a:latin typeface="Cambria Math" panose="02040503050406030204" pitchFamily="18" charset="0"/>
                          <a:ea typeface="Cambria Math" panose="02040503050406030204" pitchFamily="18" charset="0"/>
                        </a:rPr>
                        <m:t>𝛼</m:t>
                      </m:r>
                    </m:oMath>
                  </m:oMathPara>
                </a14:m>
                <a:br>
                  <a:rPr lang="en-US" sz="2400">
                    <a:solidFill>
                      <a:schemeClr val="tx1"/>
                    </a:solidFill>
                    <a:ea typeface="Cambria Math" panose="02040503050406030204" pitchFamily="18" charset="0"/>
                  </a:rPr>
                </a:br>
                <a:endParaRPr lang="en-US" sz="2400" dirty="0">
                  <a:solidFill>
                    <a:schemeClr val="tx1"/>
                  </a:solidFill>
                </a:endParaRPr>
              </a:p>
              <a:p>
                <a:pPr marL="228600" lvl="0" indent="-50800">
                  <a:spcBef>
                    <a:spcPts val="0"/>
                  </a:spcBef>
                  <a:buNone/>
                </a:pPr>
                <a:r>
                  <a:rPr lang="en-US" sz="2400" dirty="0">
                    <a:solidFill>
                      <a:schemeClr val="tx1"/>
                    </a:solidFill>
                  </a:rPr>
                  <a:t> </a:t>
                </a:r>
              </a:p>
              <a:p>
                <a:pPr marL="228600" lvl="0" indent="-50800">
                  <a:spcBef>
                    <a:spcPts val="0"/>
                  </a:spcBef>
                  <a:buNone/>
                </a:pPr>
                <a:r>
                  <a:rPr lang="en-US" sz="2000">
                    <a:solidFill>
                      <a:schemeClr val="tx1"/>
                    </a:solidFill>
                  </a:rPr>
                  <a:t>	</a:t>
                </a:r>
              </a:p>
            </p:txBody>
          </p:sp>
        </mc:Choice>
        <mc:Fallback xmlns="">
          <p:sp>
            <p:nvSpPr>
              <p:cNvPr id="374" name="Google Shape;374;p5">
                <a:extLst>
                  <a:ext uri="{FF2B5EF4-FFF2-40B4-BE49-F238E27FC236}">
                    <a16:creationId xmlns:a16="http://schemas.microsoft.com/office/drawing/2014/main" id="{5FFE4AB7-5108-AEC2-CF78-689C26D4CFF4}"/>
                  </a:ext>
                </a:extLst>
              </p:cNvPr>
              <p:cNvSpPr txBox="1">
                <a:spLocks noGrp="1" noRot="1" noChangeAspect="1" noMove="1" noResize="1" noEditPoints="1" noAdjustHandles="1" noChangeArrowheads="1" noChangeShapeType="1" noTextEdit="1"/>
              </p:cNvSpPr>
              <p:nvPr>
                <p:ph type="body" idx="1"/>
              </p:nvPr>
            </p:nvSpPr>
            <p:spPr>
              <a:xfrm>
                <a:off x="408023" y="968050"/>
                <a:ext cx="11856864" cy="5979402"/>
              </a:xfrm>
              <a:prstGeom prst="rect">
                <a:avLst/>
              </a:prstGeom>
              <a:blipFill>
                <a:blip r:embed="rId3"/>
                <a:stretch>
                  <a:fillRect t="-1121"/>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8D937FB4-1A6D-FFCD-1FA9-E1FD3BAA57DB}"/>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7764B0BB-0CFB-731E-B64F-9AD5A5D0190A}"/>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24</a:t>
            </a:fld>
            <a:endParaRPr/>
          </a:p>
        </p:txBody>
      </p:sp>
      <mc:AlternateContent xmlns:mc="http://schemas.openxmlformats.org/markup-compatibility/2006" xmlns:a14="http://schemas.microsoft.com/office/drawing/2010/main">
        <mc:Choice Requires="a14">
          <p:sp>
            <p:nvSpPr>
              <p:cNvPr id="2" name="Google Shape;374;p5">
                <a:extLst>
                  <a:ext uri="{FF2B5EF4-FFF2-40B4-BE49-F238E27FC236}">
                    <a16:creationId xmlns:a16="http://schemas.microsoft.com/office/drawing/2014/main" id="{BFC6FD46-9372-9664-0F55-AB564CC3D78A}"/>
                  </a:ext>
                </a:extLst>
              </p:cNvPr>
              <p:cNvSpPr txBox="1">
                <a:spLocks/>
              </p:cNvSpPr>
              <p:nvPr/>
            </p:nvSpPr>
            <p:spPr>
              <a:xfrm>
                <a:off x="8412480" y="1218170"/>
                <a:ext cx="3675017" cy="2739581"/>
              </a:xfrm>
              <a:prstGeom prst="rect">
                <a:avLst/>
              </a:prstGeom>
              <a:noFill/>
              <a:ln>
                <a:solidFill>
                  <a:schemeClr val="tx1"/>
                </a:solidFill>
              </a:ln>
            </p:spPr>
            <p:txBody>
              <a:bodyPr spcFirstLastPara="1" wrap="square" lIns="91425" tIns="45700" rIns="91425" bIns="45700" anchor="t" anchorCtr="0">
                <a:normAutofit fontScale="47500" lnSpcReduction="20000"/>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77800" indent="0">
                  <a:spcBef>
                    <a:spcPts val="0"/>
                  </a:spcBef>
                  <a:buNone/>
                </a:pPr>
                <a:br>
                  <a:rPr lang="en-US" sz="2400">
                    <a:solidFill>
                      <a:schemeClr val="tx1"/>
                    </a:solidFill>
                    <a:ea typeface="Cambria Math" panose="02040503050406030204" pitchFamily="18" charset="0"/>
                  </a:rPr>
                </a:br>
                <a:r>
                  <a:rPr lang="en-US" sz="3800">
                    <a:solidFill>
                      <a:schemeClr val="tx1"/>
                    </a:solidFill>
                    <a:ea typeface="Cambria Math" panose="02040503050406030204" pitchFamily="18" charset="0"/>
                  </a:rPr>
                  <a:t>Đặt </a:t>
                </a:r>
                <a14:m>
                  <m:oMath xmlns:m="http://schemas.openxmlformats.org/officeDocument/2006/math">
                    <m:r>
                      <a:rPr lang="en-US" sz="3800" b="0" i="1" smtClean="0">
                        <a:solidFill>
                          <a:schemeClr val="tx1"/>
                        </a:solidFill>
                        <a:latin typeface="Cambria Math" panose="02040503050406030204" pitchFamily="18" charset="0"/>
                        <a:ea typeface="Cambria Math" panose="02040503050406030204" pitchFamily="18" charset="0"/>
                      </a:rPr>
                      <m:t>𝑟</m:t>
                    </m:r>
                    <m:r>
                      <a:rPr lang="en-US" sz="3800" b="0" i="1" smtClean="0">
                        <a:solidFill>
                          <a:schemeClr val="tx1"/>
                        </a:solidFill>
                        <a:latin typeface="Cambria Math" panose="02040503050406030204" pitchFamily="18" charset="0"/>
                        <a:ea typeface="Cambria Math" panose="02040503050406030204" pitchFamily="18" charset="0"/>
                      </a:rPr>
                      <m:t>=</m:t>
                    </m:r>
                    <m:r>
                      <a:rPr lang="en-US" sz="3800" i="1">
                        <a:solidFill>
                          <a:schemeClr val="tx1"/>
                        </a:solidFill>
                        <a:latin typeface="Cambria Math" panose="02040503050406030204" pitchFamily="18" charset="0"/>
                      </a:rPr>
                      <m:t>1</m:t>
                    </m:r>
                    <m:r>
                      <a:rPr lang="en-US" sz="3800" i="1">
                        <a:solidFill>
                          <a:schemeClr val="tx1"/>
                        </a:solidFill>
                        <a:latin typeface="Cambria Math" panose="02040503050406030204" pitchFamily="18" charset="0"/>
                      </a:rPr>
                      <m:t>−</m:t>
                    </m:r>
                    <m:r>
                      <a:rPr lang="en-US" sz="3800" i="1">
                        <a:solidFill>
                          <a:schemeClr val="tx1"/>
                        </a:solidFill>
                        <a:latin typeface="Cambria Math" panose="02040503050406030204" pitchFamily="18" charset="0"/>
                      </a:rPr>
                      <m:t>6</m:t>
                    </m:r>
                    <m:r>
                      <a:rPr lang="en-US" sz="3800" i="1">
                        <a:solidFill>
                          <a:schemeClr val="tx1"/>
                        </a:solidFill>
                        <a:latin typeface="Cambria Math" panose="02040503050406030204" pitchFamily="18" charset="0"/>
                        <a:ea typeface="Cambria Math" panose="02040503050406030204" pitchFamily="18" charset="0"/>
                      </a:rPr>
                      <m:t>𝛼</m:t>
                    </m:r>
                  </m:oMath>
                </a14:m>
                <a:r>
                  <a:rPr lang="en-US" sz="3800">
                    <a:solidFill>
                      <a:schemeClr val="tx1"/>
                    </a:solidFill>
                    <a:ea typeface="Cambria Math" panose="02040503050406030204" pitchFamily="18" charset="0"/>
                  </a:rPr>
                  <a:t>. Ta có:</a:t>
                </a:r>
              </a:p>
              <a:p>
                <a:pPr marL="177800" indent="0">
                  <a:spcBef>
                    <a:spcPts val="0"/>
                  </a:spcBef>
                  <a:buNone/>
                </a:pPr>
                <a14:m>
                  <m:oMathPara xmlns:m="http://schemas.openxmlformats.org/officeDocument/2006/math">
                    <m:oMathParaPr>
                      <m:jc m:val="centerGroup"/>
                    </m:oMathParaPr>
                    <m:oMath xmlns:m="http://schemas.openxmlformats.org/officeDocument/2006/math">
                      <m:r>
                        <a:rPr lang="en-US" sz="3800" b="0" i="1" smtClean="0">
                          <a:solidFill>
                            <a:srgbClr val="FF0000"/>
                          </a:solidFill>
                          <a:latin typeface="Cambria Math" panose="02040503050406030204" pitchFamily="18" charset="0"/>
                        </a:rPr>
                        <m:t>𝑆</m:t>
                      </m:r>
                      <m:r>
                        <a:rPr lang="en-US" sz="3800" b="0" i="1" smtClean="0">
                          <a:solidFill>
                            <a:srgbClr val="FF0000"/>
                          </a:solidFill>
                          <a:latin typeface="Cambria Math" panose="02040503050406030204" pitchFamily="18" charset="0"/>
                        </a:rPr>
                        <m:t>=</m:t>
                      </m:r>
                      <m:sSup>
                        <m:sSupPr>
                          <m:ctrlPr>
                            <a:rPr lang="en-US" sz="3800" i="1" smtClean="0">
                              <a:solidFill>
                                <a:srgbClr val="FF0000"/>
                              </a:solidFill>
                              <a:latin typeface="Cambria Math" panose="02040503050406030204" pitchFamily="18" charset="0"/>
                            </a:rPr>
                          </m:ctrlPr>
                        </m:sSupPr>
                        <m:e>
                          <m:r>
                            <a:rPr lang="en-US" sz="3800" b="0" i="1" smtClean="0">
                              <a:solidFill>
                                <a:srgbClr val="FF0000"/>
                              </a:solidFill>
                              <a:latin typeface="Cambria Math" panose="02040503050406030204" pitchFamily="18" charset="0"/>
                            </a:rPr>
                            <m:t>𝑟</m:t>
                          </m:r>
                        </m:e>
                        <m:sup>
                          <m:r>
                            <a:rPr lang="en-US" sz="3800" b="0" i="1" smtClean="0">
                              <a:solidFill>
                                <a:srgbClr val="FF0000"/>
                              </a:solidFill>
                              <a:latin typeface="Cambria Math" panose="02040503050406030204" pitchFamily="18" charset="0"/>
                            </a:rPr>
                            <m:t>𝑡</m:t>
                          </m:r>
                          <m:r>
                            <a:rPr lang="en-US" sz="3800" b="0" i="1" smtClean="0">
                              <a:solidFill>
                                <a:srgbClr val="FF0000"/>
                              </a:solidFill>
                              <a:latin typeface="Cambria Math" panose="02040503050406030204" pitchFamily="18" charset="0"/>
                            </a:rPr>
                            <m:t>−</m:t>
                          </m:r>
                          <m:r>
                            <a:rPr lang="en-US" sz="3800" b="0" i="1" smtClean="0">
                              <a:solidFill>
                                <a:srgbClr val="FF0000"/>
                              </a:solidFill>
                              <a:latin typeface="Cambria Math" panose="02040503050406030204" pitchFamily="18" charset="0"/>
                            </a:rPr>
                            <m:t>1</m:t>
                          </m:r>
                        </m:sup>
                      </m:sSup>
                      <m:r>
                        <a:rPr lang="en-US" sz="3800" b="0" i="1" smtClean="0">
                          <a:solidFill>
                            <a:srgbClr val="FF0000"/>
                          </a:solidFill>
                          <a:latin typeface="Cambria Math" panose="02040503050406030204" pitchFamily="18" charset="0"/>
                        </a:rPr>
                        <m:t>+</m:t>
                      </m:r>
                      <m:sSup>
                        <m:sSupPr>
                          <m:ctrlPr>
                            <a:rPr lang="en-US" sz="3800" i="1">
                              <a:solidFill>
                                <a:srgbClr val="FF0000"/>
                              </a:solidFill>
                              <a:latin typeface="Cambria Math" panose="02040503050406030204" pitchFamily="18" charset="0"/>
                            </a:rPr>
                          </m:ctrlPr>
                        </m:sSupPr>
                        <m:e>
                          <m:r>
                            <a:rPr lang="en-US" sz="3800" i="1">
                              <a:solidFill>
                                <a:srgbClr val="FF0000"/>
                              </a:solidFill>
                              <a:latin typeface="Cambria Math" panose="02040503050406030204" pitchFamily="18" charset="0"/>
                            </a:rPr>
                            <m:t>𝑟</m:t>
                          </m:r>
                        </m:e>
                        <m:sup>
                          <m:r>
                            <a:rPr lang="en-US" sz="3800" i="1">
                              <a:solidFill>
                                <a:srgbClr val="FF0000"/>
                              </a:solidFill>
                              <a:latin typeface="Cambria Math" panose="02040503050406030204" pitchFamily="18" charset="0"/>
                            </a:rPr>
                            <m:t>𝑡</m:t>
                          </m:r>
                          <m:r>
                            <a:rPr lang="en-US" sz="3800" i="1">
                              <a:solidFill>
                                <a:srgbClr val="FF0000"/>
                              </a:solidFill>
                              <a:latin typeface="Cambria Math" panose="02040503050406030204" pitchFamily="18" charset="0"/>
                            </a:rPr>
                            <m:t>−</m:t>
                          </m:r>
                          <m:r>
                            <a:rPr lang="en-US" sz="3800" b="0" i="1" smtClean="0">
                              <a:solidFill>
                                <a:srgbClr val="FF0000"/>
                              </a:solidFill>
                              <a:latin typeface="Cambria Math" panose="02040503050406030204" pitchFamily="18" charset="0"/>
                            </a:rPr>
                            <m:t>2</m:t>
                          </m:r>
                        </m:sup>
                      </m:sSup>
                      <m:r>
                        <a:rPr lang="en-US" sz="3800" b="0" i="1" smtClean="0">
                          <a:solidFill>
                            <a:srgbClr val="FF0000"/>
                          </a:solidFill>
                          <a:latin typeface="Cambria Math" panose="02040503050406030204" pitchFamily="18" charset="0"/>
                        </a:rPr>
                        <m:t>+…+</m:t>
                      </m:r>
                      <m:sSup>
                        <m:sSupPr>
                          <m:ctrlPr>
                            <a:rPr lang="en-US" sz="3800" i="1">
                              <a:solidFill>
                                <a:srgbClr val="FF0000"/>
                              </a:solidFill>
                              <a:latin typeface="Cambria Math" panose="02040503050406030204" pitchFamily="18" charset="0"/>
                            </a:rPr>
                          </m:ctrlPr>
                        </m:sSupPr>
                        <m:e>
                          <m:r>
                            <a:rPr lang="en-US" sz="3800" i="1">
                              <a:solidFill>
                                <a:srgbClr val="FF0000"/>
                              </a:solidFill>
                              <a:latin typeface="Cambria Math" panose="02040503050406030204" pitchFamily="18" charset="0"/>
                            </a:rPr>
                            <m:t>𝑟</m:t>
                          </m:r>
                        </m:e>
                        <m:sup>
                          <m:r>
                            <a:rPr lang="en-US" sz="3800" i="1">
                              <a:solidFill>
                                <a:srgbClr val="FF0000"/>
                              </a:solidFill>
                              <a:latin typeface="Cambria Math" panose="02040503050406030204" pitchFamily="18" charset="0"/>
                            </a:rPr>
                            <m:t>1</m:t>
                          </m:r>
                        </m:sup>
                      </m:sSup>
                      <m:r>
                        <a:rPr lang="en-US" sz="3800" b="0" i="1" smtClean="0">
                          <a:solidFill>
                            <a:srgbClr val="FF0000"/>
                          </a:solidFill>
                          <a:latin typeface="Cambria Math" panose="02040503050406030204" pitchFamily="18" charset="0"/>
                        </a:rPr>
                        <m:t>+</m:t>
                      </m:r>
                      <m:r>
                        <a:rPr lang="en-US" sz="3800" b="0" i="1" smtClean="0">
                          <a:solidFill>
                            <a:srgbClr val="FF0000"/>
                          </a:solidFill>
                          <a:latin typeface="Cambria Math" panose="02040503050406030204" pitchFamily="18" charset="0"/>
                        </a:rPr>
                        <m:t>1</m:t>
                      </m:r>
                    </m:oMath>
                  </m:oMathPara>
                </a14:m>
                <a:endParaRPr lang="en-US" sz="3800" dirty="0">
                  <a:solidFill>
                    <a:srgbClr val="FF0000"/>
                  </a:solidFill>
                </a:endParaRPr>
              </a:p>
              <a:p>
                <a:pPr marL="177800" indent="0">
                  <a:spcBef>
                    <a:spcPts val="0"/>
                  </a:spcBef>
                  <a:buNone/>
                </a:pPr>
                <a14:m>
                  <m:oMathPara xmlns:m="http://schemas.openxmlformats.org/officeDocument/2006/math">
                    <m:oMathParaPr>
                      <m:jc m:val="centerGroup"/>
                    </m:oMathParaPr>
                    <m:oMath xmlns:m="http://schemas.openxmlformats.org/officeDocument/2006/math">
                      <m:r>
                        <a:rPr lang="en-US" sz="3800" b="0" i="1" smtClean="0">
                          <a:solidFill>
                            <a:schemeClr val="tx1"/>
                          </a:solidFill>
                          <a:latin typeface="Cambria Math" panose="02040503050406030204" pitchFamily="18" charset="0"/>
                        </a:rPr>
                        <m:t>𝑟𝑆</m:t>
                      </m:r>
                      <m:r>
                        <a:rPr lang="en-US" sz="3800" b="0" i="1" smtClean="0">
                          <a:solidFill>
                            <a:schemeClr val="tx1"/>
                          </a:solidFill>
                          <a:latin typeface="Cambria Math" panose="02040503050406030204" pitchFamily="18" charset="0"/>
                        </a:rPr>
                        <m:t>=</m:t>
                      </m:r>
                      <m:sSup>
                        <m:sSupPr>
                          <m:ctrlPr>
                            <a:rPr lang="en-US" sz="3800" i="1" smtClean="0">
                              <a:solidFill>
                                <a:schemeClr val="tx1"/>
                              </a:solidFill>
                              <a:latin typeface="Cambria Math" panose="02040503050406030204" pitchFamily="18" charset="0"/>
                            </a:rPr>
                          </m:ctrlPr>
                        </m:sSupPr>
                        <m:e>
                          <m:r>
                            <a:rPr lang="en-US" sz="3800" b="0" i="1" smtClean="0">
                              <a:solidFill>
                                <a:schemeClr val="tx1"/>
                              </a:solidFill>
                              <a:latin typeface="Cambria Math" panose="02040503050406030204" pitchFamily="18" charset="0"/>
                            </a:rPr>
                            <m:t>𝑟</m:t>
                          </m:r>
                        </m:e>
                        <m:sup>
                          <m:r>
                            <a:rPr lang="en-US" sz="3800" b="0" i="1" smtClean="0">
                              <a:solidFill>
                                <a:schemeClr val="tx1"/>
                              </a:solidFill>
                              <a:latin typeface="Cambria Math" panose="02040503050406030204" pitchFamily="18" charset="0"/>
                            </a:rPr>
                            <m:t>𝑡</m:t>
                          </m:r>
                        </m:sup>
                      </m:sSup>
                      <m:r>
                        <a:rPr lang="en-US" sz="3800" b="0" i="1" smtClean="0">
                          <a:solidFill>
                            <a:schemeClr val="tx1"/>
                          </a:solidFill>
                          <a:latin typeface="Cambria Math" panose="02040503050406030204" pitchFamily="18" charset="0"/>
                        </a:rPr>
                        <m:t>+</m:t>
                      </m:r>
                      <m:sSup>
                        <m:sSupPr>
                          <m:ctrlPr>
                            <a:rPr lang="en-US" sz="3800" i="1">
                              <a:solidFill>
                                <a:schemeClr val="tx1"/>
                              </a:solidFill>
                              <a:latin typeface="Cambria Math" panose="02040503050406030204" pitchFamily="18" charset="0"/>
                            </a:rPr>
                          </m:ctrlPr>
                        </m:sSupPr>
                        <m:e>
                          <m:r>
                            <a:rPr lang="en-US" sz="3800" i="1">
                              <a:solidFill>
                                <a:schemeClr val="tx1"/>
                              </a:solidFill>
                              <a:latin typeface="Cambria Math" panose="02040503050406030204" pitchFamily="18" charset="0"/>
                            </a:rPr>
                            <m:t>𝑟</m:t>
                          </m:r>
                        </m:e>
                        <m:sup>
                          <m:r>
                            <a:rPr lang="en-US" sz="3800" i="1">
                              <a:solidFill>
                                <a:schemeClr val="tx1"/>
                              </a:solidFill>
                              <a:latin typeface="Cambria Math" panose="02040503050406030204" pitchFamily="18" charset="0"/>
                            </a:rPr>
                            <m:t>𝑡</m:t>
                          </m:r>
                          <m:r>
                            <a:rPr lang="en-US" sz="3800" b="0" i="1" smtClean="0">
                              <a:solidFill>
                                <a:schemeClr val="tx1"/>
                              </a:solidFill>
                              <a:latin typeface="Cambria Math" panose="02040503050406030204" pitchFamily="18" charset="0"/>
                            </a:rPr>
                            <m:t>−</m:t>
                          </m:r>
                          <m:r>
                            <a:rPr lang="en-US" sz="3800" b="0" i="1" smtClean="0">
                              <a:solidFill>
                                <a:schemeClr val="tx1"/>
                              </a:solidFill>
                              <a:latin typeface="Cambria Math" panose="02040503050406030204" pitchFamily="18" charset="0"/>
                            </a:rPr>
                            <m:t>1</m:t>
                          </m:r>
                        </m:sup>
                      </m:sSup>
                      <m:r>
                        <a:rPr lang="en-US" sz="3800" b="0" i="1" smtClean="0">
                          <a:solidFill>
                            <a:schemeClr val="tx1"/>
                          </a:solidFill>
                          <a:latin typeface="Cambria Math" panose="02040503050406030204" pitchFamily="18" charset="0"/>
                        </a:rPr>
                        <m:t>+…+</m:t>
                      </m:r>
                      <m:sSup>
                        <m:sSupPr>
                          <m:ctrlPr>
                            <a:rPr lang="en-US" sz="3800" i="1">
                              <a:solidFill>
                                <a:schemeClr val="tx1"/>
                              </a:solidFill>
                              <a:latin typeface="Cambria Math" panose="02040503050406030204" pitchFamily="18" charset="0"/>
                            </a:rPr>
                          </m:ctrlPr>
                        </m:sSupPr>
                        <m:e>
                          <m:r>
                            <a:rPr lang="en-US" sz="3800" i="1">
                              <a:solidFill>
                                <a:schemeClr val="tx1"/>
                              </a:solidFill>
                              <a:latin typeface="Cambria Math" panose="02040503050406030204" pitchFamily="18" charset="0"/>
                            </a:rPr>
                            <m:t>𝑟</m:t>
                          </m:r>
                        </m:e>
                        <m:sup>
                          <m:r>
                            <a:rPr lang="en-US" sz="3800" b="0" i="1" smtClean="0">
                              <a:solidFill>
                                <a:schemeClr val="tx1"/>
                              </a:solidFill>
                              <a:latin typeface="Cambria Math" panose="02040503050406030204" pitchFamily="18" charset="0"/>
                            </a:rPr>
                            <m:t>2</m:t>
                          </m:r>
                        </m:sup>
                      </m:sSup>
                      <m:r>
                        <a:rPr lang="en-US" sz="3800" b="0" i="1" smtClean="0">
                          <a:solidFill>
                            <a:schemeClr val="tx1"/>
                          </a:solidFill>
                          <a:latin typeface="Cambria Math" panose="02040503050406030204" pitchFamily="18" charset="0"/>
                        </a:rPr>
                        <m:t>+</m:t>
                      </m:r>
                      <m:sSup>
                        <m:sSupPr>
                          <m:ctrlPr>
                            <a:rPr lang="en-US" sz="3800" i="1">
                              <a:solidFill>
                                <a:schemeClr val="tx1"/>
                              </a:solidFill>
                              <a:latin typeface="Cambria Math" panose="02040503050406030204" pitchFamily="18" charset="0"/>
                            </a:rPr>
                          </m:ctrlPr>
                        </m:sSupPr>
                        <m:e>
                          <m:r>
                            <a:rPr lang="en-US" sz="3800" i="1">
                              <a:solidFill>
                                <a:schemeClr val="tx1"/>
                              </a:solidFill>
                              <a:latin typeface="Cambria Math" panose="02040503050406030204" pitchFamily="18" charset="0"/>
                            </a:rPr>
                            <m:t>𝑟</m:t>
                          </m:r>
                        </m:e>
                        <m:sup>
                          <m:r>
                            <a:rPr lang="en-US" sz="3800" b="0" i="1" smtClean="0">
                              <a:solidFill>
                                <a:schemeClr val="tx1"/>
                              </a:solidFill>
                              <a:latin typeface="Cambria Math" panose="02040503050406030204" pitchFamily="18" charset="0"/>
                            </a:rPr>
                            <m:t>1</m:t>
                          </m:r>
                        </m:sup>
                      </m:sSup>
                    </m:oMath>
                  </m:oMathPara>
                </a14:m>
                <a:endParaRPr lang="en-US" sz="3800" b="0">
                  <a:solidFill>
                    <a:schemeClr val="tx1"/>
                  </a:solidFill>
                </a:endParaRPr>
              </a:p>
              <a:p>
                <a:pPr marL="177800" indent="0">
                  <a:spcBef>
                    <a:spcPts val="0"/>
                  </a:spcBef>
                  <a:buNone/>
                </a:pPr>
                <a14:m>
                  <m:oMathPara xmlns:m="http://schemas.openxmlformats.org/officeDocument/2006/math">
                    <m:oMathParaPr>
                      <m:jc m:val="centerGroup"/>
                    </m:oMathParaPr>
                    <m:oMath xmlns:m="http://schemas.openxmlformats.org/officeDocument/2006/math">
                      <m:r>
                        <a:rPr lang="en-US" sz="3800" b="0" i="1" smtClean="0">
                          <a:solidFill>
                            <a:schemeClr val="tx1"/>
                          </a:solidFill>
                          <a:latin typeface="Cambria Math" panose="02040503050406030204" pitchFamily="18" charset="0"/>
                        </a:rPr>
                        <m:t>𝑆</m:t>
                      </m:r>
                      <m:r>
                        <a:rPr lang="en-US" sz="3800" b="0" i="1" smtClean="0">
                          <a:solidFill>
                            <a:schemeClr val="tx1"/>
                          </a:solidFill>
                          <a:latin typeface="Cambria Math" panose="02040503050406030204" pitchFamily="18" charset="0"/>
                        </a:rPr>
                        <m:t>−</m:t>
                      </m:r>
                      <m:r>
                        <a:rPr lang="en-US" sz="3800" b="0" i="1" smtClean="0">
                          <a:solidFill>
                            <a:schemeClr val="tx1"/>
                          </a:solidFill>
                          <a:latin typeface="Cambria Math" panose="02040503050406030204" pitchFamily="18" charset="0"/>
                        </a:rPr>
                        <m:t>𝑟𝑆</m:t>
                      </m:r>
                      <m:r>
                        <a:rPr lang="en-US" sz="3800" b="0" i="1" smtClean="0">
                          <a:solidFill>
                            <a:schemeClr val="tx1"/>
                          </a:solidFill>
                          <a:latin typeface="Cambria Math" panose="02040503050406030204" pitchFamily="18" charset="0"/>
                        </a:rPr>
                        <m:t>=</m:t>
                      </m:r>
                      <m:r>
                        <a:rPr lang="en-US" sz="3800" b="0" i="1" smtClean="0">
                          <a:solidFill>
                            <a:schemeClr val="tx1"/>
                          </a:solidFill>
                          <a:latin typeface="Cambria Math" panose="02040503050406030204" pitchFamily="18" charset="0"/>
                        </a:rPr>
                        <m:t>1</m:t>
                      </m:r>
                      <m:r>
                        <a:rPr lang="en-US" sz="3800" b="0" i="1" smtClean="0">
                          <a:solidFill>
                            <a:schemeClr val="tx1"/>
                          </a:solidFill>
                          <a:latin typeface="Cambria Math" panose="02040503050406030204" pitchFamily="18" charset="0"/>
                        </a:rPr>
                        <m:t>−</m:t>
                      </m:r>
                      <m:sSup>
                        <m:sSupPr>
                          <m:ctrlPr>
                            <a:rPr lang="en-US" sz="3800" i="1">
                              <a:solidFill>
                                <a:schemeClr val="tx1"/>
                              </a:solidFill>
                              <a:latin typeface="Cambria Math" panose="02040503050406030204" pitchFamily="18" charset="0"/>
                            </a:rPr>
                          </m:ctrlPr>
                        </m:sSupPr>
                        <m:e>
                          <m:r>
                            <a:rPr lang="en-US" sz="3800" i="1">
                              <a:solidFill>
                                <a:schemeClr val="tx1"/>
                              </a:solidFill>
                              <a:latin typeface="Cambria Math" panose="02040503050406030204" pitchFamily="18" charset="0"/>
                            </a:rPr>
                            <m:t>𝑟</m:t>
                          </m:r>
                        </m:e>
                        <m:sup>
                          <m:r>
                            <a:rPr lang="en-US" sz="3800" i="1">
                              <a:solidFill>
                                <a:schemeClr val="tx1"/>
                              </a:solidFill>
                              <a:latin typeface="Cambria Math" panose="02040503050406030204" pitchFamily="18" charset="0"/>
                            </a:rPr>
                            <m:t>𝑡</m:t>
                          </m:r>
                        </m:sup>
                      </m:sSup>
                    </m:oMath>
                  </m:oMathPara>
                </a14:m>
                <a:endParaRPr lang="en-US" sz="3800" dirty="0">
                  <a:solidFill>
                    <a:schemeClr val="tx1"/>
                  </a:solidFill>
                </a:endParaRPr>
              </a:p>
              <a:p>
                <a:pPr marL="177800" indent="0">
                  <a:spcBef>
                    <a:spcPts val="0"/>
                  </a:spcBef>
                  <a:buNone/>
                </a:pPr>
                <a14:m>
                  <m:oMathPara xmlns:m="http://schemas.openxmlformats.org/officeDocument/2006/math">
                    <m:oMathParaPr>
                      <m:jc m:val="centerGroup"/>
                    </m:oMathParaPr>
                    <m:oMath xmlns:m="http://schemas.openxmlformats.org/officeDocument/2006/math">
                      <m:r>
                        <a:rPr lang="en-US" sz="3800" b="0" i="1" smtClean="0">
                          <a:solidFill>
                            <a:schemeClr val="tx1"/>
                          </a:solidFill>
                          <a:latin typeface="Cambria Math" panose="02040503050406030204" pitchFamily="18" charset="0"/>
                        </a:rPr>
                        <m:t>𝑆</m:t>
                      </m:r>
                      <m:r>
                        <a:rPr lang="en-US" sz="3800" b="0" i="1" smtClean="0">
                          <a:solidFill>
                            <a:schemeClr val="tx1"/>
                          </a:solidFill>
                          <a:latin typeface="Cambria Math" panose="02040503050406030204" pitchFamily="18" charset="0"/>
                        </a:rPr>
                        <m:t>=</m:t>
                      </m:r>
                      <m:f>
                        <m:fPr>
                          <m:ctrlPr>
                            <a:rPr lang="en-US" sz="3800" b="0" i="1" smtClean="0">
                              <a:solidFill>
                                <a:schemeClr val="tx1"/>
                              </a:solidFill>
                              <a:latin typeface="Cambria Math" panose="02040503050406030204" pitchFamily="18" charset="0"/>
                            </a:rPr>
                          </m:ctrlPr>
                        </m:fPr>
                        <m:num>
                          <m:r>
                            <a:rPr lang="en-US" sz="3800" i="1">
                              <a:solidFill>
                                <a:schemeClr val="tx1"/>
                              </a:solidFill>
                              <a:latin typeface="Cambria Math" panose="02040503050406030204" pitchFamily="18" charset="0"/>
                            </a:rPr>
                            <m:t>1</m:t>
                          </m:r>
                          <m:r>
                            <a:rPr lang="en-US" sz="3800" i="1">
                              <a:solidFill>
                                <a:schemeClr val="tx1"/>
                              </a:solidFill>
                              <a:latin typeface="Cambria Math" panose="02040503050406030204" pitchFamily="18" charset="0"/>
                            </a:rPr>
                            <m:t>−</m:t>
                          </m:r>
                          <m:sSup>
                            <m:sSupPr>
                              <m:ctrlPr>
                                <a:rPr lang="en-US" sz="3800" i="1">
                                  <a:solidFill>
                                    <a:schemeClr val="tx1"/>
                                  </a:solidFill>
                                  <a:latin typeface="Cambria Math" panose="02040503050406030204" pitchFamily="18" charset="0"/>
                                </a:rPr>
                              </m:ctrlPr>
                            </m:sSupPr>
                            <m:e>
                              <m:r>
                                <a:rPr lang="en-US" sz="3800" i="1">
                                  <a:solidFill>
                                    <a:schemeClr val="tx1"/>
                                  </a:solidFill>
                                  <a:latin typeface="Cambria Math" panose="02040503050406030204" pitchFamily="18" charset="0"/>
                                </a:rPr>
                                <m:t>𝑟</m:t>
                              </m:r>
                            </m:e>
                            <m:sup>
                              <m:r>
                                <a:rPr lang="en-US" sz="3800" i="1">
                                  <a:solidFill>
                                    <a:schemeClr val="tx1"/>
                                  </a:solidFill>
                                  <a:latin typeface="Cambria Math" panose="02040503050406030204" pitchFamily="18" charset="0"/>
                                </a:rPr>
                                <m:t>𝑡</m:t>
                              </m:r>
                            </m:sup>
                          </m:sSup>
                        </m:num>
                        <m:den>
                          <m:r>
                            <a:rPr lang="en-US" sz="3800" b="0" i="1" smtClean="0">
                              <a:solidFill>
                                <a:schemeClr val="tx1"/>
                              </a:solidFill>
                              <a:latin typeface="Cambria Math" panose="02040503050406030204" pitchFamily="18" charset="0"/>
                            </a:rPr>
                            <m:t>1</m:t>
                          </m:r>
                          <m:r>
                            <a:rPr lang="en-US" sz="3800" b="0" i="1" smtClean="0">
                              <a:solidFill>
                                <a:schemeClr val="tx1"/>
                              </a:solidFill>
                              <a:latin typeface="Cambria Math" panose="02040503050406030204" pitchFamily="18" charset="0"/>
                            </a:rPr>
                            <m:t>−</m:t>
                          </m:r>
                          <m:r>
                            <a:rPr lang="en-US" sz="3800" b="0" i="1" smtClean="0">
                              <a:solidFill>
                                <a:schemeClr val="tx1"/>
                              </a:solidFill>
                              <a:latin typeface="Cambria Math" panose="02040503050406030204" pitchFamily="18" charset="0"/>
                            </a:rPr>
                            <m:t>𝑟</m:t>
                          </m:r>
                        </m:den>
                      </m:f>
                      <m:r>
                        <a:rPr lang="en-US" sz="3800" b="0" i="1" smtClean="0">
                          <a:solidFill>
                            <a:schemeClr val="tx1"/>
                          </a:solidFill>
                          <a:latin typeface="Cambria Math" panose="02040503050406030204" pitchFamily="18" charset="0"/>
                        </a:rPr>
                        <m:t>=</m:t>
                      </m:r>
                      <m:f>
                        <m:fPr>
                          <m:ctrlPr>
                            <a:rPr lang="en-US" sz="3800" i="1" smtClean="0">
                              <a:solidFill>
                                <a:srgbClr val="FF0000"/>
                              </a:solidFill>
                              <a:latin typeface="Cambria Math" panose="02040503050406030204" pitchFamily="18" charset="0"/>
                            </a:rPr>
                          </m:ctrlPr>
                        </m:fPr>
                        <m:num>
                          <m:r>
                            <a:rPr lang="en-US" sz="3800" i="1">
                              <a:solidFill>
                                <a:srgbClr val="FF0000"/>
                              </a:solidFill>
                              <a:latin typeface="Cambria Math" panose="02040503050406030204" pitchFamily="18" charset="0"/>
                            </a:rPr>
                            <m:t>1</m:t>
                          </m:r>
                          <m:r>
                            <a:rPr lang="en-US" sz="3800" i="1">
                              <a:solidFill>
                                <a:srgbClr val="FF0000"/>
                              </a:solidFill>
                              <a:latin typeface="Cambria Math" panose="02040503050406030204" pitchFamily="18" charset="0"/>
                            </a:rPr>
                            <m:t>−</m:t>
                          </m:r>
                          <m:sSup>
                            <m:sSupPr>
                              <m:ctrlPr>
                                <a:rPr lang="en-US" sz="3800" i="1">
                                  <a:solidFill>
                                    <a:srgbClr val="FF0000"/>
                                  </a:solidFill>
                                  <a:latin typeface="Cambria Math" panose="02040503050406030204" pitchFamily="18" charset="0"/>
                                </a:rPr>
                              </m:ctrlPr>
                            </m:sSupPr>
                            <m:e>
                              <m:d>
                                <m:dPr>
                                  <m:ctrlPr>
                                    <a:rPr lang="en-US" sz="4000" i="1">
                                      <a:solidFill>
                                        <a:srgbClr val="FF0000"/>
                                      </a:solidFill>
                                      <a:latin typeface="Cambria Math" panose="02040503050406030204" pitchFamily="18" charset="0"/>
                                    </a:rPr>
                                  </m:ctrlPr>
                                </m:dPr>
                                <m:e>
                                  <m:r>
                                    <a:rPr lang="en-US" sz="4000" i="1">
                                      <a:solidFill>
                                        <a:srgbClr val="FF0000"/>
                                      </a:solidFill>
                                      <a:latin typeface="Cambria Math" panose="02040503050406030204" pitchFamily="18" charset="0"/>
                                    </a:rPr>
                                    <m:t>1</m:t>
                                  </m:r>
                                  <m:r>
                                    <a:rPr lang="en-US" sz="4000" i="1">
                                      <a:solidFill>
                                        <a:srgbClr val="FF0000"/>
                                      </a:solidFill>
                                      <a:latin typeface="Cambria Math" panose="02040503050406030204" pitchFamily="18" charset="0"/>
                                    </a:rPr>
                                    <m:t>−</m:t>
                                  </m:r>
                                  <m:r>
                                    <a:rPr lang="en-US" sz="4000" i="1">
                                      <a:solidFill>
                                        <a:srgbClr val="FF0000"/>
                                      </a:solidFill>
                                      <a:latin typeface="Cambria Math" panose="02040503050406030204" pitchFamily="18" charset="0"/>
                                    </a:rPr>
                                    <m:t>6</m:t>
                                  </m:r>
                                  <m:r>
                                    <a:rPr lang="en-US" sz="4000" i="1">
                                      <a:solidFill>
                                        <a:srgbClr val="FF0000"/>
                                      </a:solidFill>
                                      <a:latin typeface="Cambria Math" panose="02040503050406030204" pitchFamily="18" charset="0"/>
                                      <a:ea typeface="Cambria Math" panose="02040503050406030204" pitchFamily="18" charset="0"/>
                                    </a:rPr>
                                    <m:t>𝛼</m:t>
                                  </m:r>
                                </m:e>
                              </m:d>
                            </m:e>
                            <m:sup>
                              <m:r>
                                <a:rPr lang="en-US" sz="3800" i="1">
                                  <a:solidFill>
                                    <a:srgbClr val="FF0000"/>
                                  </a:solidFill>
                                  <a:latin typeface="Cambria Math" panose="02040503050406030204" pitchFamily="18" charset="0"/>
                                </a:rPr>
                                <m:t>𝑡</m:t>
                              </m:r>
                            </m:sup>
                          </m:sSup>
                        </m:num>
                        <m:den>
                          <m:r>
                            <a:rPr lang="en-US" sz="3800" i="1">
                              <a:solidFill>
                                <a:srgbClr val="FF0000"/>
                              </a:solidFill>
                              <a:latin typeface="Cambria Math" panose="02040503050406030204" pitchFamily="18" charset="0"/>
                            </a:rPr>
                            <m:t>1</m:t>
                          </m:r>
                          <m:r>
                            <a:rPr lang="en-US" sz="3800" i="1">
                              <a:solidFill>
                                <a:srgbClr val="FF0000"/>
                              </a:solidFill>
                              <a:latin typeface="Cambria Math" panose="02040503050406030204" pitchFamily="18" charset="0"/>
                            </a:rPr>
                            <m:t>−</m:t>
                          </m:r>
                          <m:d>
                            <m:dPr>
                              <m:ctrlPr>
                                <a:rPr lang="en-US" sz="4000" i="1">
                                  <a:solidFill>
                                    <a:srgbClr val="FF0000"/>
                                  </a:solidFill>
                                  <a:latin typeface="Cambria Math" panose="02040503050406030204" pitchFamily="18" charset="0"/>
                                </a:rPr>
                              </m:ctrlPr>
                            </m:dPr>
                            <m:e>
                              <m:r>
                                <a:rPr lang="en-US" sz="4000" i="1">
                                  <a:solidFill>
                                    <a:srgbClr val="FF0000"/>
                                  </a:solidFill>
                                  <a:latin typeface="Cambria Math" panose="02040503050406030204" pitchFamily="18" charset="0"/>
                                </a:rPr>
                                <m:t>1</m:t>
                              </m:r>
                              <m:r>
                                <a:rPr lang="en-US" sz="4000" i="1">
                                  <a:solidFill>
                                    <a:srgbClr val="FF0000"/>
                                  </a:solidFill>
                                  <a:latin typeface="Cambria Math" panose="02040503050406030204" pitchFamily="18" charset="0"/>
                                </a:rPr>
                                <m:t>−</m:t>
                              </m:r>
                              <m:r>
                                <a:rPr lang="en-US" sz="4000" i="1">
                                  <a:solidFill>
                                    <a:srgbClr val="FF0000"/>
                                  </a:solidFill>
                                  <a:latin typeface="Cambria Math" panose="02040503050406030204" pitchFamily="18" charset="0"/>
                                </a:rPr>
                                <m:t>6</m:t>
                              </m:r>
                              <m:r>
                                <a:rPr lang="en-US" sz="4000" i="1">
                                  <a:solidFill>
                                    <a:srgbClr val="FF0000"/>
                                  </a:solidFill>
                                  <a:latin typeface="Cambria Math" panose="02040503050406030204" pitchFamily="18" charset="0"/>
                                  <a:ea typeface="Cambria Math" panose="02040503050406030204" pitchFamily="18" charset="0"/>
                                </a:rPr>
                                <m:t>𝛼</m:t>
                              </m:r>
                            </m:e>
                          </m:d>
                        </m:den>
                      </m:f>
                    </m:oMath>
                  </m:oMathPara>
                </a14:m>
                <a:endParaRPr lang="en-US" sz="3800" dirty="0">
                  <a:solidFill>
                    <a:schemeClr val="tx1"/>
                  </a:solidFill>
                </a:endParaRPr>
              </a:p>
              <a:p>
                <a:pPr marL="177800" indent="0">
                  <a:spcBef>
                    <a:spcPts val="0"/>
                  </a:spcBef>
                  <a:buNone/>
                </a:pPr>
                <a:endParaRPr lang="en-US" sz="2400" dirty="0">
                  <a:solidFill>
                    <a:schemeClr val="tx1"/>
                  </a:solidFill>
                </a:endParaRPr>
              </a:p>
              <a:p>
                <a:pPr marL="177800" indent="0">
                  <a:spcBef>
                    <a:spcPts val="0"/>
                  </a:spcBef>
                  <a:buNone/>
                </a:pPr>
                <a:endParaRPr lang="en-US" sz="2400" dirty="0">
                  <a:solidFill>
                    <a:schemeClr val="tx1"/>
                  </a:solidFill>
                </a:endParaRPr>
              </a:p>
            </p:txBody>
          </p:sp>
        </mc:Choice>
        <mc:Fallback xmlns="">
          <p:sp>
            <p:nvSpPr>
              <p:cNvPr id="2" name="Google Shape;374;p5">
                <a:extLst>
                  <a:ext uri="{FF2B5EF4-FFF2-40B4-BE49-F238E27FC236}">
                    <a16:creationId xmlns:a16="http://schemas.microsoft.com/office/drawing/2014/main" id="{BFC6FD46-9372-9664-0F55-AB564CC3D78A}"/>
                  </a:ext>
                </a:extLst>
              </p:cNvPr>
              <p:cNvSpPr txBox="1">
                <a:spLocks noRot="1" noChangeAspect="1" noMove="1" noResize="1" noEditPoints="1" noAdjustHandles="1" noChangeArrowheads="1" noChangeShapeType="1" noTextEdit="1"/>
              </p:cNvSpPr>
              <p:nvPr/>
            </p:nvSpPr>
            <p:spPr>
              <a:xfrm>
                <a:off x="8412480" y="1218170"/>
                <a:ext cx="3675017" cy="2739581"/>
              </a:xfrm>
              <a:prstGeom prst="rect">
                <a:avLst/>
              </a:prstGeom>
              <a:blipFill>
                <a:blip r:embed="rId4"/>
                <a:stretch>
                  <a:fillRect/>
                </a:stretch>
              </a:blipFill>
              <a:ln>
                <a:solidFill>
                  <a:schemeClr val="tx1"/>
                </a:solidFill>
              </a:ln>
            </p:spPr>
            <p:txBody>
              <a:bodyPr/>
              <a:lstStyle/>
              <a:p>
                <a:r>
                  <a:rPr lang="en-US">
                    <a:noFill/>
                  </a:rPr>
                  <a:t> </a:t>
                </a:r>
              </a:p>
            </p:txBody>
          </p:sp>
        </mc:Fallback>
      </mc:AlternateContent>
      <p:sp>
        <p:nvSpPr>
          <p:cNvPr id="3" name="Rectangle 2">
            <a:extLst>
              <a:ext uri="{FF2B5EF4-FFF2-40B4-BE49-F238E27FC236}">
                <a16:creationId xmlns:a16="http://schemas.microsoft.com/office/drawing/2014/main" id="{33F032F1-25F5-FFFE-E3B7-9B023B5C7B1D}"/>
              </a:ext>
            </a:extLst>
          </p:cNvPr>
          <p:cNvSpPr/>
          <p:nvPr/>
        </p:nvSpPr>
        <p:spPr>
          <a:xfrm>
            <a:off x="1402080" y="2403566"/>
            <a:ext cx="4311788" cy="3918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E6017EC-D324-E8CD-441D-E32D2F473ACC}"/>
              </a:ext>
            </a:extLst>
          </p:cNvPr>
          <p:cNvSpPr/>
          <p:nvPr/>
        </p:nvSpPr>
        <p:spPr>
          <a:xfrm>
            <a:off x="1377090" y="2813718"/>
            <a:ext cx="5842316" cy="486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AA05A78-3850-1B1D-28D9-AB89D776A164}"/>
              </a:ext>
            </a:extLst>
          </p:cNvPr>
          <p:cNvSpPr/>
          <p:nvPr/>
        </p:nvSpPr>
        <p:spPr>
          <a:xfrm>
            <a:off x="1377090" y="3314036"/>
            <a:ext cx="5842316" cy="486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41DD59-0B9A-26AE-1F37-47F0E6F67ABA}"/>
              </a:ext>
            </a:extLst>
          </p:cNvPr>
          <p:cNvSpPr/>
          <p:nvPr/>
        </p:nvSpPr>
        <p:spPr>
          <a:xfrm>
            <a:off x="1377090" y="3800867"/>
            <a:ext cx="5842316" cy="486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DB6B79B-0560-22F5-6022-274804B7FE0F}"/>
              </a:ext>
            </a:extLst>
          </p:cNvPr>
          <p:cNvSpPr/>
          <p:nvPr/>
        </p:nvSpPr>
        <p:spPr>
          <a:xfrm>
            <a:off x="1377090" y="4287698"/>
            <a:ext cx="7827870" cy="486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DE22A9E-5591-F59D-E3BB-3C9F777E78F5}"/>
              </a:ext>
            </a:extLst>
          </p:cNvPr>
          <p:cNvSpPr/>
          <p:nvPr/>
        </p:nvSpPr>
        <p:spPr>
          <a:xfrm>
            <a:off x="1377090" y="4764122"/>
            <a:ext cx="7827870" cy="486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6E3668-A31C-C808-335F-B32DDA10F05C}"/>
              </a:ext>
            </a:extLst>
          </p:cNvPr>
          <p:cNvSpPr/>
          <p:nvPr/>
        </p:nvSpPr>
        <p:spPr>
          <a:xfrm>
            <a:off x="1377089" y="5245055"/>
            <a:ext cx="9891801" cy="10218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6698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AFDE4E98-1599-55C2-0FFC-D8BFEF12A9B3}"/>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C6F390BA-FA83-267E-A41E-CE0AFAE0D5CE}"/>
              </a:ext>
            </a:extLst>
          </p:cNvPr>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err="1"/>
              <a:t>dụ</a:t>
            </a:r>
            <a:r>
              <a:rPr lang="en-US"/>
              <a:t> 5</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BC407B5E-1E75-7829-60F5-15F5A7663642}"/>
                  </a:ext>
                </a:extLst>
              </p:cNvPr>
              <p:cNvSpPr txBox="1">
                <a:spLocks noGrp="1"/>
              </p:cNvSpPr>
              <p:nvPr>
                <p:ph type="body" idx="1"/>
              </p:nvPr>
            </p:nvSpPr>
            <p:spPr>
              <a:xfrm>
                <a:off x="408023" y="968049"/>
                <a:ext cx="11856864" cy="6155561"/>
              </a:xfrm>
              <a:prstGeom prst="rect">
                <a:avLst/>
              </a:prstGeom>
              <a:noFill/>
              <a:ln>
                <a:noFill/>
              </a:ln>
            </p:spPr>
            <p:txBody>
              <a:bodyPr spcFirstLastPara="1" wrap="square" lIns="91425" tIns="45700" rIns="91425" bIns="45700" anchor="t" anchorCtr="0">
                <a:normAutofit fontScale="77500" lnSpcReduction="20000"/>
              </a:bodyPr>
              <a:lstStyle/>
              <a:p>
                <a:pPr marL="520700" lvl="0" indent="-342900">
                  <a:spcBef>
                    <a:spcPts val="0"/>
                  </a:spcBef>
                  <a:buFont typeface="Wingdings" panose="05000000000000000000" pitchFamily="2" charset="2"/>
                  <a:buChar char="Ø"/>
                </a:pPr>
                <a:r>
                  <a:rPr lang="en-US" sz="3100">
                    <a:solidFill>
                      <a:schemeClr val="tx1"/>
                    </a:solidFill>
                  </a:rPr>
                  <a:t>Ở mỗi bước thứ </a:t>
                </a:r>
                <a14:m>
                  <m:oMath xmlns:m="http://schemas.openxmlformats.org/officeDocument/2006/math">
                    <m:r>
                      <a:rPr lang="en-US" sz="3100" b="0" i="1" smtClean="0">
                        <a:solidFill>
                          <a:schemeClr val="tx1"/>
                        </a:solidFill>
                        <a:latin typeface="Cambria Math" panose="02040503050406030204" pitchFamily="18" charset="0"/>
                      </a:rPr>
                      <m:t>𝑡</m:t>
                    </m:r>
                  </m:oMath>
                </a14:m>
                <a:r>
                  <a:rPr lang="en-US" sz="3100">
                    <a:solidFill>
                      <a:schemeClr val="tx1"/>
                    </a:solidFill>
                  </a:rPr>
                  <a:t>, ta thực hiện phép cập nhật:</a:t>
                </a:r>
              </a:p>
              <a:p>
                <a:pPr marL="228600" lvl="0" indent="-50800">
                  <a:spcBef>
                    <a:spcPts val="0"/>
                  </a:spcBef>
                  <a:buNone/>
                </a:pPr>
                <a14:m>
                  <m:oMathPara xmlns:m="http://schemas.openxmlformats.org/officeDocument/2006/math">
                    <m:oMathParaPr>
                      <m:jc m:val="centerGroup"/>
                    </m:oMathParaPr>
                    <m:oMath xmlns:m="http://schemas.openxmlformats.org/officeDocument/2006/math">
                      <m:sSub>
                        <m:sSubPr>
                          <m:ctrlPr>
                            <a:rPr lang="en-US" sz="3100" i="1" smtClean="0">
                              <a:solidFill>
                                <a:schemeClr val="tx1"/>
                              </a:solidFill>
                              <a:latin typeface="Cambria Math" panose="02040503050406030204" pitchFamily="18" charset="0"/>
                            </a:rPr>
                          </m:ctrlPr>
                        </m:sSubPr>
                        <m:e>
                          <m:r>
                            <a:rPr lang="en-US" sz="3100" b="0" i="1" smtClean="0">
                              <a:solidFill>
                                <a:schemeClr val="tx1"/>
                              </a:solidFill>
                              <a:latin typeface="Cambria Math" panose="02040503050406030204" pitchFamily="18" charset="0"/>
                            </a:rPr>
                            <m:t>𝑥</m:t>
                          </m:r>
                        </m:e>
                        <m:sub>
                          <m:r>
                            <a:rPr lang="en-US" sz="3100" b="0" i="1" smtClean="0">
                              <a:solidFill>
                                <a:schemeClr val="tx1"/>
                              </a:solidFill>
                              <a:latin typeface="Cambria Math" panose="02040503050406030204" pitchFamily="18" charset="0"/>
                            </a:rPr>
                            <m:t>𝑡</m:t>
                          </m:r>
                          <m:r>
                            <a:rPr lang="en-US" sz="3100" b="0" i="1" smtClean="0">
                              <a:solidFill>
                                <a:schemeClr val="tx1"/>
                              </a:solidFill>
                              <a:latin typeface="Cambria Math" panose="02040503050406030204" pitchFamily="18" charset="0"/>
                            </a:rPr>
                            <m:t>+1</m:t>
                          </m:r>
                        </m:sub>
                      </m:sSub>
                      <m:r>
                        <a:rPr lang="en-US" sz="3100" b="0" i="1" smtClean="0">
                          <a:solidFill>
                            <a:schemeClr val="tx1"/>
                          </a:solidFill>
                          <a:latin typeface="Cambria Math" panose="02040503050406030204" pitchFamily="18" charset="0"/>
                        </a:rPr>
                        <m:t>=</m:t>
                      </m:r>
                      <m:sSub>
                        <m:sSubPr>
                          <m:ctrlPr>
                            <a:rPr lang="en-US" sz="3100" i="1" smtClean="0">
                              <a:solidFill>
                                <a:schemeClr val="tx1"/>
                              </a:solidFill>
                              <a:latin typeface="Cambria Math" panose="02040503050406030204" pitchFamily="18" charset="0"/>
                            </a:rPr>
                          </m:ctrlPr>
                        </m:sSubPr>
                        <m:e>
                          <m:r>
                            <a:rPr lang="en-US" sz="3100" i="1">
                              <a:solidFill>
                                <a:schemeClr val="tx1"/>
                              </a:solidFill>
                              <a:latin typeface="Cambria Math" panose="02040503050406030204" pitchFamily="18" charset="0"/>
                            </a:rPr>
                            <m:t>𝑥</m:t>
                          </m:r>
                        </m:e>
                        <m:sub>
                          <m:r>
                            <a:rPr lang="en-US" sz="3100" i="1">
                              <a:solidFill>
                                <a:schemeClr val="tx1"/>
                              </a:solidFill>
                              <a:latin typeface="Cambria Math" panose="02040503050406030204" pitchFamily="18" charset="0"/>
                            </a:rPr>
                            <m:t>𝑡</m:t>
                          </m:r>
                        </m:sub>
                      </m:sSub>
                      <m:r>
                        <a:rPr lang="en-US" sz="3100" b="0" i="1" smtClean="0">
                          <a:solidFill>
                            <a:schemeClr val="tx1"/>
                          </a:solidFill>
                          <a:latin typeface="Cambria Math" panose="02040503050406030204" pitchFamily="18" charset="0"/>
                        </a:rPr>
                        <m:t>−</m:t>
                      </m:r>
                      <m:r>
                        <a:rPr lang="en-US" sz="3100" b="0" i="1" smtClean="0">
                          <a:solidFill>
                            <a:schemeClr val="tx1"/>
                          </a:solidFill>
                          <a:latin typeface="Cambria Math" panose="02040503050406030204" pitchFamily="18" charset="0"/>
                          <a:ea typeface="Cambria Math" panose="02040503050406030204" pitchFamily="18" charset="0"/>
                        </a:rPr>
                        <m:t>𝛼</m:t>
                      </m:r>
                      <m:sSup>
                        <m:sSupPr>
                          <m:ctrlPr>
                            <a:rPr lang="en-US" sz="3100" b="0" i="1" smtClean="0">
                              <a:solidFill>
                                <a:schemeClr val="tx1"/>
                              </a:solidFill>
                              <a:latin typeface="Cambria Math" panose="02040503050406030204" pitchFamily="18" charset="0"/>
                              <a:ea typeface="Cambria Math" panose="02040503050406030204" pitchFamily="18" charset="0"/>
                            </a:rPr>
                          </m:ctrlPr>
                        </m:sSupPr>
                        <m:e>
                          <m:r>
                            <a:rPr lang="en-US" sz="3100" b="0" i="1" smtClean="0">
                              <a:solidFill>
                                <a:schemeClr val="tx1"/>
                              </a:solidFill>
                              <a:latin typeface="Cambria Math" panose="02040503050406030204" pitchFamily="18" charset="0"/>
                              <a:ea typeface="Cambria Math" panose="02040503050406030204" pitchFamily="18" charset="0"/>
                            </a:rPr>
                            <m:t>𝑓</m:t>
                          </m:r>
                        </m:e>
                        <m:sup>
                          <m:r>
                            <a:rPr lang="en-US" sz="3100" b="0" i="1" smtClean="0">
                              <a:solidFill>
                                <a:schemeClr val="tx1"/>
                              </a:solidFill>
                              <a:latin typeface="Cambria Math" panose="02040503050406030204" pitchFamily="18" charset="0"/>
                              <a:ea typeface="Cambria Math" panose="02040503050406030204" pitchFamily="18" charset="0"/>
                            </a:rPr>
                            <m:t>′</m:t>
                          </m:r>
                        </m:sup>
                      </m:sSup>
                      <m:d>
                        <m:dPr>
                          <m:ctrlPr>
                            <a:rPr lang="en-US" sz="3100" b="0" i="1" smtClean="0">
                              <a:solidFill>
                                <a:schemeClr val="tx1"/>
                              </a:solidFill>
                              <a:latin typeface="Cambria Math" panose="02040503050406030204" pitchFamily="18" charset="0"/>
                              <a:ea typeface="Cambria Math" panose="02040503050406030204" pitchFamily="18" charset="0"/>
                            </a:rPr>
                          </m:ctrlPr>
                        </m:dPr>
                        <m:e>
                          <m:sSub>
                            <m:sSubPr>
                              <m:ctrlPr>
                                <a:rPr lang="en-US" sz="3100" i="1">
                                  <a:solidFill>
                                    <a:schemeClr val="tx1"/>
                                  </a:solidFill>
                                  <a:latin typeface="Cambria Math" panose="02040503050406030204" pitchFamily="18" charset="0"/>
                                </a:rPr>
                              </m:ctrlPr>
                            </m:sSubPr>
                            <m:e>
                              <m:r>
                                <a:rPr lang="en-US" sz="3100" i="1">
                                  <a:solidFill>
                                    <a:schemeClr val="tx1"/>
                                  </a:solidFill>
                                  <a:latin typeface="Cambria Math" panose="02040503050406030204" pitchFamily="18" charset="0"/>
                                </a:rPr>
                                <m:t>𝑥</m:t>
                              </m:r>
                            </m:e>
                            <m:sub>
                              <m:r>
                                <a:rPr lang="en-US" sz="3100" i="1">
                                  <a:solidFill>
                                    <a:schemeClr val="tx1"/>
                                  </a:solidFill>
                                  <a:latin typeface="Cambria Math" panose="02040503050406030204" pitchFamily="18" charset="0"/>
                                </a:rPr>
                                <m:t>𝑡</m:t>
                              </m:r>
                            </m:sub>
                          </m:sSub>
                        </m:e>
                      </m:d>
                    </m:oMath>
                    <m:oMath xmlns:m="http://schemas.openxmlformats.org/officeDocument/2006/math">
                      <m:r>
                        <a:rPr lang="en-US" sz="3100" b="0" i="1" smtClean="0">
                          <a:solidFill>
                            <a:schemeClr val="tx1"/>
                          </a:solidFill>
                          <a:latin typeface="Cambria Math" panose="02040503050406030204" pitchFamily="18" charset="0"/>
                        </a:rPr>
                        <m:t>          =</m:t>
                      </m:r>
                      <m:sSub>
                        <m:sSubPr>
                          <m:ctrlPr>
                            <a:rPr lang="en-US" sz="3100" i="1">
                              <a:solidFill>
                                <a:schemeClr val="tx1"/>
                              </a:solidFill>
                              <a:latin typeface="Cambria Math" panose="02040503050406030204" pitchFamily="18" charset="0"/>
                            </a:rPr>
                          </m:ctrlPr>
                        </m:sSubPr>
                        <m:e>
                          <m:r>
                            <a:rPr lang="en-US" sz="3100" i="1">
                              <a:solidFill>
                                <a:schemeClr val="tx1"/>
                              </a:solidFill>
                              <a:latin typeface="Cambria Math" panose="02040503050406030204" pitchFamily="18" charset="0"/>
                            </a:rPr>
                            <m:t>𝑥</m:t>
                          </m:r>
                        </m:e>
                        <m:sub>
                          <m:r>
                            <a:rPr lang="en-US" sz="3100" i="1">
                              <a:solidFill>
                                <a:schemeClr val="tx1"/>
                              </a:solidFill>
                              <a:latin typeface="Cambria Math" panose="02040503050406030204" pitchFamily="18" charset="0"/>
                            </a:rPr>
                            <m:t>𝑡</m:t>
                          </m:r>
                        </m:sub>
                      </m:sSub>
                      <m:r>
                        <a:rPr lang="en-US" sz="3100" b="0" i="1" smtClean="0">
                          <a:solidFill>
                            <a:schemeClr val="tx1"/>
                          </a:solidFill>
                          <a:latin typeface="Cambria Math" panose="02040503050406030204" pitchFamily="18" charset="0"/>
                        </a:rPr>
                        <m:t>−</m:t>
                      </m:r>
                      <m:r>
                        <a:rPr lang="en-US" sz="3100" i="1">
                          <a:solidFill>
                            <a:schemeClr val="tx1"/>
                          </a:solidFill>
                          <a:latin typeface="Cambria Math" panose="02040503050406030204" pitchFamily="18" charset="0"/>
                          <a:ea typeface="Cambria Math" panose="02040503050406030204" pitchFamily="18" charset="0"/>
                        </a:rPr>
                        <m:t>𝛼</m:t>
                      </m:r>
                      <m:d>
                        <m:dPr>
                          <m:ctrlPr>
                            <a:rPr lang="en-US" sz="3100" b="0" i="1" smtClean="0">
                              <a:solidFill>
                                <a:schemeClr val="tx1"/>
                              </a:solidFill>
                              <a:latin typeface="Cambria Math" panose="02040503050406030204" pitchFamily="18" charset="0"/>
                            </a:rPr>
                          </m:ctrlPr>
                        </m:dPr>
                        <m:e>
                          <m:r>
                            <a:rPr lang="en-US" sz="3100" b="0" i="1" smtClean="0">
                              <a:solidFill>
                                <a:schemeClr val="tx1"/>
                              </a:solidFill>
                              <a:latin typeface="Cambria Math" panose="02040503050406030204" pitchFamily="18" charset="0"/>
                            </a:rPr>
                            <m:t>6</m:t>
                          </m:r>
                          <m:sSub>
                            <m:sSubPr>
                              <m:ctrlPr>
                                <a:rPr lang="en-US" sz="3100" i="1">
                                  <a:solidFill>
                                    <a:schemeClr val="tx1"/>
                                  </a:solidFill>
                                  <a:latin typeface="Cambria Math" panose="02040503050406030204" pitchFamily="18" charset="0"/>
                                </a:rPr>
                              </m:ctrlPr>
                            </m:sSubPr>
                            <m:e>
                              <m:r>
                                <a:rPr lang="en-US" sz="3100" i="1">
                                  <a:solidFill>
                                    <a:schemeClr val="tx1"/>
                                  </a:solidFill>
                                  <a:latin typeface="Cambria Math" panose="02040503050406030204" pitchFamily="18" charset="0"/>
                                </a:rPr>
                                <m:t>𝑥</m:t>
                              </m:r>
                            </m:e>
                            <m:sub>
                              <m:r>
                                <a:rPr lang="en-US" sz="3100" i="1">
                                  <a:solidFill>
                                    <a:schemeClr val="tx1"/>
                                  </a:solidFill>
                                  <a:latin typeface="Cambria Math" panose="02040503050406030204" pitchFamily="18" charset="0"/>
                                </a:rPr>
                                <m:t>𝑡</m:t>
                              </m:r>
                            </m:sub>
                          </m:sSub>
                          <m:r>
                            <a:rPr lang="en-US" sz="3100" b="0" i="1" smtClean="0">
                              <a:solidFill>
                                <a:schemeClr val="tx1"/>
                              </a:solidFill>
                              <a:latin typeface="Cambria Math" panose="02040503050406030204" pitchFamily="18" charset="0"/>
                            </a:rPr>
                            <m:t>+4</m:t>
                          </m:r>
                        </m:e>
                      </m:d>
                    </m:oMath>
                    <m:oMath xmlns:m="http://schemas.openxmlformats.org/officeDocument/2006/math">
                      <m:r>
                        <a:rPr lang="en-US" sz="3100" b="0" i="1" smtClean="0">
                          <a:solidFill>
                            <a:schemeClr val="tx1"/>
                          </a:solidFill>
                          <a:latin typeface="Cambria Math" panose="02040503050406030204" pitchFamily="18" charset="0"/>
                        </a:rPr>
                        <m:t>          =</m:t>
                      </m:r>
                      <m:sSup>
                        <m:sSupPr>
                          <m:ctrlPr>
                            <a:rPr lang="en-US" sz="3100" i="1">
                              <a:solidFill>
                                <a:schemeClr val="tx1"/>
                              </a:solidFill>
                              <a:latin typeface="Cambria Math" panose="02040503050406030204" pitchFamily="18" charset="0"/>
                              <a:ea typeface="Cambria Math" panose="02040503050406030204" pitchFamily="18" charset="0"/>
                            </a:rPr>
                          </m:ctrlPr>
                        </m:sSupPr>
                        <m:e>
                          <m:d>
                            <m:dPr>
                              <m:ctrlPr>
                                <a:rPr lang="en-US" sz="3100" i="1">
                                  <a:solidFill>
                                    <a:schemeClr val="tx1"/>
                                  </a:solidFill>
                                  <a:latin typeface="Cambria Math" panose="02040503050406030204" pitchFamily="18" charset="0"/>
                                </a:rPr>
                              </m:ctrlPr>
                            </m:dPr>
                            <m:e>
                              <m:r>
                                <a:rPr lang="en-US" sz="3100" i="1">
                                  <a:solidFill>
                                    <a:schemeClr val="tx1"/>
                                  </a:solidFill>
                                  <a:latin typeface="Cambria Math" panose="02040503050406030204" pitchFamily="18" charset="0"/>
                                </a:rPr>
                                <m:t>1−6</m:t>
                              </m:r>
                              <m:r>
                                <a:rPr lang="en-US" sz="3100" i="1">
                                  <a:solidFill>
                                    <a:schemeClr val="tx1"/>
                                  </a:solidFill>
                                  <a:latin typeface="Cambria Math" panose="02040503050406030204" pitchFamily="18" charset="0"/>
                                  <a:ea typeface="Cambria Math" panose="02040503050406030204" pitchFamily="18" charset="0"/>
                                </a:rPr>
                                <m:t>𝛼</m:t>
                              </m:r>
                            </m:e>
                          </m:d>
                        </m:e>
                        <m:sup>
                          <m:r>
                            <a:rPr lang="en-US" sz="3100" i="1">
                              <a:solidFill>
                                <a:schemeClr val="tx1"/>
                              </a:solidFill>
                              <a:latin typeface="Cambria Math" panose="02040503050406030204" pitchFamily="18" charset="0"/>
                              <a:ea typeface="Cambria Math" panose="02040503050406030204" pitchFamily="18" charset="0"/>
                            </a:rPr>
                            <m:t>𝑡</m:t>
                          </m:r>
                        </m:sup>
                      </m:sSup>
                      <m:sSub>
                        <m:sSubPr>
                          <m:ctrlPr>
                            <a:rPr lang="en-US" sz="3100" i="1">
                              <a:solidFill>
                                <a:schemeClr val="tx1"/>
                              </a:solidFill>
                              <a:latin typeface="Cambria Math" panose="02040503050406030204" pitchFamily="18" charset="0"/>
                            </a:rPr>
                          </m:ctrlPr>
                        </m:sSubPr>
                        <m:e>
                          <m:r>
                            <a:rPr lang="en-US" sz="3100" i="1">
                              <a:solidFill>
                                <a:schemeClr val="tx1"/>
                              </a:solidFill>
                              <a:latin typeface="Cambria Math" panose="02040503050406030204" pitchFamily="18" charset="0"/>
                            </a:rPr>
                            <m:t>𝑥</m:t>
                          </m:r>
                        </m:e>
                        <m:sub>
                          <m:r>
                            <a:rPr lang="en-US" sz="3100" i="1">
                              <a:solidFill>
                                <a:schemeClr val="tx1"/>
                              </a:solidFill>
                              <a:latin typeface="Cambria Math" panose="02040503050406030204" pitchFamily="18" charset="0"/>
                            </a:rPr>
                            <m:t>1</m:t>
                          </m:r>
                        </m:sub>
                      </m:sSub>
                      <m:r>
                        <a:rPr lang="en-US" sz="3100" i="1">
                          <a:solidFill>
                            <a:schemeClr val="tx1"/>
                          </a:solidFill>
                          <a:latin typeface="Cambria Math" panose="02040503050406030204" pitchFamily="18" charset="0"/>
                        </a:rPr>
                        <m:t>−</m:t>
                      </m:r>
                      <m:d>
                        <m:dPr>
                          <m:begChr m:val="["/>
                          <m:endChr m:val="]"/>
                          <m:ctrlPr>
                            <a:rPr lang="en-US" sz="3100" i="1" smtClean="0">
                              <a:solidFill>
                                <a:srgbClr val="FF0000"/>
                              </a:solidFill>
                              <a:latin typeface="Cambria Math" panose="02040503050406030204" pitchFamily="18" charset="0"/>
                            </a:rPr>
                          </m:ctrlPr>
                        </m:dPr>
                        <m:e>
                          <m:sSup>
                            <m:sSupPr>
                              <m:ctrlPr>
                                <a:rPr lang="en-US" sz="3100" i="1">
                                  <a:solidFill>
                                    <a:srgbClr val="FF0000"/>
                                  </a:solidFill>
                                  <a:latin typeface="Cambria Math" panose="02040503050406030204" pitchFamily="18" charset="0"/>
                                  <a:ea typeface="Cambria Math" panose="02040503050406030204" pitchFamily="18" charset="0"/>
                                </a:rPr>
                              </m:ctrlPr>
                            </m:sSupPr>
                            <m:e>
                              <m:d>
                                <m:dPr>
                                  <m:ctrlPr>
                                    <a:rPr lang="en-US" sz="3100" i="1">
                                      <a:solidFill>
                                        <a:srgbClr val="FF0000"/>
                                      </a:solidFill>
                                      <a:latin typeface="Cambria Math" panose="02040503050406030204" pitchFamily="18" charset="0"/>
                                    </a:rPr>
                                  </m:ctrlPr>
                                </m:dPr>
                                <m:e>
                                  <m:r>
                                    <a:rPr lang="en-US" sz="3100" i="1">
                                      <a:solidFill>
                                        <a:srgbClr val="FF0000"/>
                                      </a:solidFill>
                                      <a:latin typeface="Cambria Math" panose="02040503050406030204" pitchFamily="18" charset="0"/>
                                    </a:rPr>
                                    <m:t>1−6</m:t>
                                  </m:r>
                                  <m:r>
                                    <a:rPr lang="en-US" sz="3100" i="1">
                                      <a:solidFill>
                                        <a:srgbClr val="FF0000"/>
                                      </a:solidFill>
                                      <a:latin typeface="Cambria Math" panose="02040503050406030204" pitchFamily="18" charset="0"/>
                                      <a:ea typeface="Cambria Math" panose="02040503050406030204" pitchFamily="18" charset="0"/>
                                    </a:rPr>
                                    <m:t>𝛼</m:t>
                                  </m:r>
                                </m:e>
                              </m:d>
                            </m:e>
                            <m:sup>
                              <m:r>
                                <a:rPr lang="en-US" sz="3100" i="1">
                                  <a:solidFill>
                                    <a:srgbClr val="FF0000"/>
                                  </a:solidFill>
                                  <a:latin typeface="Cambria Math" panose="02040503050406030204" pitchFamily="18" charset="0"/>
                                  <a:ea typeface="Cambria Math" panose="02040503050406030204" pitchFamily="18" charset="0"/>
                                </a:rPr>
                                <m:t>𝑡</m:t>
                              </m:r>
                              <m:r>
                                <a:rPr lang="en-US" sz="3100" i="1">
                                  <a:solidFill>
                                    <a:srgbClr val="FF0000"/>
                                  </a:solidFill>
                                  <a:latin typeface="Cambria Math" panose="02040503050406030204" pitchFamily="18" charset="0"/>
                                  <a:ea typeface="Cambria Math" panose="02040503050406030204" pitchFamily="18" charset="0"/>
                                </a:rPr>
                                <m:t>−1</m:t>
                              </m:r>
                            </m:sup>
                          </m:sSup>
                          <m:r>
                            <a:rPr lang="en-US" sz="3100" i="1">
                              <a:solidFill>
                                <a:srgbClr val="FF0000"/>
                              </a:solidFill>
                              <a:latin typeface="Cambria Math" panose="02040503050406030204" pitchFamily="18" charset="0"/>
                              <a:ea typeface="Cambria Math" panose="02040503050406030204" pitchFamily="18" charset="0"/>
                            </a:rPr>
                            <m:t>+</m:t>
                          </m:r>
                          <m:sSup>
                            <m:sSupPr>
                              <m:ctrlPr>
                                <a:rPr lang="en-US" sz="3100" i="1">
                                  <a:solidFill>
                                    <a:srgbClr val="FF0000"/>
                                  </a:solidFill>
                                  <a:latin typeface="Cambria Math" panose="02040503050406030204" pitchFamily="18" charset="0"/>
                                  <a:ea typeface="Cambria Math" panose="02040503050406030204" pitchFamily="18" charset="0"/>
                                </a:rPr>
                              </m:ctrlPr>
                            </m:sSupPr>
                            <m:e>
                              <m:d>
                                <m:dPr>
                                  <m:ctrlPr>
                                    <a:rPr lang="en-US" sz="3100" i="1">
                                      <a:solidFill>
                                        <a:srgbClr val="FF0000"/>
                                      </a:solidFill>
                                      <a:latin typeface="Cambria Math" panose="02040503050406030204" pitchFamily="18" charset="0"/>
                                    </a:rPr>
                                  </m:ctrlPr>
                                </m:dPr>
                                <m:e>
                                  <m:r>
                                    <a:rPr lang="en-US" sz="3100" i="1">
                                      <a:solidFill>
                                        <a:srgbClr val="FF0000"/>
                                      </a:solidFill>
                                      <a:latin typeface="Cambria Math" panose="02040503050406030204" pitchFamily="18" charset="0"/>
                                    </a:rPr>
                                    <m:t>1−6</m:t>
                                  </m:r>
                                  <m:r>
                                    <a:rPr lang="en-US" sz="3100" i="1">
                                      <a:solidFill>
                                        <a:srgbClr val="FF0000"/>
                                      </a:solidFill>
                                      <a:latin typeface="Cambria Math" panose="02040503050406030204" pitchFamily="18" charset="0"/>
                                      <a:ea typeface="Cambria Math" panose="02040503050406030204" pitchFamily="18" charset="0"/>
                                    </a:rPr>
                                    <m:t>𝛼</m:t>
                                  </m:r>
                                </m:e>
                              </m:d>
                            </m:e>
                            <m:sup>
                              <m:r>
                                <a:rPr lang="en-US" sz="3100" i="1">
                                  <a:solidFill>
                                    <a:srgbClr val="FF0000"/>
                                  </a:solidFill>
                                  <a:latin typeface="Cambria Math" panose="02040503050406030204" pitchFamily="18" charset="0"/>
                                  <a:ea typeface="Cambria Math" panose="02040503050406030204" pitchFamily="18" charset="0"/>
                                </a:rPr>
                                <m:t>𝑡</m:t>
                              </m:r>
                              <m:r>
                                <a:rPr lang="en-US" sz="3100" i="1">
                                  <a:solidFill>
                                    <a:srgbClr val="FF0000"/>
                                  </a:solidFill>
                                  <a:latin typeface="Cambria Math" panose="02040503050406030204" pitchFamily="18" charset="0"/>
                                  <a:ea typeface="Cambria Math" panose="02040503050406030204" pitchFamily="18" charset="0"/>
                                </a:rPr>
                                <m:t>−2</m:t>
                              </m:r>
                            </m:sup>
                          </m:sSup>
                          <m:r>
                            <a:rPr lang="en-US" sz="3100" i="1">
                              <a:solidFill>
                                <a:srgbClr val="FF0000"/>
                              </a:solidFill>
                              <a:latin typeface="Cambria Math" panose="02040503050406030204" pitchFamily="18" charset="0"/>
                              <a:ea typeface="Cambria Math" panose="02040503050406030204" pitchFamily="18" charset="0"/>
                            </a:rPr>
                            <m:t>+…+</m:t>
                          </m:r>
                          <m:d>
                            <m:dPr>
                              <m:ctrlPr>
                                <a:rPr lang="en-US" sz="3100" i="1">
                                  <a:solidFill>
                                    <a:srgbClr val="FF0000"/>
                                  </a:solidFill>
                                  <a:latin typeface="Cambria Math" panose="02040503050406030204" pitchFamily="18" charset="0"/>
                                </a:rPr>
                              </m:ctrlPr>
                            </m:dPr>
                            <m:e>
                              <m:r>
                                <a:rPr lang="en-US" sz="3100" i="1">
                                  <a:solidFill>
                                    <a:srgbClr val="FF0000"/>
                                  </a:solidFill>
                                  <a:latin typeface="Cambria Math" panose="02040503050406030204" pitchFamily="18" charset="0"/>
                                </a:rPr>
                                <m:t>1−6</m:t>
                              </m:r>
                              <m:r>
                                <a:rPr lang="en-US" sz="3100" i="1">
                                  <a:solidFill>
                                    <a:srgbClr val="FF0000"/>
                                  </a:solidFill>
                                  <a:latin typeface="Cambria Math" panose="02040503050406030204" pitchFamily="18" charset="0"/>
                                  <a:ea typeface="Cambria Math" panose="02040503050406030204" pitchFamily="18" charset="0"/>
                                </a:rPr>
                                <m:t>𝛼</m:t>
                              </m:r>
                            </m:e>
                          </m:d>
                          <m:r>
                            <a:rPr lang="en-US" sz="3100" i="1">
                              <a:solidFill>
                                <a:srgbClr val="FF0000"/>
                              </a:solidFill>
                              <a:latin typeface="Cambria Math" panose="02040503050406030204" pitchFamily="18" charset="0"/>
                              <a:ea typeface="Cambria Math" panose="02040503050406030204" pitchFamily="18" charset="0"/>
                            </a:rPr>
                            <m:t>+</m:t>
                          </m:r>
                          <m:r>
                            <a:rPr lang="en-US" sz="3100" i="1">
                              <a:solidFill>
                                <a:srgbClr val="FF0000"/>
                              </a:solidFill>
                              <a:latin typeface="Cambria Math" panose="02040503050406030204" pitchFamily="18" charset="0"/>
                            </a:rPr>
                            <m:t>1</m:t>
                          </m:r>
                        </m:e>
                      </m:d>
                      <m:r>
                        <a:rPr lang="en-US" sz="3100" i="1">
                          <a:solidFill>
                            <a:schemeClr val="tx1"/>
                          </a:solidFill>
                          <a:latin typeface="Cambria Math" panose="02040503050406030204" pitchFamily="18" charset="0"/>
                        </a:rPr>
                        <m:t>4</m:t>
                      </m:r>
                      <m:r>
                        <a:rPr lang="en-US" sz="3100" i="1">
                          <a:solidFill>
                            <a:schemeClr val="tx1"/>
                          </a:solidFill>
                          <a:latin typeface="Cambria Math" panose="02040503050406030204" pitchFamily="18" charset="0"/>
                          <a:ea typeface="Cambria Math" panose="02040503050406030204" pitchFamily="18" charset="0"/>
                        </a:rPr>
                        <m:t>𝛼</m:t>
                      </m:r>
                    </m:oMath>
                    <m:oMath xmlns:m="http://schemas.openxmlformats.org/officeDocument/2006/math">
                      <m:r>
                        <a:rPr lang="en-US" sz="3100" b="0" i="1" smtClean="0">
                          <a:solidFill>
                            <a:schemeClr val="tx1"/>
                          </a:solidFill>
                          <a:latin typeface="Cambria Math" panose="02040503050406030204" pitchFamily="18" charset="0"/>
                          <a:ea typeface="Cambria Math" panose="02040503050406030204" pitchFamily="18" charset="0"/>
                        </a:rPr>
                        <m:t>          =</m:t>
                      </m:r>
                      <m:sSup>
                        <m:sSupPr>
                          <m:ctrlPr>
                            <a:rPr lang="en-US" sz="3100" i="1">
                              <a:solidFill>
                                <a:schemeClr val="tx1"/>
                              </a:solidFill>
                              <a:latin typeface="Cambria Math" panose="02040503050406030204" pitchFamily="18" charset="0"/>
                              <a:ea typeface="Cambria Math" panose="02040503050406030204" pitchFamily="18" charset="0"/>
                            </a:rPr>
                          </m:ctrlPr>
                        </m:sSupPr>
                        <m:e>
                          <m:d>
                            <m:dPr>
                              <m:ctrlPr>
                                <a:rPr lang="en-US" sz="3100" i="1">
                                  <a:solidFill>
                                    <a:schemeClr val="tx1"/>
                                  </a:solidFill>
                                  <a:latin typeface="Cambria Math" panose="02040503050406030204" pitchFamily="18" charset="0"/>
                                </a:rPr>
                              </m:ctrlPr>
                            </m:dPr>
                            <m:e>
                              <m:r>
                                <a:rPr lang="en-US" sz="3100" i="1">
                                  <a:solidFill>
                                    <a:schemeClr val="tx1"/>
                                  </a:solidFill>
                                  <a:latin typeface="Cambria Math" panose="02040503050406030204" pitchFamily="18" charset="0"/>
                                </a:rPr>
                                <m:t>1−6</m:t>
                              </m:r>
                              <m:r>
                                <a:rPr lang="en-US" sz="3100" i="1">
                                  <a:solidFill>
                                    <a:schemeClr val="tx1"/>
                                  </a:solidFill>
                                  <a:latin typeface="Cambria Math" panose="02040503050406030204" pitchFamily="18" charset="0"/>
                                  <a:ea typeface="Cambria Math" panose="02040503050406030204" pitchFamily="18" charset="0"/>
                                </a:rPr>
                                <m:t>𝛼</m:t>
                              </m:r>
                            </m:e>
                          </m:d>
                        </m:e>
                        <m:sup>
                          <m:r>
                            <a:rPr lang="en-US" sz="3100" i="1">
                              <a:solidFill>
                                <a:schemeClr val="tx1"/>
                              </a:solidFill>
                              <a:latin typeface="Cambria Math" panose="02040503050406030204" pitchFamily="18" charset="0"/>
                              <a:ea typeface="Cambria Math" panose="02040503050406030204" pitchFamily="18" charset="0"/>
                            </a:rPr>
                            <m:t>𝑡</m:t>
                          </m:r>
                        </m:sup>
                      </m:sSup>
                      <m:sSub>
                        <m:sSubPr>
                          <m:ctrlPr>
                            <a:rPr lang="en-US" sz="3100" i="1">
                              <a:solidFill>
                                <a:schemeClr val="tx1"/>
                              </a:solidFill>
                              <a:latin typeface="Cambria Math" panose="02040503050406030204" pitchFamily="18" charset="0"/>
                            </a:rPr>
                          </m:ctrlPr>
                        </m:sSubPr>
                        <m:e>
                          <m:r>
                            <a:rPr lang="en-US" sz="3100" i="1">
                              <a:solidFill>
                                <a:schemeClr val="tx1"/>
                              </a:solidFill>
                              <a:latin typeface="Cambria Math" panose="02040503050406030204" pitchFamily="18" charset="0"/>
                            </a:rPr>
                            <m:t>𝑥</m:t>
                          </m:r>
                        </m:e>
                        <m:sub>
                          <m:r>
                            <a:rPr lang="en-US" sz="3100" i="1">
                              <a:solidFill>
                                <a:schemeClr val="tx1"/>
                              </a:solidFill>
                              <a:latin typeface="Cambria Math" panose="02040503050406030204" pitchFamily="18" charset="0"/>
                            </a:rPr>
                            <m:t>1</m:t>
                          </m:r>
                        </m:sub>
                      </m:sSub>
                      <m:r>
                        <a:rPr lang="en-US" sz="3100" b="0" i="1" smtClean="0">
                          <a:solidFill>
                            <a:schemeClr val="tx1"/>
                          </a:solidFill>
                          <a:latin typeface="Cambria Math" panose="02040503050406030204" pitchFamily="18" charset="0"/>
                        </a:rPr>
                        <m:t>−</m:t>
                      </m:r>
                      <m:f>
                        <m:fPr>
                          <m:ctrlPr>
                            <a:rPr lang="en-US" sz="3100" b="0" i="1" smtClean="0">
                              <a:solidFill>
                                <a:srgbClr val="FF0000"/>
                              </a:solidFill>
                              <a:latin typeface="Cambria Math" panose="02040503050406030204" pitchFamily="18" charset="0"/>
                            </a:rPr>
                          </m:ctrlPr>
                        </m:fPr>
                        <m:num>
                          <m:r>
                            <a:rPr lang="en-US" sz="3100" b="0" i="1" smtClean="0">
                              <a:solidFill>
                                <a:srgbClr val="FF0000"/>
                              </a:solidFill>
                              <a:latin typeface="Cambria Math" panose="02040503050406030204" pitchFamily="18" charset="0"/>
                            </a:rPr>
                            <m:t>1−</m:t>
                          </m:r>
                          <m:sSup>
                            <m:sSupPr>
                              <m:ctrlPr>
                                <a:rPr lang="en-US" sz="3100" i="1">
                                  <a:solidFill>
                                    <a:srgbClr val="FF0000"/>
                                  </a:solidFill>
                                  <a:latin typeface="Cambria Math" panose="02040503050406030204" pitchFamily="18" charset="0"/>
                                  <a:ea typeface="Cambria Math" panose="02040503050406030204" pitchFamily="18" charset="0"/>
                                </a:rPr>
                              </m:ctrlPr>
                            </m:sSupPr>
                            <m:e>
                              <m:d>
                                <m:dPr>
                                  <m:ctrlPr>
                                    <a:rPr lang="en-US" sz="3100" i="1">
                                      <a:solidFill>
                                        <a:srgbClr val="FF0000"/>
                                      </a:solidFill>
                                      <a:latin typeface="Cambria Math" panose="02040503050406030204" pitchFamily="18" charset="0"/>
                                    </a:rPr>
                                  </m:ctrlPr>
                                </m:dPr>
                                <m:e>
                                  <m:r>
                                    <a:rPr lang="en-US" sz="3100" i="1">
                                      <a:solidFill>
                                        <a:srgbClr val="FF0000"/>
                                      </a:solidFill>
                                      <a:latin typeface="Cambria Math" panose="02040503050406030204" pitchFamily="18" charset="0"/>
                                    </a:rPr>
                                    <m:t>1−6</m:t>
                                  </m:r>
                                  <m:r>
                                    <a:rPr lang="en-US" sz="3100" i="1">
                                      <a:solidFill>
                                        <a:srgbClr val="FF0000"/>
                                      </a:solidFill>
                                      <a:latin typeface="Cambria Math" panose="02040503050406030204" pitchFamily="18" charset="0"/>
                                      <a:ea typeface="Cambria Math" panose="02040503050406030204" pitchFamily="18" charset="0"/>
                                    </a:rPr>
                                    <m:t>𝛼</m:t>
                                  </m:r>
                                </m:e>
                              </m:d>
                            </m:e>
                            <m:sup>
                              <m:r>
                                <a:rPr lang="en-US" sz="3100" i="1">
                                  <a:solidFill>
                                    <a:srgbClr val="FF0000"/>
                                  </a:solidFill>
                                  <a:latin typeface="Cambria Math" panose="02040503050406030204" pitchFamily="18" charset="0"/>
                                  <a:ea typeface="Cambria Math" panose="02040503050406030204" pitchFamily="18" charset="0"/>
                                </a:rPr>
                                <m:t>𝑡</m:t>
                              </m:r>
                            </m:sup>
                          </m:sSup>
                        </m:num>
                        <m:den>
                          <m:r>
                            <a:rPr lang="en-US" sz="3100" b="0" i="1" smtClean="0">
                              <a:solidFill>
                                <a:srgbClr val="FF0000"/>
                              </a:solidFill>
                              <a:latin typeface="Cambria Math" panose="02040503050406030204" pitchFamily="18" charset="0"/>
                            </a:rPr>
                            <m:t>1−</m:t>
                          </m:r>
                          <m:d>
                            <m:dPr>
                              <m:ctrlPr>
                                <a:rPr lang="en-US" sz="3100" i="1">
                                  <a:solidFill>
                                    <a:srgbClr val="FF0000"/>
                                  </a:solidFill>
                                  <a:latin typeface="Cambria Math" panose="02040503050406030204" pitchFamily="18" charset="0"/>
                                </a:rPr>
                              </m:ctrlPr>
                            </m:dPr>
                            <m:e>
                              <m:r>
                                <a:rPr lang="en-US" sz="3100" i="1">
                                  <a:solidFill>
                                    <a:srgbClr val="FF0000"/>
                                  </a:solidFill>
                                  <a:latin typeface="Cambria Math" panose="02040503050406030204" pitchFamily="18" charset="0"/>
                                </a:rPr>
                                <m:t>1−6</m:t>
                              </m:r>
                              <m:r>
                                <a:rPr lang="en-US" sz="3100" i="1">
                                  <a:solidFill>
                                    <a:srgbClr val="FF0000"/>
                                  </a:solidFill>
                                  <a:latin typeface="Cambria Math" panose="02040503050406030204" pitchFamily="18" charset="0"/>
                                  <a:ea typeface="Cambria Math" panose="02040503050406030204" pitchFamily="18" charset="0"/>
                                </a:rPr>
                                <m:t>𝛼</m:t>
                              </m:r>
                            </m:e>
                          </m:d>
                        </m:den>
                      </m:f>
                      <m:r>
                        <a:rPr lang="en-US" sz="3100" i="1">
                          <a:solidFill>
                            <a:schemeClr val="tx1"/>
                          </a:solidFill>
                          <a:latin typeface="Cambria Math" panose="02040503050406030204" pitchFamily="18" charset="0"/>
                        </a:rPr>
                        <m:t>4</m:t>
                      </m:r>
                      <m:r>
                        <a:rPr lang="en-US" sz="3100" i="1">
                          <a:solidFill>
                            <a:schemeClr val="tx1"/>
                          </a:solidFill>
                          <a:latin typeface="Cambria Math" panose="02040503050406030204" pitchFamily="18" charset="0"/>
                          <a:ea typeface="Cambria Math" panose="02040503050406030204" pitchFamily="18" charset="0"/>
                        </a:rPr>
                        <m:t>𝛼</m:t>
                      </m:r>
                      <m:r>
                        <a:rPr lang="en-US" sz="3100" b="0" i="1" smtClean="0">
                          <a:solidFill>
                            <a:schemeClr val="tx1"/>
                          </a:solidFill>
                          <a:latin typeface="Cambria Math" panose="02040503050406030204" pitchFamily="18" charset="0"/>
                          <a:ea typeface="Cambria Math" panose="02040503050406030204" pitchFamily="18" charset="0"/>
                        </a:rPr>
                        <m:t>=</m:t>
                      </m:r>
                      <m:sSup>
                        <m:sSupPr>
                          <m:ctrlPr>
                            <a:rPr lang="en-US" sz="3100" i="1">
                              <a:solidFill>
                                <a:schemeClr val="tx1"/>
                              </a:solidFill>
                              <a:latin typeface="Cambria Math" panose="02040503050406030204" pitchFamily="18" charset="0"/>
                              <a:ea typeface="Cambria Math" panose="02040503050406030204" pitchFamily="18" charset="0"/>
                            </a:rPr>
                          </m:ctrlPr>
                        </m:sSupPr>
                        <m:e>
                          <m:d>
                            <m:dPr>
                              <m:ctrlPr>
                                <a:rPr lang="en-US" sz="3100" i="1">
                                  <a:solidFill>
                                    <a:schemeClr val="tx1"/>
                                  </a:solidFill>
                                  <a:latin typeface="Cambria Math" panose="02040503050406030204" pitchFamily="18" charset="0"/>
                                </a:rPr>
                              </m:ctrlPr>
                            </m:dPr>
                            <m:e>
                              <m:r>
                                <a:rPr lang="en-US" sz="3100" i="1">
                                  <a:solidFill>
                                    <a:schemeClr val="tx1"/>
                                  </a:solidFill>
                                  <a:latin typeface="Cambria Math" panose="02040503050406030204" pitchFamily="18" charset="0"/>
                                </a:rPr>
                                <m:t>1−6</m:t>
                              </m:r>
                              <m:r>
                                <a:rPr lang="en-US" sz="3100" i="1">
                                  <a:solidFill>
                                    <a:schemeClr val="tx1"/>
                                  </a:solidFill>
                                  <a:latin typeface="Cambria Math" panose="02040503050406030204" pitchFamily="18" charset="0"/>
                                  <a:ea typeface="Cambria Math" panose="02040503050406030204" pitchFamily="18" charset="0"/>
                                </a:rPr>
                                <m:t>𝛼</m:t>
                              </m:r>
                            </m:e>
                          </m:d>
                        </m:e>
                        <m:sup>
                          <m:r>
                            <a:rPr lang="en-US" sz="3100" i="1">
                              <a:solidFill>
                                <a:schemeClr val="tx1"/>
                              </a:solidFill>
                              <a:latin typeface="Cambria Math" panose="02040503050406030204" pitchFamily="18" charset="0"/>
                              <a:ea typeface="Cambria Math" panose="02040503050406030204" pitchFamily="18" charset="0"/>
                            </a:rPr>
                            <m:t>𝑡</m:t>
                          </m:r>
                        </m:sup>
                      </m:sSup>
                      <m:sSub>
                        <m:sSubPr>
                          <m:ctrlPr>
                            <a:rPr lang="en-US" sz="3100" i="1">
                              <a:solidFill>
                                <a:schemeClr val="tx1"/>
                              </a:solidFill>
                              <a:latin typeface="Cambria Math" panose="02040503050406030204" pitchFamily="18" charset="0"/>
                            </a:rPr>
                          </m:ctrlPr>
                        </m:sSubPr>
                        <m:e>
                          <m:r>
                            <a:rPr lang="en-US" sz="3100" i="1">
                              <a:solidFill>
                                <a:schemeClr val="tx1"/>
                              </a:solidFill>
                              <a:latin typeface="Cambria Math" panose="02040503050406030204" pitchFamily="18" charset="0"/>
                            </a:rPr>
                            <m:t>𝑥</m:t>
                          </m:r>
                        </m:e>
                        <m:sub>
                          <m:r>
                            <a:rPr lang="en-US" sz="3100" i="1">
                              <a:solidFill>
                                <a:schemeClr val="tx1"/>
                              </a:solidFill>
                              <a:latin typeface="Cambria Math" panose="02040503050406030204" pitchFamily="18" charset="0"/>
                            </a:rPr>
                            <m:t>1</m:t>
                          </m:r>
                        </m:sub>
                      </m:sSub>
                      <m:r>
                        <a:rPr lang="en-US" sz="3100" i="1">
                          <a:solidFill>
                            <a:schemeClr val="tx1"/>
                          </a:solidFill>
                          <a:latin typeface="Cambria Math" panose="02040503050406030204" pitchFamily="18" charset="0"/>
                        </a:rPr>
                        <m:t>−</m:t>
                      </m:r>
                      <m:f>
                        <m:fPr>
                          <m:ctrlPr>
                            <a:rPr lang="en-US" sz="3100" i="1">
                              <a:solidFill>
                                <a:schemeClr val="tx1"/>
                              </a:solidFill>
                              <a:latin typeface="Cambria Math" panose="02040503050406030204" pitchFamily="18" charset="0"/>
                            </a:rPr>
                          </m:ctrlPr>
                        </m:fPr>
                        <m:num>
                          <m:r>
                            <a:rPr lang="en-US" sz="3100" i="1">
                              <a:solidFill>
                                <a:schemeClr val="tx1"/>
                              </a:solidFill>
                              <a:latin typeface="Cambria Math" panose="02040503050406030204" pitchFamily="18" charset="0"/>
                            </a:rPr>
                            <m:t>1−</m:t>
                          </m:r>
                          <m:sSup>
                            <m:sSupPr>
                              <m:ctrlPr>
                                <a:rPr lang="en-US" sz="3100" i="1">
                                  <a:solidFill>
                                    <a:schemeClr val="tx1"/>
                                  </a:solidFill>
                                  <a:latin typeface="Cambria Math" panose="02040503050406030204" pitchFamily="18" charset="0"/>
                                  <a:ea typeface="Cambria Math" panose="02040503050406030204" pitchFamily="18" charset="0"/>
                                </a:rPr>
                              </m:ctrlPr>
                            </m:sSupPr>
                            <m:e>
                              <m:d>
                                <m:dPr>
                                  <m:ctrlPr>
                                    <a:rPr lang="en-US" sz="3100" i="1">
                                      <a:solidFill>
                                        <a:schemeClr val="tx1"/>
                                      </a:solidFill>
                                      <a:latin typeface="Cambria Math" panose="02040503050406030204" pitchFamily="18" charset="0"/>
                                    </a:rPr>
                                  </m:ctrlPr>
                                </m:dPr>
                                <m:e>
                                  <m:r>
                                    <a:rPr lang="en-US" sz="3100" i="1">
                                      <a:solidFill>
                                        <a:schemeClr val="tx1"/>
                                      </a:solidFill>
                                      <a:latin typeface="Cambria Math" panose="02040503050406030204" pitchFamily="18" charset="0"/>
                                    </a:rPr>
                                    <m:t>1−6</m:t>
                                  </m:r>
                                  <m:r>
                                    <a:rPr lang="en-US" sz="3100" i="1">
                                      <a:solidFill>
                                        <a:schemeClr val="tx1"/>
                                      </a:solidFill>
                                      <a:latin typeface="Cambria Math" panose="02040503050406030204" pitchFamily="18" charset="0"/>
                                      <a:ea typeface="Cambria Math" panose="02040503050406030204" pitchFamily="18" charset="0"/>
                                    </a:rPr>
                                    <m:t>𝛼</m:t>
                                  </m:r>
                                </m:e>
                              </m:d>
                            </m:e>
                            <m:sup>
                              <m:r>
                                <a:rPr lang="en-US" sz="3100" i="1">
                                  <a:solidFill>
                                    <a:schemeClr val="tx1"/>
                                  </a:solidFill>
                                  <a:latin typeface="Cambria Math" panose="02040503050406030204" pitchFamily="18" charset="0"/>
                                  <a:ea typeface="Cambria Math" panose="02040503050406030204" pitchFamily="18" charset="0"/>
                                </a:rPr>
                                <m:t>𝑡</m:t>
                              </m:r>
                            </m:sup>
                          </m:sSup>
                        </m:num>
                        <m:den>
                          <m:r>
                            <a:rPr lang="en-US" sz="3100" b="0" i="1" smtClean="0">
                              <a:solidFill>
                                <a:schemeClr val="tx1"/>
                              </a:solidFill>
                              <a:latin typeface="Cambria Math" panose="02040503050406030204" pitchFamily="18" charset="0"/>
                            </a:rPr>
                            <m:t>6</m:t>
                          </m:r>
                          <m:r>
                            <a:rPr lang="en-US" sz="3100" i="1">
                              <a:solidFill>
                                <a:schemeClr val="tx1"/>
                              </a:solidFill>
                              <a:latin typeface="Cambria Math" panose="02040503050406030204" pitchFamily="18" charset="0"/>
                              <a:ea typeface="Cambria Math" panose="02040503050406030204" pitchFamily="18" charset="0"/>
                            </a:rPr>
                            <m:t>𝛼</m:t>
                          </m:r>
                        </m:den>
                      </m:f>
                      <m:r>
                        <a:rPr lang="en-US" sz="3100" i="1">
                          <a:solidFill>
                            <a:schemeClr val="tx1"/>
                          </a:solidFill>
                          <a:latin typeface="Cambria Math" panose="02040503050406030204" pitchFamily="18" charset="0"/>
                        </a:rPr>
                        <m:t>4</m:t>
                      </m:r>
                      <m:r>
                        <a:rPr lang="en-US" sz="3100" i="1">
                          <a:solidFill>
                            <a:schemeClr val="tx1"/>
                          </a:solidFill>
                          <a:latin typeface="Cambria Math" panose="02040503050406030204" pitchFamily="18" charset="0"/>
                          <a:ea typeface="Cambria Math" panose="02040503050406030204" pitchFamily="18" charset="0"/>
                        </a:rPr>
                        <m:t>𝛼</m:t>
                      </m:r>
                    </m:oMath>
                    <m:oMath xmlns:m="http://schemas.openxmlformats.org/officeDocument/2006/math">
                      <m:r>
                        <a:rPr lang="en-US" sz="3100" b="0" i="1" smtClean="0">
                          <a:solidFill>
                            <a:schemeClr val="tx1"/>
                          </a:solidFill>
                          <a:latin typeface="Cambria Math" panose="02040503050406030204" pitchFamily="18" charset="0"/>
                          <a:ea typeface="Cambria Math" panose="02040503050406030204" pitchFamily="18" charset="0"/>
                        </a:rPr>
                        <m:t>           =</m:t>
                      </m:r>
                      <m:sSup>
                        <m:sSupPr>
                          <m:ctrlPr>
                            <a:rPr lang="en-US" sz="3100" i="1">
                              <a:solidFill>
                                <a:schemeClr val="tx1"/>
                              </a:solidFill>
                              <a:latin typeface="Cambria Math" panose="02040503050406030204" pitchFamily="18" charset="0"/>
                              <a:ea typeface="Cambria Math" panose="02040503050406030204" pitchFamily="18" charset="0"/>
                            </a:rPr>
                          </m:ctrlPr>
                        </m:sSupPr>
                        <m:e>
                          <m:d>
                            <m:dPr>
                              <m:ctrlPr>
                                <a:rPr lang="en-US" sz="3100" i="1">
                                  <a:solidFill>
                                    <a:schemeClr val="tx1"/>
                                  </a:solidFill>
                                  <a:latin typeface="Cambria Math" panose="02040503050406030204" pitchFamily="18" charset="0"/>
                                </a:rPr>
                              </m:ctrlPr>
                            </m:dPr>
                            <m:e>
                              <m:r>
                                <a:rPr lang="en-US" sz="3100" i="1">
                                  <a:solidFill>
                                    <a:schemeClr val="tx1"/>
                                  </a:solidFill>
                                  <a:latin typeface="Cambria Math" panose="02040503050406030204" pitchFamily="18" charset="0"/>
                                </a:rPr>
                                <m:t>1−6</m:t>
                              </m:r>
                              <m:r>
                                <a:rPr lang="en-US" sz="3100" i="1">
                                  <a:solidFill>
                                    <a:schemeClr val="tx1"/>
                                  </a:solidFill>
                                  <a:latin typeface="Cambria Math" panose="02040503050406030204" pitchFamily="18" charset="0"/>
                                  <a:ea typeface="Cambria Math" panose="02040503050406030204" pitchFamily="18" charset="0"/>
                                </a:rPr>
                                <m:t>𝛼</m:t>
                              </m:r>
                            </m:e>
                          </m:d>
                        </m:e>
                        <m:sup>
                          <m:r>
                            <a:rPr lang="en-US" sz="3100" i="1">
                              <a:solidFill>
                                <a:schemeClr val="tx1"/>
                              </a:solidFill>
                              <a:latin typeface="Cambria Math" panose="02040503050406030204" pitchFamily="18" charset="0"/>
                              <a:ea typeface="Cambria Math" panose="02040503050406030204" pitchFamily="18" charset="0"/>
                            </a:rPr>
                            <m:t>𝑡</m:t>
                          </m:r>
                        </m:sup>
                      </m:sSup>
                      <m:sSub>
                        <m:sSubPr>
                          <m:ctrlPr>
                            <a:rPr lang="en-US" sz="3100" i="1">
                              <a:solidFill>
                                <a:schemeClr val="tx1"/>
                              </a:solidFill>
                              <a:latin typeface="Cambria Math" panose="02040503050406030204" pitchFamily="18" charset="0"/>
                            </a:rPr>
                          </m:ctrlPr>
                        </m:sSubPr>
                        <m:e>
                          <m:r>
                            <a:rPr lang="en-US" sz="3100" i="1">
                              <a:solidFill>
                                <a:schemeClr val="tx1"/>
                              </a:solidFill>
                              <a:latin typeface="Cambria Math" panose="02040503050406030204" pitchFamily="18" charset="0"/>
                            </a:rPr>
                            <m:t>𝑥</m:t>
                          </m:r>
                        </m:e>
                        <m:sub>
                          <m:r>
                            <a:rPr lang="en-US" sz="3100" i="1">
                              <a:solidFill>
                                <a:schemeClr val="tx1"/>
                              </a:solidFill>
                              <a:latin typeface="Cambria Math" panose="02040503050406030204" pitchFamily="18" charset="0"/>
                            </a:rPr>
                            <m:t>1</m:t>
                          </m:r>
                        </m:sub>
                      </m:sSub>
                      <m:r>
                        <a:rPr lang="en-US" sz="3100" b="0" i="1" smtClean="0">
                          <a:solidFill>
                            <a:schemeClr val="tx1"/>
                          </a:solidFill>
                          <a:latin typeface="Cambria Math" panose="02040503050406030204" pitchFamily="18" charset="0"/>
                        </a:rPr>
                        <m:t>+</m:t>
                      </m:r>
                      <m:f>
                        <m:fPr>
                          <m:ctrlPr>
                            <a:rPr lang="en-US" sz="3100" i="1">
                              <a:solidFill>
                                <a:schemeClr val="tx1"/>
                              </a:solidFill>
                              <a:latin typeface="Cambria Math" panose="02040503050406030204" pitchFamily="18" charset="0"/>
                            </a:rPr>
                          </m:ctrlPr>
                        </m:fPr>
                        <m:num>
                          <m:sSup>
                            <m:sSupPr>
                              <m:ctrlPr>
                                <a:rPr lang="en-US" sz="3100" i="1">
                                  <a:solidFill>
                                    <a:schemeClr val="tx1"/>
                                  </a:solidFill>
                                  <a:latin typeface="Cambria Math" panose="02040503050406030204" pitchFamily="18" charset="0"/>
                                  <a:ea typeface="Cambria Math" panose="02040503050406030204" pitchFamily="18" charset="0"/>
                                </a:rPr>
                              </m:ctrlPr>
                            </m:sSupPr>
                            <m:e>
                              <m:d>
                                <m:dPr>
                                  <m:ctrlPr>
                                    <a:rPr lang="en-US" sz="3100" i="1">
                                      <a:solidFill>
                                        <a:schemeClr val="tx1"/>
                                      </a:solidFill>
                                      <a:latin typeface="Cambria Math" panose="02040503050406030204" pitchFamily="18" charset="0"/>
                                    </a:rPr>
                                  </m:ctrlPr>
                                </m:dPr>
                                <m:e>
                                  <m:r>
                                    <a:rPr lang="en-US" sz="3100" i="1">
                                      <a:solidFill>
                                        <a:schemeClr val="tx1"/>
                                      </a:solidFill>
                                      <a:latin typeface="Cambria Math" panose="02040503050406030204" pitchFamily="18" charset="0"/>
                                    </a:rPr>
                                    <m:t>1−6</m:t>
                                  </m:r>
                                  <m:r>
                                    <a:rPr lang="en-US" sz="3100" i="1">
                                      <a:solidFill>
                                        <a:schemeClr val="tx1"/>
                                      </a:solidFill>
                                      <a:latin typeface="Cambria Math" panose="02040503050406030204" pitchFamily="18" charset="0"/>
                                      <a:ea typeface="Cambria Math" panose="02040503050406030204" pitchFamily="18" charset="0"/>
                                    </a:rPr>
                                    <m:t>𝛼</m:t>
                                  </m:r>
                                </m:e>
                              </m:d>
                            </m:e>
                            <m:sup>
                              <m:r>
                                <a:rPr lang="en-US" sz="3100" i="1">
                                  <a:solidFill>
                                    <a:schemeClr val="tx1"/>
                                  </a:solidFill>
                                  <a:latin typeface="Cambria Math" panose="02040503050406030204" pitchFamily="18" charset="0"/>
                                  <a:ea typeface="Cambria Math" panose="02040503050406030204" pitchFamily="18" charset="0"/>
                                </a:rPr>
                                <m:t>𝑡</m:t>
                              </m:r>
                            </m:sup>
                          </m:sSup>
                          <m:r>
                            <a:rPr lang="en-US" sz="3100" i="1">
                              <a:solidFill>
                                <a:schemeClr val="tx1"/>
                              </a:solidFill>
                              <a:latin typeface="Cambria Math" panose="02040503050406030204" pitchFamily="18" charset="0"/>
                            </a:rPr>
                            <m:t>4</m:t>
                          </m:r>
                          <m:r>
                            <a:rPr lang="en-US" sz="3100" i="1">
                              <a:solidFill>
                                <a:schemeClr val="tx1"/>
                              </a:solidFill>
                              <a:latin typeface="Cambria Math" panose="02040503050406030204" pitchFamily="18" charset="0"/>
                              <a:ea typeface="Cambria Math" panose="02040503050406030204" pitchFamily="18" charset="0"/>
                            </a:rPr>
                            <m:t>𝛼</m:t>
                          </m:r>
                        </m:num>
                        <m:den>
                          <m:r>
                            <a:rPr lang="en-US" sz="3100" i="1">
                              <a:solidFill>
                                <a:schemeClr val="tx1"/>
                              </a:solidFill>
                              <a:latin typeface="Cambria Math" panose="02040503050406030204" pitchFamily="18" charset="0"/>
                            </a:rPr>
                            <m:t>6</m:t>
                          </m:r>
                          <m:r>
                            <a:rPr lang="en-US" sz="3100" i="1">
                              <a:solidFill>
                                <a:schemeClr val="tx1"/>
                              </a:solidFill>
                              <a:latin typeface="Cambria Math" panose="02040503050406030204" pitchFamily="18" charset="0"/>
                              <a:ea typeface="Cambria Math" panose="02040503050406030204" pitchFamily="18" charset="0"/>
                            </a:rPr>
                            <m:t>𝛼</m:t>
                          </m:r>
                        </m:den>
                      </m:f>
                      <m:r>
                        <a:rPr lang="en-US" sz="3100" b="0" i="1" smtClean="0">
                          <a:solidFill>
                            <a:schemeClr val="tx1"/>
                          </a:solidFill>
                          <a:latin typeface="Cambria Math" panose="02040503050406030204" pitchFamily="18" charset="0"/>
                          <a:ea typeface="Cambria Math" panose="02040503050406030204" pitchFamily="18" charset="0"/>
                        </a:rPr>
                        <m:t>−</m:t>
                      </m:r>
                      <m:f>
                        <m:fPr>
                          <m:ctrlPr>
                            <a:rPr lang="en-US" sz="3100" b="0" i="1" smtClean="0">
                              <a:solidFill>
                                <a:schemeClr val="tx1"/>
                              </a:solidFill>
                              <a:latin typeface="Cambria Math" panose="02040503050406030204" pitchFamily="18" charset="0"/>
                              <a:ea typeface="Cambria Math" panose="02040503050406030204" pitchFamily="18" charset="0"/>
                            </a:rPr>
                          </m:ctrlPr>
                        </m:fPr>
                        <m:num>
                          <m:r>
                            <a:rPr lang="en-US" sz="3100" i="1">
                              <a:solidFill>
                                <a:schemeClr val="tx1"/>
                              </a:solidFill>
                              <a:latin typeface="Cambria Math" panose="02040503050406030204" pitchFamily="18" charset="0"/>
                            </a:rPr>
                            <m:t>4</m:t>
                          </m:r>
                          <m:r>
                            <a:rPr lang="en-US" sz="3100" i="1">
                              <a:solidFill>
                                <a:schemeClr val="tx1"/>
                              </a:solidFill>
                              <a:latin typeface="Cambria Math" panose="02040503050406030204" pitchFamily="18" charset="0"/>
                              <a:ea typeface="Cambria Math" panose="02040503050406030204" pitchFamily="18" charset="0"/>
                            </a:rPr>
                            <m:t>𝛼</m:t>
                          </m:r>
                        </m:num>
                        <m:den>
                          <m:r>
                            <a:rPr lang="en-US" sz="3100" b="0" i="1" smtClean="0">
                              <a:solidFill>
                                <a:schemeClr val="tx1"/>
                              </a:solidFill>
                              <a:latin typeface="Cambria Math" panose="02040503050406030204" pitchFamily="18" charset="0"/>
                              <a:ea typeface="Cambria Math" panose="02040503050406030204" pitchFamily="18" charset="0"/>
                            </a:rPr>
                            <m:t>6</m:t>
                          </m:r>
                          <m:r>
                            <a:rPr lang="en-US" sz="3100" i="1">
                              <a:solidFill>
                                <a:schemeClr val="tx1"/>
                              </a:solidFill>
                              <a:latin typeface="Cambria Math" panose="02040503050406030204" pitchFamily="18" charset="0"/>
                              <a:ea typeface="Cambria Math" panose="02040503050406030204" pitchFamily="18" charset="0"/>
                            </a:rPr>
                            <m:t>𝛼</m:t>
                          </m:r>
                        </m:den>
                      </m:f>
                      <m:r>
                        <a:rPr lang="en-US" sz="3100" b="0" i="1" smtClean="0">
                          <a:solidFill>
                            <a:schemeClr val="tx1"/>
                          </a:solidFill>
                          <a:latin typeface="Cambria Math" panose="02040503050406030204" pitchFamily="18" charset="0"/>
                          <a:ea typeface="Cambria Math" panose="02040503050406030204" pitchFamily="18" charset="0"/>
                        </a:rPr>
                        <m:t>=</m:t>
                      </m:r>
                      <m:sSup>
                        <m:sSupPr>
                          <m:ctrlPr>
                            <a:rPr lang="en-US" sz="3100" i="1">
                              <a:solidFill>
                                <a:schemeClr val="tx1"/>
                              </a:solidFill>
                              <a:latin typeface="Cambria Math" panose="02040503050406030204" pitchFamily="18" charset="0"/>
                              <a:ea typeface="Cambria Math" panose="02040503050406030204" pitchFamily="18" charset="0"/>
                            </a:rPr>
                          </m:ctrlPr>
                        </m:sSupPr>
                        <m:e>
                          <m:d>
                            <m:dPr>
                              <m:ctrlPr>
                                <a:rPr lang="en-US" sz="3100" i="1">
                                  <a:solidFill>
                                    <a:schemeClr val="tx1"/>
                                  </a:solidFill>
                                  <a:latin typeface="Cambria Math" panose="02040503050406030204" pitchFamily="18" charset="0"/>
                                </a:rPr>
                              </m:ctrlPr>
                            </m:dPr>
                            <m:e>
                              <m:r>
                                <a:rPr lang="en-US" sz="3100" i="1">
                                  <a:solidFill>
                                    <a:schemeClr val="tx1"/>
                                  </a:solidFill>
                                  <a:latin typeface="Cambria Math" panose="02040503050406030204" pitchFamily="18" charset="0"/>
                                </a:rPr>
                                <m:t>1−6</m:t>
                              </m:r>
                              <m:r>
                                <a:rPr lang="en-US" sz="3100" i="1">
                                  <a:solidFill>
                                    <a:schemeClr val="tx1"/>
                                  </a:solidFill>
                                  <a:latin typeface="Cambria Math" panose="02040503050406030204" pitchFamily="18" charset="0"/>
                                  <a:ea typeface="Cambria Math" panose="02040503050406030204" pitchFamily="18" charset="0"/>
                                </a:rPr>
                                <m:t>𝛼</m:t>
                              </m:r>
                            </m:e>
                          </m:d>
                        </m:e>
                        <m:sup>
                          <m:r>
                            <a:rPr lang="en-US" sz="3100" i="1">
                              <a:solidFill>
                                <a:schemeClr val="tx1"/>
                              </a:solidFill>
                              <a:latin typeface="Cambria Math" panose="02040503050406030204" pitchFamily="18" charset="0"/>
                              <a:ea typeface="Cambria Math" panose="02040503050406030204" pitchFamily="18" charset="0"/>
                            </a:rPr>
                            <m:t>𝑡</m:t>
                          </m:r>
                        </m:sup>
                      </m:sSup>
                      <m:d>
                        <m:dPr>
                          <m:begChr m:val="["/>
                          <m:endChr m:val="]"/>
                          <m:ctrlPr>
                            <a:rPr lang="en-US" sz="3100" i="1" smtClean="0">
                              <a:solidFill>
                                <a:schemeClr val="tx1"/>
                              </a:solidFill>
                              <a:latin typeface="Cambria Math" panose="02040503050406030204" pitchFamily="18" charset="0"/>
                              <a:ea typeface="Cambria Math" panose="02040503050406030204" pitchFamily="18" charset="0"/>
                            </a:rPr>
                          </m:ctrlPr>
                        </m:dPr>
                        <m:e>
                          <m:sSub>
                            <m:sSubPr>
                              <m:ctrlPr>
                                <a:rPr lang="en-US" sz="3100" i="1">
                                  <a:solidFill>
                                    <a:schemeClr val="tx1"/>
                                  </a:solidFill>
                                  <a:latin typeface="Cambria Math" panose="02040503050406030204" pitchFamily="18" charset="0"/>
                                </a:rPr>
                              </m:ctrlPr>
                            </m:sSubPr>
                            <m:e>
                              <m:r>
                                <a:rPr lang="en-US" sz="3100" i="1">
                                  <a:solidFill>
                                    <a:schemeClr val="tx1"/>
                                  </a:solidFill>
                                  <a:latin typeface="Cambria Math" panose="02040503050406030204" pitchFamily="18" charset="0"/>
                                </a:rPr>
                                <m:t>𝑥</m:t>
                              </m:r>
                            </m:e>
                            <m:sub>
                              <m:r>
                                <a:rPr lang="en-US" sz="3100" i="1">
                                  <a:solidFill>
                                    <a:schemeClr val="tx1"/>
                                  </a:solidFill>
                                  <a:latin typeface="Cambria Math" panose="02040503050406030204" pitchFamily="18" charset="0"/>
                                </a:rPr>
                                <m:t>1</m:t>
                              </m:r>
                            </m:sub>
                          </m:sSub>
                          <m:r>
                            <a:rPr lang="en-US" sz="3100" b="0" i="1" smtClean="0">
                              <a:solidFill>
                                <a:schemeClr val="tx1"/>
                              </a:solidFill>
                              <a:latin typeface="Cambria Math" panose="02040503050406030204" pitchFamily="18" charset="0"/>
                            </a:rPr>
                            <m:t>+</m:t>
                          </m:r>
                          <m:f>
                            <m:fPr>
                              <m:ctrlPr>
                                <a:rPr lang="en-US" sz="3100" b="0" i="1" smtClean="0">
                                  <a:solidFill>
                                    <a:schemeClr val="tx1"/>
                                  </a:solidFill>
                                  <a:latin typeface="Cambria Math" panose="02040503050406030204" pitchFamily="18" charset="0"/>
                                </a:rPr>
                              </m:ctrlPr>
                            </m:fPr>
                            <m:num>
                              <m:r>
                                <a:rPr lang="en-US" sz="3100" b="0" i="1" smtClean="0">
                                  <a:solidFill>
                                    <a:schemeClr val="tx1"/>
                                  </a:solidFill>
                                  <a:latin typeface="Cambria Math" panose="02040503050406030204" pitchFamily="18" charset="0"/>
                                </a:rPr>
                                <m:t>2</m:t>
                              </m:r>
                            </m:num>
                            <m:den>
                              <m:r>
                                <a:rPr lang="en-US" sz="3100" b="0" i="1" smtClean="0">
                                  <a:solidFill>
                                    <a:schemeClr val="tx1"/>
                                  </a:solidFill>
                                  <a:latin typeface="Cambria Math" panose="02040503050406030204" pitchFamily="18" charset="0"/>
                                </a:rPr>
                                <m:t>3</m:t>
                              </m:r>
                            </m:den>
                          </m:f>
                        </m:e>
                      </m:d>
                      <m:r>
                        <a:rPr lang="en-US" sz="3100" b="0" i="1" smtClean="0">
                          <a:solidFill>
                            <a:schemeClr val="accent1"/>
                          </a:solidFill>
                          <a:latin typeface="Cambria Math" panose="02040503050406030204" pitchFamily="18" charset="0"/>
                          <a:ea typeface="Cambria Math" panose="02040503050406030204" pitchFamily="18" charset="0"/>
                        </a:rPr>
                        <m:t>−</m:t>
                      </m:r>
                      <m:f>
                        <m:fPr>
                          <m:ctrlPr>
                            <a:rPr lang="en-US" sz="3100" i="1">
                              <a:solidFill>
                                <a:schemeClr val="accent1"/>
                              </a:solidFill>
                              <a:latin typeface="Cambria Math" panose="02040503050406030204" pitchFamily="18" charset="0"/>
                            </a:rPr>
                          </m:ctrlPr>
                        </m:fPr>
                        <m:num>
                          <m:r>
                            <a:rPr lang="en-US" sz="3100" i="1">
                              <a:solidFill>
                                <a:schemeClr val="accent1"/>
                              </a:solidFill>
                              <a:latin typeface="Cambria Math" panose="02040503050406030204" pitchFamily="18" charset="0"/>
                            </a:rPr>
                            <m:t>2</m:t>
                          </m:r>
                        </m:num>
                        <m:den>
                          <m:r>
                            <a:rPr lang="en-US" sz="3100" i="1">
                              <a:solidFill>
                                <a:schemeClr val="accent1"/>
                              </a:solidFill>
                              <a:latin typeface="Cambria Math" panose="02040503050406030204" pitchFamily="18" charset="0"/>
                            </a:rPr>
                            <m:t>3</m:t>
                          </m:r>
                        </m:den>
                      </m:f>
                    </m:oMath>
                  </m:oMathPara>
                </a14:m>
                <a:endParaRPr lang="en-US" sz="3100">
                  <a:solidFill>
                    <a:schemeClr val="tx1"/>
                  </a:solidFill>
                  <a:ea typeface="Cambria Math" panose="02040503050406030204" pitchFamily="18" charset="0"/>
                </a:endParaRPr>
              </a:p>
              <a:p>
                <a:pPr marL="228600" lvl="0" indent="-50800" algn="l">
                  <a:spcBef>
                    <a:spcPts val="0"/>
                  </a:spcBef>
                  <a:buNone/>
                </a:pPr>
                <a:r>
                  <a:rPr lang="en-US" sz="3100">
                    <a:solidFill>
                      <a:schemeClr val="tx1"/>
                    </a:solidFill>
                    <a:ea typeface="Cambria Math" panose="02040503050406030204" pitchFamily="18" charset="0"/>
                  </a:rPr>
                  <a:t>Nếu </a:t>
                </a:r>
                <a14:m>
                  <m:oMath xmlns:m="http://schemas.openxmlformats.org/officeDocument/2006/math">
                    <m:d>
                      <m:dPr>
                        <m:begChr m:val="|"/>
                        <m:endChr m:val="|"/>
                        <m:ctrlPr>
                          <a:rPr lang="en-US" sz="3100" i="1" smtClean="0">
                            <a:solidFill>
                              <a:schemeClr val="tx1"/>
                            </a:solidFill>
                            <a:latin typeface="Cambria Math" panose="02040503050406030204" pitchFamily="18" charset="0"/>
                            <a:ea typeface="Cambria Math" panose="02040503050406030204" pitchFamily="18" charset="0"/>
                          </a:rPr>
                        </m:ctrlPr>
                      </m:dPr>
                      <m:e>
                        <m:r>
                          <a:rPr lang="en-US" sz="3100" i="1">
                            <a:solidFill>
                              <a:schemeClr val="tx1"/>
                            </a:solidFill>
                            <a:latin typeface="Cambria Math" panose="02040503050406030204" pitchFamily="18" charset="0"/>
                          </a:rPr>
                          <m:t>1−6</m:t>
                        </m:r>
                        <m:r>
                          <a:rPr lang="en-US" sz="3100" i="1">
                            <a:solidFill>
                              <a:schemeClr val="tx1"/>
                            </a:solidFill>
                            <a:latin typeface="Cambria Math" panose="02040503050406030204" pitchFamily="18" charset="0"/>
                            <a:ea typeface="Cambria Math" panose="02040503050406030204" pitchFamily="18" charset="0"/>
                          </a:rPr>
                          <m:t>𝛼</m:t>
                        </m:r>
                      </m:e>
                    </m:d>
                    <m:r>
                      <a:rPr lang="en-US" sz="3100" b="0" i="1" smtClean="0">
                        <a:solidFill>
                          <a:schemeClr val="tx1"/>
                        </a:solidFill>
                        <a:latin typeface="Cambria Math" panose="02040503050406030204" pitchFamily="18" charset="0"/>
                        <a:ea typeface="Cambria Math" panose="02040503050406030204" pitchFamily="18" charset="0"/>
                      </a:rPr>
                      <m:t>&lt;1</m:t>
                    </m:r>
                  </m:oMath>
                </a14:m>
                <a:r>
                  <a:rPr lang="en-US" sz="3100">
                    <a:solidFill>
                      <a:schemeClr val="tx1"/>
                    </a:solidFill>
                    <a:ea typeface="Cambria Math" panose="02040503050406030204" pitchFamily="18" charset="0"/>
                  </a:rPr>
                  <a:t> thì khi </a:t>
                </a:r>
                <a14:m>
                  <m:oMath xmlns:m="http://schemas.openxmlformats.org/officeDocument/2006/math">
                    <m:r>
                      <a:rPr lang="en-US" sz="3100" b="0" i="1" smtClean="0">
                        <a:solidFill>
                          <a:schemeClr val="tx1"/>
                        </a:solidFill>
                        <a:latin typeface="Cambria Math" panose="02040503050406030204" pitchFamily="18" charset="0"/>
                        <a:ea typeface="Cambria Math" panose="02040503050406030204" pitchFamily="18" charset="0"/>
                      </a:rPr>
                      <m:t>𝑡</m:t>
                    </m:r>
                    <m:r>
                      <a:rPr lang="en-US" sz="3100" b="0" i="1" smtClean="0">
                        <a:solidFill>
                          <a:schemeClr val="tx1"/>
                        </a:solidFill>
                        <a:latin typeface="Cambria Math" panose="02040503050406030204" pitchFamily="18" charset="0"/>
                        <a:ea typeface="Cambria Math" panose="02040503050406030204" pitchFamily="18" charset="0"/>
                      </a:rPr>
                      <m:t>→∞</m:t>
                    </m:r>
                  </m:oMath>
                </a14:m>
                <a:r>
                  <a:rPr lang="en-US" sz="3100">
                    <a:solidFill>
                      <a:schemeClr val="tx1"/>
                    </a:solidFill>
                    <a:ea typeface="Cambria Math" panose="02040503050406030204" pitchFamily="18" charset="0"/>
                  </a:rPr>
                  <a:t>, ta có </a:t>
                </a:r>
                <a14:m>
                  <m:oMath xmlns:m="http://schemas.openxmlformats.org/officeDocument/2006/math">
                    <m:sSup>
                      <m:sSupPr>
                        <m:ctrlPr>
                          <a:rPr lang="en-US" sz="3100" i="1">
                            <a:solidFill>
                              <a:schemeClr val="tx1"/>
                            </a:solidFill>
                            <a:latin typeface="Cambria Math" panose="02040503050406030204" pitchFamily="18" charset="0"/>
                            <a:ea typeface="Cambria Math" panose="02040503050406030204" pitchFamily="18" charset="0"/>
                          </a:rPr>
                        </m:ctrlPr>
                      </m:sSupPr>
                      <m:e>
                        <m:d>
                          <m:dPr>
                            <m:ctrlPr>
                              <a:rPr lang="en-US" sz="3100" i="1">
                                <a:solidFill>
                                  <a:schemeClr val="tx1"/>
                                </a:solidFill>
                                <a:latin typeface="Cambria Math" panose="02040503050406030204" pitchFamily="18" charset="0"/>
                              </a:rPr>
                            </m:ctrlPr>
                          </m:dPr>
                          <m:e>
                            <m:r>
                              <a:rPr lang="en-US" sz="3100" i="1">
                                <a:solidFill>
                                  <a:schemeClr val="tx1"/>
                                </a:solidFill>
                                <a:latin typeface="Cambria Math" panose="02040503050406030204" pitchFamily="18" charset="0"/>
                              </a:rPr>
                              <m:t>1−6</m:t>
                            </m:r>
                            <m:r>
                              <a:rPr lang="en-US" sz="3100" i="1">
                                <a:solidFill>
                                  <a:schemeClr val="tx1"/>
                                </a:solidFill>
                                <a:latin typeface="Cambria Math" panose="02040503050406030204" pitchFamily="18" charset="0"/>
                                <a:ea typeface="Cambria Math" panose="02040503050406030204" pitchFamily="18" charset="0"/>
                              </a:rPr>
                              <m:t>𝛼</m:t>
                            </m:r>
                          </m:e>
                        </m:d>
                      </m:e>
                      <m:sup>
                        <m:r>
                          <a:rPr lang="en-US" sz="3100" i="1">
                            <a:solidFill>
                              <a:schemeClr val="tx1"/>
                            </a:solidFill>
                            <a:latin typeface="Cambria Math" panose="02040503050406030204" pitchFamily="18" charset="0"/>
                            <a:ea typeface="Cambria Math" panose="02040503050406030204" pitchFamily="18" charset="0"/>
                          </a:rPr>
                          <m:t>𝑡</m:t>
                        </m:r>
                      </m:sup>
                    </m:sSup>
                    <m:r>
                      <a:rPr lang="en-US" sz="3100" b="0" i="1" smtClean="0">
                        <a:solidFill>
                          <a:schemeClr val="tx1"/>
                        </a:solidFill>
                        <a:latin typeface="Cambria Math" panose="02040503050406030204" pitchFamily="18" charset="0"/>
                        <a:ea typeface="Cambria Math" panose="02040503050406030204" pitchFamily="18" charset="0"/>
                      </a:rPr>
                      <m:t>→0</m:t>
                    </m:r>
                  </m:oMath>
                </a14:m>
                <a:r>
                  <a:rPr lang="en-US" sz="3100">
                    <a:solidFill>
                      <a:schemeClr val="tx1"/>
                    </a:solidFill>
                    <a:ea typeface="Cambria Math" panose="02040503050406030204" pitchFamily="18" charset="0"/>
                  </a:rPr>
                  <a:t>. Như vậy ta có </a:t>
                </a:r>
                <a14:m>
                  <m:oMath xmlns:m="http://schemas.openxmlformats.org/officeDocument/2006/math">
                    <m:sSub>
                      <m:sSubPr>
                        <m:ctrlPr>
                          <a:rPr lang="en-US" sz="3100" i="1">
                            <a:solidFill>
                              <a:schemeClr val="tx1"/>
                            </a:solidFill>
                            <a:latin typeface="Cambria Math" panose="02040503050406030204" pitchFamily="18" charset="0"/>
                          </a:rPr>
                        </m:ctrlPr>
                      </m:sSubPr>
                      <m:e>
                        <m:r>
                          <a:rPr lang="en-US" sz="3100" i="1">
                            <a:solidFill>
                              <a:schemeClr val="tx1"/>
                            </a:solidFill>
                            <a:latin typeface="Cambria Math" panose="02040503050406030204" pitchFamily="18" charset="0"/>
                          </a:rPr>
                          <m:t>𝑥</m:t>
                        </m:r>
                      </m:e>
                      <m:sub>
                        <m:r>
                          <a:rPr lang="en-US" sz="3100" i="1">
                            <a:solidFill>
                              <a:schemeClr val="tx1"/>
                            </a:solidFill>
                            <a:latin typeface="Cambria Math" panose="02040503050406030204" pitchFamily="18" charset="0"/>
                          </a:rPr>
                          <m:t>𝑡</m:t>
                        </m:r>
                      </m:sub>
                    </m:sSub>
                    <m:r>
                      <a:rPr lang="en-US" sz="3100" b="0" i="1" smtClean="0">
                        <a:solidFill>
                          <a:schemeClr val="tx1"/>
                        </a:solidFill>
                        <a:latin typeface="Cambria Math" panose="02040503050406030204" pitchFamily="18" charset="0"/>
                      </a:rPr>
                      <m:t>→</m:t>
                    </m:r>
                    <m:r>
                      <a:rPr lang="en-US" sz="3100" i="1" smtClean="0">
                        <a:solidFill>
                          <a:schemeClr val="accent1"/>
                        </a:solidFill>
                        <a:latin typeface="Cambria Math" panose="02040503050406030204" pitchFamily="18" charset="0"/>
                        <a:ea typeface="Cambria Math" panose="02040503050406030204" pitchFamily="18" charset="0"/>
                      </a:rPr>
                      <m:t>−</m:t>
                    </m:r>
                    <m:f>
                      <m:fPr>
                        <m:ctrlPr>
                          <a:rPr lang="en-US" sz="3100" i="1">
                            <a:solidFill>
                              <a:schemeClr val="accent1"/>
                            </a:solidFill>
                            <a:latin typeface="Cambria Math" panose="02040503050406030204" pitchFamily="18" charset="0"/>
                          </a:rPr>
                        </m:ctrlPr>
                      </m:fPr>
                      <m:num>
                        <m:r>
                          <a:rPr lang="en-US" sz="3100" i="1">
                            <a:solidFill>
                              <a:schemeClr val="accent1"/>
                            </a:solidFill>
                            <a:latin typeface="Cambria Math" panose="02040503050406030204" pitchFamily="18" charset="0"/>
                          </a:rPr>
                          <m:t>2</m:t>
                        </m:r>
                      </m:num>
                      <m:den>
                        <m:r>
                          <a:rPr lang="en-US" sz="3100" i="1">
                            <a:solidFill>
                              <a:schemeClr val="accent1"/>
                            </a:solidFill>
                            <a:latin typeface="Cambria Math" panose="02040503050406030204" pitchFamily="18" charset="0"/>
                          </a:rPr>
                          <m:t>3</m:t>
                        </m:r>
                      </m:den>
                    </m:f>
                  </m:oMath>
                </a14:m>
                <a:r>
                  <a:rPr lang="en-US" sz="3100">
                    <a:solidFill>
                      <a:schemeClr val="tx1"/>
                    </a:solidFill>
                    <a:ea typeface="Cambria Math" panose="02040503050406030204" pitchFamily="18" charset="0"/>
                  </a:rPr>
                  <a:t>.</a:t>
                </a:r>
              </a:p>
              <a:p>
                <a:pPr marL="228600" lvl="0" indent="-50800" algn="l">
                  <a:spcBef>
                    <a:spcPts val="0"/>
                  </a:spcBef>
                  <a:buNone/>
                </a:pPr>
                <a:r>
                  <a:rPr lang="en-US" sz="3100">
                    <a:solidFill>
                      <a:schemeClr val="tx1"/>
                    </a:solidFill>
                    <a:ea typeface="Cambria Math" panose="02040503050406030204" pitchFamily="18" charset="0"/>
                  </a:rPr>
                  <a:t>Vậy điều kiện để thuật toán hội tụ là </a:t>
                </a:r>
                <a:r>
                  <a:rPr lang="en-US" sz="3100">
                    <a:solidFill>
                      <a:schemeClr val="accent1"/>
                    </a:solidFill>
                    <a:ea typeface="Cambria Math" panose="02040503050406030204" pitchFamily="18" charset="0"/>
                  </a:rPr>
                  <a:t>hệ số học (learning rate)</a:t>
                </a:r>
                <a:r>
                  <a:rPr lang="en-US" sz="3100">
                    <a:solidFill>
                      <a:schemeClr val="tx1"/>
                    </a:solidFill>
                    <a:ea typeface="Cambria Math" panose="02040503050406030204" pitchFamily="18" charset="0"/>
                  </a:rPr>
                  <a:t> </a:t>
                </a:r>
                <a14:m>
                  <m:oMath xmlns:m="http://schemas.openxmlformats.org/officeDocument/2006/math">
                    <m:r>
                      <a:rPr lang="en-US" sz="3100" i="1">
                        <a:solidFill>
                          <a:schemeClr val="tx1"/>
                        </a:solidFill>
                        <a:latin typeface="Cambria Math" panose="02040503050406030204" pitchFamily="18" charset="0"/>
                        <a:ea typeface="Cambria Math" panose="02040503050406030204" pitchFamily="18" charset="0"/>
                      </a:rPr>
                      <m:t>𝛼</m:t>
                    </m:r>
                    <m:r>
                      <a:rPr lang="en-US" sz="3100" i="1" smtClean="0">
                        <a:solidFill>
                          <a:schemeClr val="tx1"/>
                        </a:solidFill>
                        <a:latin typeface="Cambria Math" panose="02040503050406030204" pitchFamily="18" charset="0"/>
                        <a:ea typeface="Cambria Math" panose="02040503050406030204" pitchFamily="18" charset="0"/>
                      </a:rPr>
                      <m:t>&lt;</m:t>
                    </m:r>
                    <m:f>
                      <m:fPr>
                        <m:ctrlPr>
                          <a:rPr lang="en-US" sz="3100" i="1" smtClean="0">
                            <a:solidFill>
                              <a:schemeClr val="tx1"/>
                            </a:solidFill>
                            <a:latin typeface="Cambria Math" panose="02040503050406030204" pitchFamily="18" charset="0"/>
                            <a:ea typeface="Cambria Math" panose="02040503050406030204" pitchFamily="18" charset="0"/>
                          </a:rPr>
                        </m:ctrlPr>
                      </m:fPr>
                      <m:num>
                        <m:r>
                          <a:rPr lang="en-US" sz="3100" b="0" i="1" smtClean="0">
                            <a:solidFill>
                              <a:schemeClr val="tx1"/>
                            </a:solidFill>
                            <a:latin typeface="Cambria Math" panose="02040503050406030204" pitchFamily="18" charset="0"/>
                            <a:ea typeface="Cambria Math" panose="02040503050406030204" pitchFamily="18" charset="0"/>
                          </a:rPr>
                          <m:t>1</m:t>
                        </m:r>
                      </m:num>
                      <m:den>
                        <m:r>
                          <a:rPr lang="en-US" sz="3100" b="0" i="1" smtClean="0">
                            <a:solidFill>
                              <a:schemeClr val="tx1"/>
                            </a:solidFill>
                            <a:latin typeface="Cambria Math" panose="02040503050406030204" pitchFamily="18" charset="0"/>
                            <a:ea typeface="Cambria Math" panose="02040503050406030204" pitchFamily="18" charset="0"/>
                          </a:rPr>
                          <m:t>3</m:t>
                        </m:r>
                      </m:den>
                    </m:f>
                  </m:oMath>
                </a14:m>
                <a:r>
                  <a:rPr lang="en-US" sz="3100">
                    <a:solidFill>
                      <a:schemeClr val="tx1"/>
                    </a:solidFill>
                    <a:ea typeface="Cambria Math" panose="02040503050406030204" pitchFamily="18" charset="0"/>
                  </a:rPr>
                  <a:t>.</a:t>
                </a:r>
              </a:p>
              <a:p>
                <a:pPr marL="228600" lvl="0" indent="-50800" algn="l">
                  <a:spcBef>
                    <a:spcPts val="0"/>
                  </a:spcBef>
                  <a:buNone/>
                </a:pPr>
                <a:br>
                  <a:rPr lang="en-US" sz="2400">
                    <a:solidFill>
                      <a:schemeClr val="tx1"/>
                    </a:solidFill>
                    <a:ea typeface="Cambria Math" panose="02040503050406030204" pitchFamily="18" charset="0"/>
                  </a:rPr>
                </a:br>
                <a:r>
                  <a:rPr lang="en-US" sz="2400">
                    <a:solidFill>
                      <a:schemeClr val="tx1"/>
                    </a:solidFill>
                  </a:rPr>
                  <a:t> </a:t>
                </a:r>
                <a:endParaRPr lang="en-US" sz="2400" dirty="0">
                  <a:solidFill>
                    <a:schemeClr val="tx1"/>
                  </a:solidFill>
                </a:endParaRPr>
              </a:p>
              <a:p>
                <a:pPr marL="228600" lvl="0" indent="-50800">
                  <a:spcBef>
                    <a:spcPts val="0"/>
                  </a:spcBef>
                  <a:buNone/>
                </a:pPr>
                <a:r>
                  <a:rPr lang="en-US" sz="2000">
                    <a:solidFill>
                      <a:schemeClr val="tx1"/>
                    </a:solidFill>
                  </a:rPr>
                  <a:t>	</a:t>
                </a:r>
              </a:p>
            </p:txBody>
          </p:sp>
        </mc:Choice>
        <mc:Fallback xmlns="">
          <p:sp>
            <p:nvSpPr>
              <p:cNvPr id="374" name="Google Shape;374;p5">
                <a:extLst>
                  <a:ext uri="{FF2B5EF4-FFF2-40B4-BE49-F238E27FC236}">
                    <a16:creationId xmlns:a16="http://schemas.microsoft.com/office/drawing/2014/main" id="{BC407B5E-1E75-7829-60F5-15F5A7663642}"/>
                  </a:ext>
                </a:extLst>
              </p:cNvPr>
              <p:cNvSpPr txBox="1">
                <a:spLocks noGrp="1" noRot="1" noChangeAspect="1" noMove="1" noResize="1" noEditPoints="1" noAdjustHandles="1" noChangeArrowheads="1" noChangeShapeType="1" noTextEdit="1"/>
              </p:cNvSpPr>
              <p:nvPr>
                <p:ph type="body" idx="1"/>
              </p:nvPr>
            </p:nvSpPr>
            <p:spPr>
              <a:xfrm>
                <a:off x="408023" y="968049"/>
                <a:ext cx="11856864" cy="6155561"/>
              </a:xfrm>
              <a:prstGeom prst="rect">
                <a:avLst/>
              </a:prstGeom>
              <a:blipFill>
                <a:blip r:embed="rId3"/>
                <a:stretch>
                  <a:fillRect t="-1089"/>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5379D1E0-12ED-4D4C-835C-D1996D49B576}"/>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09CBA669-99DA-B1A9-A166-558F74246AD6}"/>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25</a:t>
            </a:fld>
            <a:endParaRPr/>
          </a:p>
        </p:txBody>
      </p:sp>
      <p:sp>
        <p:nvSpPr>
          <p:cNvPr id="2" name="Rectangle 1">
            <a:extLst>
              <a:ext uri="{FF2B5EF4-FFF2-40B4-BE49-F238E27FC236}">
                <a16:creationId xmlns:a16="http://schemas.microsoft.com/office/drawing/2014/main" id="{C4DE808A-2BFB-2BC3-00CA-409E8F2544BC}"/>
              </a:ext>
            </a:extLst>
          </p:cNvPr>
          <p:cNvSpPr/>
          <p:nvPr/>
        </p:nvSpPr>
        <p:spPr>
          <a:xfrm>
            <a:off x="1445622" y="2952206"/>
            <a:ext cx="9908178" cy="1062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EEA5339-0407-E157-45E6-E9293ACD35D8}"/>
              </a:ext>
            </a:extLst>
          </p:cNvPr>
          <p:cNvSpPr/>
          <p:nvPr/>
        </p:nvSpPr>
        <p:spPr>
          <a:xfrm>
            <a:off x="1580605" y="4152857"/>
            <a:ext cx="9908178" cy="7858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530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ED5E0617-63D6-294D-6A3B-8DCC2C6BD2BC}"/>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5179C6DE-E2B6-FC73-7BEE-A4F38394E8E5}"/>
              </a:ext>
            </a:extLst>
          </p:cNvPr>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Hệ số học (learning rate)</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F73171C3-B154-4E7A-6166-BA8F9504F2C8}"/>
                  </a:ext>
                </a:extLst>
              </p:cNvPr>
              <p:cNvSpPr txBox="1">
                <a:spLocks noGrp="1"/>
              </p:cNvSpPr>
              <p:nvPr>
                <p:ph type="body" idx="1"/>
              </p:nvPr>
            </p:nvSpPr>
            <p:spPr>
              <a:xfrm>
                <a:off x="527142" y="968050"/>
                <a:ext cx="7047321" cy="5715129"/>
              </a:xfrm>
              <a:prstGeom prst="rect">
                <a:avLst/>
              </a:prstGeom>
              <a:noFill/>
              <a:ln>
                <a:noFill/>
              </a:ln>
            </p:spPr>
            <p:txBody>
              <a:bodyPr spcFirstLastPara="1" wrap="square" lIns="91425" tIns="45700" rIns="91425" bIns="45700" anchor="t" anchorCtr="0">
                <a:normAutofit lnSpcReduction="10000"/>
              </a:bodyPr>
              <a:lstStyle/>
              <a:p>
                <a:pPr marL="463550" indent="-285750">
                  <a:spcBef>
                    <a:spcPts val="0"/>
                  </a:spcBef>
                </a:pPr>
                <a:r>
                  <a:rPr lang="en-US" sz="2200"/>
                  <a:t>Sử dụng </a:t>
                </a:r>
                <a:r>
                  <a:rPr lang="en-US" sz="2200">
                    <a:solidFill>
                      <a:schemeClr val="accent1"/>
                    </a:solidFill>
                  </a:rPr>
                  <a:t>Gradient Descent </a:t>
                </a:r>
                <a:r>
                  <a:rPr lang="en-US" sz="2200"/>
                  <a:t>cực tiểu hóa hàm số:</a:t>
                </a:r>
              </a:p>
              <a:p>
                <a:pPr marL="177800" indent="0">
                  <a:spcBef>
                    <a:spcPts val="0"/>
                  </a:spcBef>
                  <a:buNone/>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𝑥</m:t>
                          </m:r>
                        </m:e>
                      </m:d>
                      <m:r>
                        <a:rPr lang="en-US" sz="2200" i="1">
                          <a:latin typeface="Cambria Math" panose="02040503050406030204" pitchFamily="18" charset="0"/>
                        </a:rPr>
                        <m:t>=3</m:t>
                      </m:r>
                      <m:sSup>
                        <m:sSupPr>
                          <m:ctrlPr>
                            <a:rPr lang="en-US" sz="2200" i="1">
                              <a:latin typeface="Cambria Math" panose="02040503050406030204" pitchFamily="18" charset="0"/>
                            </a:rPr>
                          </m:ctrlPr>
                        </m:sSupPr>
                        <m:e>
                          <m:r>
                            <a:rPr lang="en-US" sz="2200" i="1">
                              <a:latin typeface="Cambria Math" panose="02040503050406030204" pitchFamily="18" charset="0"/>
                            </a:rPr>
                            <m:t>𝑥</m:t>
                          </m:r>
                        </m:e>
                        <m:sup>
                          <m:r>
                            <a:rPr lang="en-US" sz="2200" i="1">
                              <a:latin typeface="Cambria Math" panose="02040503050406030204" pitchFamily="18" charset="0"/>
                            </a:rPr>
                            <m:t>2</m:t>
                          </m:r>
                        </m:sup>
                      </m:sSup>
                      <m:r>
                        <a:rPr lang="en-US" sz="2200" i="1">
                          <a:latin typeface="Cambria Math" panose="02040503050406030204" pitchFamily="18" charset="0"/>
                        </a:rPr>
                        <m:t>+4</m:t>
                      </m:r>
                      <m:r>
                        <a:rPr lang="en-US" sz="2200" i="1">
                          <a:latin typeface="Cambria Math" panose="02040503050406030204" pitchFamily="18" charset="0"/>
                        </a:rPr>
                        <m:t>𝑥</m:t>
                      </m:r>
                      <m:r>
                        <a:rPr lang="en-US" sz="2200" i="1">
                          <a:latin typeface="Cambria Math" panose="02040503050406030204" pitchFamily="18" charset="0"/>
                        </a:rPr>
                        <m:t>−2</m:t>
                      </m:r>
                    </m:oMath>
                  </m:oMathPara>
                </a14:m>
                <a:endParaRPr lang="en-US" sz="2200" i="1" dirty="0"/>
              </a:p>
              <a:p>
                <a:pPr marL="463550" indent="-285750">
                  <a:spcBef>
                    <a:spcPts val="0"/>
                  </a:spcBef>
                </a:pPr>
                <a:r>
                  <a:rPr lang="en-US" sz="2200"/>
                  <a:t>Ta thực nghiệm với giá trị khởi tạo </a:t>
                </a:r>
                <a14:m>
                  <m:oMath xmlns:m="http://schemas.openxmlformats.org/officeDocument/2006/math">
                    <m:r>
                      <a:rPr lang="en-US" sz="2200" b="0" i="1" smtClean="0">
                        <a:latin typeface="Cambria Math" panose="02040503050406030204" pitchFamily="18" charset="0"/>
                      </a:rPr>
                      <m:t>𝑥</m:t>
                    </m:r>
                    <m:r>
                      <a:rPr lang="en-US" sz="2200" b="0" i="1" smtClean="0">
                        <a:latin typeface="Cambria Math" panose="02040503050406030204" pitchFamily="18" charset="0"/>
                      </a:rPr>
                      <m:t>=−2</m:t>
                    </m:r>
                  </m:oMath>
                </a14:m>
                <a:r>
                  <a:rPr lang="en-US" sz="2200" dirty="0"/>
                  <a:t>.</a:t>
                </a:r>
              </a:p>
              <a:p>
                <a:pPr marL="520700" indent="-342900">
                  <a:spcBef>
                    <a:spcPts val="0"/>
                  </a:spcBef>
                  <a:buFont typeface="Wingdings" panose="05000000000000000000" pitchFamily="2" charset="2"/>
                  <a:buChar char="Ø"/>
                </a:pPr>
                <a:r>
                  <a:rPr lang="en-US" sz="2200"/>
                  <a:t>Khi hệ số học </a:t>
                </a:r>
                <a14:m>
                  <m:oMath xmlns:m="http://schemas.openxmlformats.org/officeDocument/2006/math">
                    <m:r>
                      <a:rPr lang="en-US" sz="2200" i="1">
                        <a:latin typeface="Cambria Math" panose="02040503050406030204" pitchFamily="18" charset="0"/>
                        <a:ea typeface="Cambria Math" panose="02040503050406030204" pitchFamily="18" charset="0"/>
                      </a:rPr>
                      <m:t>𝛼</m:t>
                    </m:r>
                    <m:r>
                      <a:rPr lang="en-US" sz="2200" i="1">
                        <a:latin typeface="Cambria Math" panose="02040503050406030204" pitchFamily="18" charset="0"/>
                        <a:ea typeface="Cambria Math" panose="02040503050406030204" pitchFamily="18" charset="0"/>
                      </a:rPr>
                      <m:t>=1/20</m:t>
                    </m:r>
                  </m:oMath>
                </a14:m>
                <a:r>
                  <a:rPr lang="en-US" sz="2200" dirty="0"/>
                  <a:t>.</a:t>
                </a:r>
                <a:endParaRPr lang="en-US" sz="2200"/>
              </a:p>
              <a:p>
                <a:pPr marL="520700" indent="-342900">
                  <a:spcBef>
                    <a:spcPts val="0"/>
                  </a:spcBef>
                  <a:buFont typeface="Wingdings" panose="05000000000000000000" pitchFamily="2" charset="2"/>
                  <a:buChar char="Ø"/>
                </a:pPr>
                <a:r>
                  <a:rPr lang="en-US" sz="2200"/>
                  <a:t>Khi hệ số học </a:t>
                </a:r>
                <a14:m>
                  <m:oMath xmlns:m="http://schemas.openxmlformats.org/officeDocument/2006/math">
                    <m:r>
                      <a:rPr lang="en-US" sz="2200" i="1" smtClean="0">
                        <a:latin typeface="Cambria Math" panose="02040503050406030204" pitchFamily="18" charset="0"/>
                        <a:ea typeface="Cambria Math" panose="02040503050406030204" pitchFamily="18" charset="0"/>
                      </a:rPr>
                      <m:t>𝛼</m:t>
                    </m:r>
                    <m:r>
                      <a:rPr lang="en-US" sz="2200" b="0" i="1" smtClean="0">
                        <a:latin typeface="Cambria Math" panose="02040503050406030204" pitchFamily="18" charset="0"/>
                        <a:ea typeface="Cambria Math" panose="02040503050406030204" pitchFamily="18" charset="0"/>
                      </a:rPr>
                      <m:t>=1/10</m:t>
                    </m:r>
                  </m:oMath>
                </a14:m>
                <a:r>
                  <a:rPr lang="en-US" sz="2200" dirty="0"/>
                  <a:t>.</a:t>
                </a:r>
              </a:p>
              <a:p>
                <a:pPr marL="520700" indent="-342900">
                  <a:spcBef>
                    <a:spcPts val="0"/>
                  </a:spcBef>
                  <a:buFont typeface="Wingdings" panose="05000000000000000000" pitchFamily="2" charset="2"/>
                  <a:buChar char="Ø"/>
                </a:pPr>
                <a:r>
                  <a:rPr lang="en-US" sz="2200"/>
                  <a:t>Khi hệ số học </a:t>
                </a:r>
                <a14:m>
                  <m:oMath xmlns:m="http://schemas.openxmlformats.org/officeDocument/2006/math">
                    <m:r>
                      <a:rPr lang="en-US" sz="2200" i="1">
                        <a:latin typeface="Cambria Math" panose="02040503050406030204" pitchFamily="18" charset="0"/>
                        <a:ea typeface="Cambria Math" panose="02040503050406030204" pitchFamily="18" charset="0"/>
                      </a:rPr>
                      <m:t>𝛼</m:t>
                    </m:r>
                    <m:r>
                      <a:rPr lang="en-US" sz="2200" i="1">
                        <a:latin typeface="Cambria Math" panose="02040503050406030204" pitchFamily="18" charset="0"/>
                        <a:ea typeface="Cambria Math" panose="02040503050406030204" pitchFamily="18" charset="0"/>
                      </a:rPr>
                      <m:t>=1/5</m:t>
                    </m:r>
                  </m:oMath>
                </a14:m>
                <a:r>
                  <a:rPr lang="en-US" sz="2200" dirty="0"/>
                  <a:t>.</a:t>
                </a:r>
              </a:p>
              <a:p>
                <a:pPr marL="520700" indent="-342900">
                  <a:spcBef>
                    <a:spcPts val="0"/>
                  </a:spcBef>
                  <a:buFont typeface="Wingdings" panose="05000000000000000000" pitchFamily="2" charset="2"/>
                  <a:buChar char="Ø"/>
                </a:pPr>
                <a:r>
                  <a:rPr lang="en-US" sz="2200"/>
                  <a:t>Khi hệ số học </a:t>
                </a:r>
                <a14:m>
                  <m:oMath xmlns:m="http://schemas.openxmlformats.org/officeDocument/2006/math">
                    <m:r>
                      <a:rPr lang="en-US" sz="2200" i="1">
                        <a:latin typeface="Cambria Math" panose="02040503050406030204" pitchFamily="18" charset="0"/>
                        <a:ea typeface="Cambria Math" panose="02040503050406030204" pitchFamily="18" charset="0"/>
                      </a:rPr>
                      <m:t>𝛼</m:t>
                    </m:r>
                    <m:r>
                      <a:rPr lang="en-US" sz="2200" i="1">
                        <a:latin typeface="Cambria Math" panose="02040503050406030204" pitchFamily="18" charset="0"/>
                        <a:ea typeface="Cambria Math" panose="02040503050406030204" pitchFamily="18" charset="0"/>
                      </a:rPr>
                      <m:t>=1/3</m:t>
                    </m:r>
                  </m:oMath>
                </a14:m>
                <a:r>
                  <a:rPr lang="en-US" sz="2200">
                    <a:sym typeface="Wingdings" panose="05000000000000000000" pitchFamily="2" charset="2"/>
                  </a:rPr>
                  <a:t>.</a:t>
                </a:r>
              </a:p>
              <a:p>
                <a:pPr marL="977900" lvl="1" indent="-342900">
                  <a:spcBef>
                    <a:spcPts val="0"/>
                  </a:spcBef>
                  <a:buFont typeface="Wingdings" panose="05000000000000000000" pitchFamily="2" charset="2"/>
                  <a:buChar char="Ø"/>
                </a:pPr>
                <a:r>
                  <a:rPr lang="en-US" sz="2000">
                    <a:sym typeface="Wingdings" panose="05000000000000000000" pitchFamily="2" charset="2"/>
                  </a:rPr>
                  <a:t>Thuật toán không thể hội tụ do hệ số học quá lớn.</a:t>
                </a:r>
              </a:p>
              <a:p>
                <a:pPr marL="520700" indent="-342900">
                  <a:spcBef>
                    <a:spcPts val="0"/>
                  </a:spcBef>
                  <a:buFont typeface="Wingdings" panose="05000000000000000000" pitchFamily="2" charset="2"/>
                  <a:buChar char="Ø"/>
                </a:pPr>
                <a:r>
                  <a:rPr lang="en-US" sz="2200">
                    <a:sym typeface="Wingdings" panose="05000000000000000000" pitchFamily="2" charset="2"/>
                  </a:rPr>
                  <a:t>Khi hệ số học </a:t>
                </a:r>
                <a14:m>
                  <m:oMath xmlns:m="http://schemas.openxmlformats.org/officeDocument/2006/math">
                    <m:r>
                      <a:rPr lang="en-US" sz="2200" i="1">
                        <a:latin typeface="Cambria Math" panose="02040503050406030204" pitchFamily="18" charset="0"/>
                        <a:ea typeface="Cambria Math" panose="02040503050406030204" pitchFamily="18" charset="0"/>
                      </a:rPr>
                      <m:t>𝛼</m:t>
                    </m:r>
                    <m:r>
                      <a:rPr lang="en-US" sz="2200" i="1">
                        <a:latin typeface="Cambria Math" panose="02040503050406030204" pitchFamily="18" charset="0"/>
                        <a:ea typeface="Cambria Math" panose="02040503050406030204" pitchFamily="18" charset="0"/>
                      </a:rPr>
                      <m:t>=1/6</m:t>
                    </m:r>
                  </m:oMath>
                </a14:m>
                <a:r>
                  <a:rPr lang="en-US" sz="2200" dirty="0"/>
                  <a:t>.</a:t>
                </a:r>
              </a:p>
              <a:p>
                <a:pPr marL="977900" lvl="1" indent="-342900">
                  <a:spcBef>
                    <a:spcPts val="0"/>
                  </a:spcBef>
                  <a:buFont typeface="Wingdings" panose="05000000000000000000" pitchFamily="2" charset="2"/>
                  <a:buChar char="Ø"/>
                </a:pPr>
                <a:r>
                  <a:rPr lang="en-US" sz="2000"/>
                  <a:t>Thuật toán hội tụ chỉ trong 1 bước.</a:t>
                </a:r>
                <a:endParaRPr lang="en-US" sz="2200" dirty="0"/>
              </a:p>
              <a:p>
                <a:pPr marL="520700" indent="-342900">
                  <a:spcBef>
                    <a:spcPts val="0"/>
                  </a:spcBef>
                  <a:buFont typeface="Wingdings" panose="05000000000000000000" pitchFamily="2" charset="2"/>
                  <a:buChar char="Ø"/>
                </a:pPr>
                <a:r>
                  <a:rPr lang="vi-VN" sz="2200"/>
                  <a:t>Thông thường rất khó để xác định hệ số học tối ưu trong trường hợp tổng quát. Do đó, ta thường chọn hệ số học là một giá trị nhỏ để thuật toán có thể hội tụ.</a:t>
                </a:r>
                <a:endParaRPr lang="en-US" sz="2200"/>
              </a:p>
              <a:p>
                <a:pPr marL="635000" lvl="1" indent="0" algn="l">
                  <a:spcBef>
                    <a:spcPts val="0"/>
                  </a:spcBef>
                  <a:buNone/>
                </a:pPr>
                <a:endParaRPr lang="en-US" sz="2000">
                  <a:sym typeface="Wingdings" panose="05000000000000000000" pitchFamily="2" charset="2"/>
                </a:endParaRPr>
              </a:p>
              <a:p>
                <a:pPr marL="635000" lvl="1" indent="0">
                  <a:spcBef>
                    <a:spcPts val="0"/>
                  </a:spcBef>
                  <a:buNone/>
                </a:pPr>
                <a:endParaRPr lang="en-US" sz="2000" dirty="0"/>
              </a:p>
              <a:p>
                <a:pPr marL="463550" indent="-285750">
                  <a:spcBef>
                    <a:spcPts val="0"/>
                  </a:spcBef>
                </a:pPr>
                <a:endParaRPr lang="en-US" sz="2400" dirty="0"/>
              </a:p>
              <a:p>
                <a:pPr marL="463550" indent="-285750">
                  <a:spcBef>
                    <a:spcPts val="0"/>
                  </a:spcBef>
                </a:pPr>
                <a:endParaRPr lang="en-US" sz="2400" dirty="0"/>
              </a:p>
              <a:p>
                <a:pPr marL="463550" indent="-285750">
                  <a:spcBef>
                    <a:spcPts val="0"/>
                  </a:spcBef>
                </a:pPr>
                <a:endParaRPr lang="en-US" sz="2400" dirty="0"/>
              </a:p>
              <a:p>
                <a:pPr marL="463550" indent="-285750">
                  <a:spcBef>
                    <a:spcPts val="0"/>
                  </a:spcBef>
                </a:pPr>
                <a:endParaRPr lang="en-US" sz="2400" i="1" dirty="0"/>
              </a:p>
              <a:p>
                <a:pPr marL="463550" indent="-285750">
                  <a:spcBef>
                    <a:spcPts val="0"/>
                  </a:spcBef>
                </a:pPr>
                <a:endParaRPr lang="en-US" sz="2400" i="1" dirty="0"/>
              </a:p>
              <a:p>
                <a:pPr marL="228600" lvl="0" indent="-50800">
                  <a:spcBef>
                    <a:spcPts val="0"/>
                  </a:spcBef>
                  <a:buNone/>
                </a:pPr>
                <a:endParaRPr lang="en-US" sz="2000" dirty="0"/>
              </a:p>
            </p:txBody>
          </p:sp>
        </mc:Choice>
        <mc:Fallback xmlns="">
          <p:sp>
            <p:nvSpPr>
              <p:cNvPr id="374" name="Google Shape;374;p5">
                <a:extLst>
                  <a:ext uri="{FF2B5EF4-FFF2-40B4-BE49-F238E27FC236}">
                    <a16:creationId xmlns:a16="http://schemas.microsoft.com/office/drawing/2014/main" id="{F73171C3-B154-4E7A-6166-BA8F9504F2C8}"/>
                  </a:ext>
                </a:extLst>
              </p:cNvPr>
              <p:cNvSpPr txBox="1">
                <a:spLocks noGrp="1" noRot="1" noChangeAspect="1" noMove="1" noResize="1" noEditPoints="1" noAdjustHandles="1" noChangeArrowheads="1" noChangeShapeType="1" noTextEdit="1"/>
              </p:cNvSpPr>
              <p:nvPr>
                <p:ph type="body" idx="1"/>
              </p:nvPr>
            </p:nvSpPr>
            <p:spPr>
              <a:xfrm>
                <a:off x="527142" y="968050"/>
                <a:ext cx="7047321" cy="5715129"/>
              </a:xfrm>
              <a:prstGeom prst="rect">
                <a:avLst/>
              </a:prstGeom>
              <a:blipFill>
                <a:blip r:embed="rId3"/>
                <a:stretch>
                  <a:fillRect t="-1281" r="-1037" b="-1067"/>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69D60A67-38DA-1587-47A8-5454D496C01C}"/>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7118D04A-B416-2B86-20F2-89A1B747BF42}"/>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26</a:t>
            </a:fld>
            <a:endParaRPr/>
          </a:p>
        </p:txBody>
      </p:sp>
      <p:pic>
        <p:nvPicPr>
          <p:cNvPr id="8" name="Graphic 7">
            <a:extLst>
              <a:ext uri="{FF2B5EF4-FFF2-40B4-BE49-F238E27FC236}">
                <a16:creationId xmlns:a16="http://schemas.microsoft.com/office/drawing/2014/main" id="{550D2E80-9C07-0C16-7E80-AE1131F32C9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8215648" y="695325"/>
            <a:ext cx="3580729" cy="2733674"/>
          </a:xfrm>
          <a:prstGeom prst="rect">
            <a:avLst/>
          </a:prstGeom>
        </p:spPr>
      </p:pic>
      <p:sp>
        <p:nvSpPr>
          <p:cNvPr id="2" name="Google Shape;374;p5">
            <a:extLst>
              <a:ext uri="{FF2B5EF4-FFF2-40B4-BE49-F238E27FC236}">
                <a16:creationId xmlns:a16="http://schemas.microsoft.com/office/drawing/2014/main" id="{403C2110-3F7B-362B-3CE9-27964B0CE103}"/>
              </a:ext>
            </a:extLst>
          </p:cNvPr>
          <p:cNvSpPr txBox="1">
            <a:spLocks/>
          </p:cNvSpPr>
          <p:nvPr/>
        </p:nvSpPr>
        <p:spPr>
          <a:xfrm>
            <a:off x="7672251" y="3480274"/>
            <a:ext cx="4224937" cy="2911817"/>
          </a:xfrm>
          <a:prstGeom prst="rect">
            <a:avLst/>
          </a:prstGeom>
          <a:noFill/>
          <a:ln>
            <a:solidFill>
              <a:schemeClr val="tx1"/>
            </a:solidFill>
          </a:ln>
        </p:spPr>
        <p:txBody>
          <a:bodyPr spcFirstLastPara="1" wrap="square" lIns="91425" tIns="45700" rIns="91425" bIns="45700" anchor="t" anchorCtr="0">
            <a:normAutofit fontScale="25000" lnSpcReduction="20000"/>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buNone/>
            </a:pPr>
            <a:r>
              <a:rPr lang="en-US" sz="4800" b="0">
                <a:solidFill>
                  <a:srgbClr val="0000FF"/>
                </a:solidFill>
                <a:effectLst/>
                <a:latin typeface="Lucida Sans Unicode" panose="020B0602030504020204" pitchFamily="34" charset="0"/>
                <a:cs typeface="Lucida Sans Unicode" panose="020B0602030504020204" pitchFamily="34" charset="0"/>
              </a:rPr>
              <a:t>def</a:t>
            </a:r>
            <a:r>
              <a:rPr lang="en-US" sz="4800" b="0">
                <a:solidFill>
                  <a:srgbClr val="000000"/>
                </a:solidFill>
                <a:effectLst/>
                <a:latin typeface="Lucida Sans Unicode" panose="020B0602030504020204" pitchFamily="34" charset="0"/>
                <a:cs typeface="Lucida Sans Unicode" panose="020B0602030504020204" pitchFamily="34" charset="0"/>
              </a:rPr>
              <a:t> </a:t>
            </a:r>
            <a:r>
              <a:rPr lang="en-US" sz="4800" b="0">
                <a:solidFill>
                  <a:srgbClr val="795E26"/>
                </a:solidFill>
                <a:effectLst/>
                <a:latin typeface="Lucida Sans Unicode" panose="020B0602030504020204" pitchFamily="34" charset="0"/>
                <a:cs typeface="Lucida Sans Unicode" panose="020B0602030504020204" pitchFamily="34" charset="0"/>
              </a:rPr>
              <a:t>gradient</a:t>
            </a:r>
            <a:r>
              <a:rPr lang="en-US" sz="4800" b="0">
                <a:solidFill>
                  <a:srgbClr val="000000"/>
                </a:solidFill>
                <a:effectLst/>
                <a:latin typeface="Lucida Sans Unicode" panose="020B0602030504020204" pitchFamily="34" charset="0"/>
                <a:cs typeface="Lucida Sans Unicode" panose="020B0602030504020204" pitchFamily="34" charset="0"/>
              </a:rPr>
              <a:t>(</a:t>
            </a:r>
            <a:r>
              <a:rPr lang="en-US" sz="4800" b="0">
                <a:solidFill>
                  <a:srgbClr val="001080"/>
                </a:solidFill>
                <a:effectLst/>
                <a:latin typeface="Lucida Sans Unicode" panose="020B0602030504020204" pitchFamily="34" charset="0"/>
                <a:cs typeface="Lucida Sans Unicode" panose="020B0602030504020204" pitchFamily="34" charset="0"/>
              </a:rPr>
              <a:t>x</a:t>
            </a:r>
            <a:r>
              <a:rPr lang="en-US" sz="4800" b="0">
                <a:solidFill>
                  <a:srgbClr val="000000"/>
                </a:solidFill>
                <a:effectLst/>
                <a:latin typeface="Lucida Sans Unicode" panose="020B0602030504020204" pitchFamily="34" charset="0"/>
                <a:cs typeface="Lucida Sans Unicode" panose="020B0602030504020204" pitchFamily="34" charset="0"/>
              </a:rPr>
              <a:t>):</a:t>
            </a:r>
          </a:p>
          <a:p>
            <a:pPr marL="50800" indent="0">
              <a:buNone/>
            </a:pPr>
            <a:r>
              <a:rPr lang="en-US" sz="4800" b="0">
                <a:solidFill>
                  <a:srgbClr val="000000"/>
                </a:solidFill>
                <a:effectLst/>
                <a:latin typeface="Lucida Sans Unicode" panose="020B0602030504020204" pitchFamily="34" charset="0"/>
                <a:cs typeface="Lucida Sans Unicode" panose="020B0602030504020204" pitchFamily="34" charset="0"/>
              </a:rPr>
              <a:t>    </a:t>
            </a:r>
            <a:r>
              <a:rPr lang="en-US" sz="4800" b="0">
                <a:solidFill>
                  <a:srgbClr val="AF00DB"/>
                </a:solidFill>
                <a:effectLst/>
                <a:latin typeface="Lucida Sans Unicode" panose="020B0602030504020204" pitchFamily="34" charset="0"/>
                <a:cs typeface="Lucida Sans Unicode" panose="020B0602030504020204" pitchFamily="34" charset="0"/>
              </a:rPr>
              <a:t>return</a:t>
            </a:r>
            <a:r>
              <a:rPr lang="en-US" sz="4800" b="0">
                <a:solidFill>
                  <a:srgbClr val="000000"/>
                </a:solidFill>
                <a:effectLst/>
                <a:latin typeface="Lucida Sans Unicode" panose="020B0602030504020204" pitchFamily="34" charset="0"/>
                <a:cs typeface="Lucida Sans Unicode" panose="020B0602030504020204" pitchFamily="34" charset="0"/>
              </a:rPr>
              <a:t> </a:t>
            </a:r>
            <a:r>
              <a:rPr lang="en-US" sz="4800" b="0">
                <a:solidFill>
                  <a:srgbClr val="116644"/>
                </a:solidFill>
                <a:effectLst/>
                <a:latin typeface="Lucida Sans Unicode" panose="020B0602030504020204" pitchFamily="34" charset="0"/>
                <a:cs typeface="Lucida Sans Unicode" panose="020B0602030504020204" pitchFamily="34" charset="0"/>
              </a:rPr>
              <a:t>6.0</a:t>
            </a:r>
            <a:r>
              <a:rPr lang="en-US" sz="4800" b="0">
                <a:solidFill>
                  <a:srgbClr val="000000"/>
                </a:solidFill>
                <a:effectLst/>
                <a:latin typeface="Lucida Sans Unicode" panose="020B0602030504020204" pitchFamily="34" charset="0"/>
                <a:cs typeface="Lucida Sans Unicode" panose="020B0602030504020204" pitchFamily="34" charset="0"/>
              </a:rPr>
              <a:t> * x + </a:t>
            </a:r>
            <a:r>
              <a:rPr lang="en-US" sz="4800" b="0">
                <a:solidFill>
                  <a:srgbClr val="116644"/>
                </a:solidFill>
                <a:effectLst/>
                <a:latin typeface="Lucida Sans Unicode" panose="020B0602030504020204" pitchFamily="34" charset="0"/>
                <a:cs typeface="Lucida Sans Unicode" panose="020B0602030504020204" pitchFamily="34" charset="0"/>
              </a:rPr>
              <a:t>4.0</a:t>
            </a:r>
            <a:endParaRPr lang="en-US" sz="4800" b="0">
              <a:solidFill>
                <a:srgbClr val="000000"/>
              </a:solidFill>
              <a:effectLst/>
              <a:latin typeface="Lucida Sans Unicode" panose="020B0602030504020204" pitchFamily="34" charset="0"/>
              <a:cs typeface="Lucida Sans Unicode" panose="020B0602030504020204" pitchFamily="34" charset="0"/>
            </a:endParaRPr>
          </a:p>
          <a:p>
            <a:pPr marL="50800" indent="0">
              <a:buNone/>
            </a:pPr>
            <a:endParaRPr lang="en-US" sz="4800" b="0">
              <a:solidFill>
                <a:srgbClr val="0000FF"/>
              </a:solidFill>
              <a:effectLst/>
              <a:latin typeface="Lucida Sans Unicode" panose="020B0602030504020204" pitchFamily="34" charset="0"/>
              <a:cs typeface="Lucida Sans Unicode" panose="020B0602030504020204" pitchFamily="34" charset="0"/>
            </a:endParaRPr>
          </a:p>
          <a:p>
            <a:pPr marL="50800" indent="0">
              <a:buNone/>
            </a:pPr>
            <a:r>
              <a:rPr lang="en-US" sz="4800" b="0">
                <a:solidFill>
                  <a:srgbClr val="0000FF"/>
                </a:solidFill>
                <a:effectLst/>
                <a:latin typeface="Lucida Sans Unicode" panose="020B0602030504020204" pitchFamily="34" charset="0"/>
                <a:cs typeface="Lucida Sans Unicode" panose="020B0602030504020204" pitchFamily="34" charset="0"/>
              </a:rPr>
              <a:t>def</a:t>
            </a:r>
            <a:r>
              <a:rPr lang="en-US" sz="4800" b="0">
                <a:solidFill>
                  <a:srgbClr val="000000"/>
                </a:solidFill>
                <a:effectLst/>
                <a:latin typeface="Lucida Sans Unicode" panose="020B0602030504020204" pitchFamily="34" charset="0"/>
                <a:cs typeface="Lucida Sans Unicode" panose="020B0602030504020204" pitchFamily="34" charset="0"/>
              </a:rPr>
              <a:t> </a:t>
            </a:r>
            <a:r>
              <a:rPr lang="en-US" sz="4800" b="0">
                <a:solidFill>
                  <a:srgbClr val="795E26"/>
                </a:solidFill>
                <a:effectLst/>
                <a:latin typeface="Lucida Sans Unicode" panose="020B0602030504020204" pitchFamily="34" charset="0"/>
                <a:cs typeface="Lucida Sans Unicode" panose="020B0602030504020204" pitchFamily="34" charset="0"/>
              </a:rPr>
              <a:t>gradient_descent</a:t>
            </a:r>
            <a:r>
              <a:rPr lang="en-US" sz="4800" b="0">
                <a:solidFill>
                  <a:srgbClr val="000000"/>
                </a:solidFill>
                <a:effectLst/>
                <a:latin typeface="Lucida Sans Unicode" panose="020B0602030504020204" pitchFamily="34" charset="0"/>
                <a:cs typeface="Lucida Sans Unicode" panose="020B0602030504020204" pitchFamily="34" charset="0"/>
              </a:rPr>
              <a:t>(</a:t>
            </a:r>
            <a:r>
              <a:rPr lang="en-US" sz="4800" b="0">
                <a:solidFill>
                  <a:srgbClr val="001080"/>
                </a:solidFill>
                <a:effectLst/>
                <a:latin typeface="Lucida Sans Unicode" panose="020B0602030504020204" pitchFamily="34" charset="0"/>
                <a:cs typeface="Lucida Sans Unicode" panose="020B0602030504020204" pitchFamily="34" charset="0"/>
              </a:rPr>
              <a:t>x_init</a:t>
            </a:r>
            <a:r>
              <a:rPr lang="en-US" sz="4800" b="0">
                <a:solidFill>
                  <a:srgbClr val="000000"/>
                </a:solidFill>
                <a:effectLst/>
                <a:latin typeface="Lucida Sans Unicode" panose="020B0602030504020204" pitchFamily="34" charset="0"/>
                <a:cs typeface="Lucida Sans Unicode" panose="020B0602030504020204" pitchFamily="34" charset="0"/>
              </a:rPr>
              <a:t>, </a:t>
            </a:r>
            <a:r>
              <a:rPr lang="en-US" sz="4800" b="0">
                <a:solidFill>
                  <a:srgbClr val="001080"/>
                </a:solidFill>
                <a:effectLst/>
                <a:latin typeface="Lucida Sans Unicode" panose="020B0602030504020204" pitchFamily="34" charset="0"/>
                <a:cs typeface="Lucida Sans Unicode" panose="020B0602030504020204" pitchFamily="34" charset="0"/>
              </a:rPr>
              <a:t>alpha</a:t>
            </a:r>
            <a:r>
              <a:rPr lang="en-US" sz="4800" b="0">
                <a:solidFill>
                  <a:srgbClr val="000000"/>
                </a:solidFill>
                <a:effectLst/>
                <a:latin typeface="Lucida Sans Unicode" panose="020B0602030504020204" pitchFamily="34" charset="0"/>
                <a:cs typeface="Lucida Sans Unicode" panose="020B0602030504020204" pitchFamily="34" charset="0"/>
              </a:rPr>
              <a:t>, </a:t>
            </a:r>
            <a:r>
              <a:rPr lang="en-US" sz="4800" b="0">
                <a:solidFill>
                  <a:srgbClr val="001080"/>
                </a:solidFill>
                <a:effectLst/>
                <a:latin typeface="Lucida Sans Unicode" panose="020B0602030504020204" pitchFamily="34" charset="0"/>
                <a:cs typeface="Lucida Sans Unicode" panose="020B0602030504020204" pitchFamily="34" charset="0"/>
              </a:rPr>
              <a:t>max_iters</a:t>
            </a:r>
            <a:r>
              <a:rPr lang="en-US" sz="4800" b="0">
                <a:solidFill>
                  <a:srgbClr val="000000"/>
                </a:solidFill>
                <a:effectLst/>
                <a:latin typeface="Lucida Sans Unicode" panose="020B0602030504020204" pitchFamily="34" charset="0"/>
                <a:cs typeface="Lucida Sans Unicode" panose="020B0602030504020204" pitchFamily="34" charset="0"/>
              </a:rPr>
              <a:t>=</a:t>
            </a:r>
            <a:r>
              <a:rPr lang="en-US" sz="4800" b="0">
                <a:solidFill>
                  <a:srgbClr val="116644"/>
                </a:solidFill>
                <a:effectLst/>
                <a:latin typeface="Lucida Sans Unicode" panose="020B0602030504020204" pitchFamily="34" charset="0"/>
                <a:cs typeface="Lucida Sans Unicode" panose="020B0602030504020204" pitchFamily="34" charset="0"/>
              </a:rPr>
              <a:t>100</a:t>
            </a:r>
            <a:r>
              <a:rPr lang="en-US" sz="4800" b="0">
                <a:solidFill>
                  <a:srgbClr val="000000"/>
                </a:solidFill>
                <a:effectLst/>
                <a:latin typeface="Lucida Sans Unicode" panose="020B0602030504020204" pitchFamily="34" charset="0"/>
                <a:cs typeface="Lucida Sans Unicode" panose="020B0602030504020204" pitchFamily="34" charset="0"/>
              </a:rPr>
              <a:t>):</a:t>
            </a:r>
          </a:p>
          <a:p>
            <a:pPr marL="50800" indent="0">
              <a:buNone/>
            </a:pPr>
            <a:r>
              <a:rPr lang="en-US" sz="4800" b="0">
                <a:solidFill>
                  <a:srgbClr val="000000"/>
                </a:solidFill>
                <a:effectLst/>
                <a:latin typeface="Lucida Sans Unicode" panose="020B0602030504020204" pitchFamily="34" charset="0"/>
                <a:cs typeface="Lucida Sans Unicode" panose="020B0602030504020204" pitchFamily="34" charset="0"/>
              </a:rPr>
              <a:t>    x = x_init</a:t>
            </a:r>
          </a:p>
          <a:p>
            <a:pPr marL="50800" indent="0">
              <a:buNone/>
            </a:pPr>
            <a:r>
              <a:rPr lang="en-US" sz="4800" b="0">
                <a:solidFill>
                  <a:srgbClr val="000000"/>
                </a:solidFill>
                <a:effectLst/>
                <a:latin typeface="Lucida Sans Unicode" panose="020B0602030504020204" pitchFamily="34" charset="0"/>
                <a:cs typeface="Lucida Sans Unicode" panose="020B0602030504020204" pitchFamily="34" charset="0"/>
              </a:rPr>
              <a:t>    </a:t>
            </a:r>
            <a:r>
              <a:rPr lang="en-US" sz="4800" b="0">
                <a:solidFill>
                  <a:srgbClr val="AF00DB"/>
                </a:solidFill>
                <a:effectLst/>
                <a:latin typeface="Lucida Sans Unicode" panose="020B0602030504020204" pitchFamily="34" charset="0"/>
                <a:cs typeface="Lucida Sans Unicode" panose="020B0602030504020204" pitchFamily="34" charset="0"/>
              </a:rPr>
              <a:t>while</a:t>
            </a:r>
            <a:r>
              <a:rPr lang="en-US" sz="4800" b="0">
                <a:solidFill>
                  <a:srgbClr val="000000"/>
                </a:solidFill>
                <a:effectLst/>
                <a:latin typeface="Lucida Sans Unicode" panose="020B0602030504020204" pitchFamily="34" charset="0"/>
                <a:cs typeface="Lucida Sans Unicode" panose="020B0602030504020204" pitchFamily="34" charset="0"/>
              </a:rPr>
              <a:t> </a:t>
            </a:r>
            <a:r>
              <a:rPr lang="en-US" sz="4800" b="0">
                <a:solidFill>
                  <a:srgbClr val="0000FF"/>
                </a:solidFill>
                <a:effectLst/>
                <a:latin typeface="Lucida Sans Unicode" panose="020B0602030504020204" pitchFamily="34" charset="0"/>
                <a:cs typeface="Lucida Sans Unicode" panose="020B0602030504020204" pitchFamily="34" charset="0"/>
              </a:rPr>
              <a:t>True</a:t>
            </a:r>
            <a:r>
              <a:rPr lang="en-US" sz="4800" b="0">
                <a:solidFill>
                  <a:srgbClr val="000000"/>
                </a:solidFill>
                <a:effectLst/>
                <a:latin typeface="Lucida Sans Unicode" panose="020B0602030504020204" pitchFamily="34" charset="0"/>
                <a:cs typeface="Lucida Sans Unicode" panose="020B0602030504020204" pitchFamily="34" charset="0"/>
              </a:rPr>
              <a:t>:</a:t>
            </a:r>
          </a:p>
          <a:p>
            <a:pPr marL="50800" indent="0">
              <a:buNone/>
            </a:pPr>
            <a:r>
              <a:rPr lang="en-US" sz="4800" b="0">
                <a:solidFill>
                  <a:srgbClr val="000000"/>
                </a:solidFill>
                <a:effectLst/>
                <a:latin typeface="Lucida Sans Unicode" panose="020B0602030504020204" pitchFamily="34" charset="0"/>
                <a:cs typeface="Lucida Sans Unicode" panose="020B0602030504020204" pitchFamily="34" charset="0"/>
              </a:rPr>
              <a:t>        grad = gradient(x)</a:t>
            </a:r>
          </a:p>
          <a:p>
            <a:pPr marL="50800" indent="0">
              <a:buNone/>
            </a:pPr>
            <a:r>
              <a:rPr lang="en-US" sz="4800" b="0">
                <a:solidFill>
                  <a:srgbClr val="000000"/>
                </a:solidFill>
                <a:effectLst/>
                <a:latin typeface="Lucida Sans Unicode" panose="020B0602030504020204" pitchFamily="34" charset="0"/>
                <a:cs typeface="Lucida Sans Unicode" panose="020B0602030504020204" pitchFamily="34" charset="0"/>
              </a:rPr>
              <a:t>        x = x – alpha * grad</a:t>
            </a:r>
          </a:p>
          <a:p>
            <a:pPr marL="50800" indent="0">
              <a:buNone/>
            </a:pPr>
            <a:r>
              <a:rPr lang="en-US" sz="4800" b="0">
                <a:solidFill>
                  <a:srgbClr val="000000"/>
                </a:solidFill>
                <a:effectLst/>
                <a:latin typeface="Lucida Sans Unicode" panose="020B0602030504020204" pitchFamily="34" charset="0"/>
                <a:cs typeface="Lucida Sans Unicode" panose="020B0602030504020204" pitchFamily="34" charset="0"/>
              </a:rPr>
              <a:t>        </a:t>
            </a:r>
            <a:r>
              <a:rPr lang="en-US" sz="4800" b="0">
                <a:solidFill>
                  <a:srgbClr val="AF00DB"/>
                </a:solidFill>
                <a:effectLst/>
                <a:latin typeface="Lucida Sans Unicode" panose="020B0602030504020204" pitchFamily="34" charset="0"/>
                <a:cs typeface="Lucida Sans Unicode" panose="020B0602030504020204" pitchFamily="34" charset="0"/>
              </a:rPr>
              <a:t>if</a:t>
            </a:r>
            <a:r>
              <a:rPr lang="en-US" sz="4800" b="0">
                <a:solidFill>
                  <a:srgbClr val="000000"/>
                </a:solidFill>
                <a:effectLst/>
                <a:latin typeface="Lucida Sans Unicode" panose="020B0602030504020204" pitchFamily="34" charset="0"/>
                <a:cs typeface="Lucida Sans Unicode" panose="020B0602030504020204" pitchFamily="34" charset="0"/>
              </a:rPr>
              <a:t> iter &gt; max_iters:</a:t>
            </a:r>
          </a:p>
          <a:p>
            <a:pPr marL="50800" indent="0">
              <a:buNone/>
            </a:pPr>
            <a:r>
              <a:rPr lang="en-US" sz="4800" b="0">
                <a:solidFill>
                  <a:srgbClr val="000000"/>
                </a:solidFill>
                <a:effectLst/>
                <a:latin typeface="Lucida Sans Unicode" panose="020B0602030504020204" pitchFamily="34" charset="0"/>
                <a:cs typeface="Lucida Sans Unicode" panose="020B0602030504020204" pitchFamily="34" charset="0"/>
              </a:rPr>
              <a:t>            </a:t>
            </a:r>
            <a:r>
              <a:rPr lang="en-US" sz="4800" b="0">
                <a:solidFill>
                  <a:srgbClr val="AF00DB"/>
                </a:solidFill>
                <a:effectLst/>
                <a:latin typeface="Lucida Sans Unicode" panose="020B0602030504020204" pitchFamily="34" charset="0"/>
                <a:cs typeface="Lucida Sans Unicode" panose="020B0602030504020204" pitchFamily="34" charset="0"/>
              </a:rPr>
              <a:t>break</a:t>
            </a:r>
            <a:endParaRPr lang="en-US" sz="4800" b="0">
              <a:solidFill>
                <a:srgbClr val="000000"/>
              </a:solidFill>
              <a:effectLst/>
              <a:latin typeface="Lucida Sans Unicode" panose="020B0602030504020204" pitchFamily="34" charset="0"/>
              <a:cs typeface="Lucida Sans Unicode" panose="020B0602030504020204" pitchFamily="34" charset="0"/>
            </a:endParaRPr>
          </a:p>
          <a:p>
            <a:pPr marL="50800" indent="0">
              <a:buNone/>
            </a:pPr>
            <a:r>
              <a:rPr lang="en-US" sz="4800" b="0">
                <a:solidFill>
                  <a:srgbClr val="000000"/>
                </a:solidFill>
                <a:effectLst/>
                <a:latin typeface="Lucida Sans Unicode" panose="020B0602030504020204" pitchFamily="34" charset="0"/>
                <a:cs typeface="Lucida Sans Unicode" panose="020B0602030504020204" pitchFamily="34" charset="0"/>
              </a:rPr>
              <a:t>        </a:t>
            </a:r>
            <a:r>
              <a:rPr lang="en-US" sz="4800" b="0">
                <a:solidFill>
                  <a:srgbClr val="AF00DB"/>
                </a:solidFill>
                <a:effectLst/>
                <a:latin typeface="Lucida Sans Unicode" panose="020B0602030504020204" pitchFamily="34" charset="0"/>
                <a:cs typeface="Lucida Sans Unicode" panose="020B0602030504020204" pitchFamily="34" charset="0"/>
              </a:rPr>
              <a:t>if</a:t>
            </a:r>
            <a:r>
              <a:rPr lang="en-US" sz="4800" b="0">
                <a:solidFill>
                  <a:srgbClr val="000000"/>
                </a:solidFill>
                <a:effectLst/>
                <a:latin typeface="Lucida Sans Unicode" panose="020B0602030504020204" pitchFamily="34" charset="0"/>
                <a:cs typeface="Lucida Sans Unicode" panose="020B0602030504020204" pitchFamily="34" charset="0"/>
              </a:rPr>
              <a:t> np.fabs(grad) &lt; </a:t>
            </a:r>
            <a:r>
              <a:rPr lang="en-US" sz="4800" b="0">
                <a:solidFill>
                  <a:srgbClr val="116644"/>
                </a:solidFill>
                <a:effectLst/>
                <a:latin typeface="Lucida Sans Unicode" panose="020B0602030504020204" pitchFamily="34" charset="0"/>
                <a:cs typeface="Lucida Sans Unicode" panose="020B0602030504020204" pitchFamily="34" charset="0"/>
              </a:rPr>
              <a:t>1e-5</a:t>
            </a:r>
            <a:r>
              <a:rPr lang="en-US" sz="4800" b="0">
                <a:solidFill>
                  <a:srgbClr val="000000"/>
                </a:solidFill>
                <a:effectLst/>
                <a:latin typeface="Lucida Sans Unicode" panose="020B0602030504020204" pitchFamily="34" charset="0"/>
                <a:cs typeface="Lucida Sans Unicode" panose="020B0602030504020204" pitchFamily="34" charset="0"/>
              </a:rPr>
              <a:t>:</a:t>
            </a:r>
          </a:p>
          <a:p>
            <a:pPr marL="50800" indent="0">
              <a:buNone/>
            </a:pPr>
            <a:r>
              <a:rPr lang="en-US" sz="4800" b="0">
                <a:solidFill>
                  <a:srgbClr val="000000"/>
                </a:solidFill>
                <a:effectLst/>
                <a:latin typeface="Lucida Sans Unicode" panose="020B0602030504020204" pitchFamily="34" charset="0"/>
                <a:cs typeface="Lucida Sans Unicode" panose="020B0602030504020204" pitchFamily="34" charset="0"/>
              </a:rPr>
              <a:t>            </a:t>
            </a:r>
            <a:r>
              <a:rPr lang="en-US" sz="4800" b="0">
                <a:solidFill>
                  <a:srgbClr val="AF00DB"/>
                </a:solidFill>
                <a:effectLst/>
                <a:latin typeface="Lucida Sans Unicode" panose="020B0602030504020204" pitchFamily="34" charset="0"/>
                <a:cs typeface="Lucida Sans Unicode" panose="020B0602030504020204" pitchFamily="34" charset="0"/>
              </a:rPr>
              <a:t>break</a:t>
            </a:r>
            <a:endParaRPr lang="en-US" sz="4800" b="0">
              <a:solidFill>
                <a:srgbClr val="000000"/>
              </a:solidFill>
              <a:effectLst/>
              <a:latin typeface="Lucida Sans Unicode" panose="020B0602030504020204" pitchFamily="34" charset="0"/>
              <a:cs typeface="Lucida Sans Unicode" panose="020B0602030504020204" pitchFamily="34" charset="0"/>
            </a:endParaRPr>
          </a:p>
        </p:txBody>
      </p:sp>
      <p:pic>
        <p:nvPicPr>
          <p:cNvPr id="6" name="Graphic 2">
            <a:extLst>
              <a:ext uri="{FF2B5EF4-FFF2-40B4-BE49-F238E27FC236}">
                <a16:creationId xmlns:a16="http://schemas.microsoft.com/office/drawing/2014/main" id="{77446DEB-2E67-864D-D97C-CF40A237CBAE}"/>
              </a:ext>
            </a:extLst>
          </p:cNvPr>
          <p:cNvPicPr>
            <a:picLocks noChangeAspect="1"/>
          </p:cNvPicPr>
          <p:nvPr/>
        </p:nvPicPr>
        <p:blipFill>
          <a:blip r:embed="rId6"/>
          <a:srcRect/>
          <a:stretch/>
        </p:blipFill>
        <p:spPr>
          <a:xfrm>
            <a:off x="8215649" y="652309"/>
            <a:ext cx="3580728" cy="2685546"/>
          </a:xfrm>
          <a:prstGeom prst="rect">
            <a:avLst/>
          </a:prstGeom>
        </p:spPr>
      </p:pic>
      <p:pic>
        <p:nvPicPr>
          <p:cNvPr id="3" name="Graphic 2">
            <a:extLst>
              <a:ext uri="{FF2B5EF4-FFF2-40B4-BE49-F238E27FC236}">
                <a16:creationId xmlns:a16="http://schemas.microsoft.com/office/drawing/2014/main" id="{9B7FF932-8A0E-CD35-D9B7-0133FF1764D3}"/>
              </a:ext>
            </a:extLst>
          </p:cNvPr>
          <p:cNvPicPr>
            <a:picLocks noChangeAspect="1"/>
          </p:cNvPicPr>
          <p:nvPr/>
        </p:nvPicPr>
        <p:blipFill>
          <a:blip r:embed="rId7"/>
          <a:srcRect/>
          <a:stretch/>
        </p:blipFill>
        <p:spPr>
          <a:xfrm>
            <a:off x="7994354" y="769091"/>
            <a:ext cx="3580729" cy="2685546"/>
          </a:xfrm>
          <a:prstGeom prst="rect">
            <a:avLst/>
          </a:prstGeom>
        </p:spPr>
      </p:pic>
      <p:pic>
        <p:nvPicPr>
          <p:cNvPr id="5" name="Graphic 2">
            <a:extLst>
              <a:ext uri="{FF2B5EF4-FFF2-40B4-BE49-F238E27FC236}">
                <a16:creationId xmlns:a16="http://schemas.microsoft.com/office/drawing/2014/main" id="{490FA570-82B3-50DC-CD7D-4AEF820576F5}"/>
              </a:ext>
            </a:extLst>
          </p:cNvPr>
          <p:cNvPicPr>
            <a:picLocks noChangeAspect="1"/>
          </p:cNvPicPr>
          <p:nvPr/>
        </p:nvPicPr>
        <p:blipFill>
          <a:blip r:embed="rId8"/>
          <a:srcRect/>
          <a:stretch/>
        </p:blipFill>
        <p:spPr>
          <a:xfrm>
            <a:off x="7994355" y="769091"/>
            <a:ext cx="3580728" cy="2685546"/>
          </a:xfrm>
          <a:prstGeom prst="rect">
            <a:avLst/>
          </a:prstGeom>
        </p:spPr>
      </p:pic>
      <p:pic>
        <p:nvPicPr>
          <p:cNvPr id="7" name="Graphic 2">
            <a:extLst>
              <a:ext uri="{FF2B5EF4-FFF2-40B4-BE49-F238E27FC236}">
                <a16:creationId xmlns:a16="http://schemas.microsoft.com/office/drawing/2014/main" id="{CDBDEF24-9CED-0354-AC27-9AC752ABE04A}"/>
              </a:ext>
            </a:extLst>
          </p:cNvPr>
          <p:cNvPicPr>
            <a:picLocks noChangeAspect="1"/>
          </p:cNvPicPr>
          <p:nvPr/>
        </p:nvPicPr>
        <p:blipFill>
          <a:blip r:embed="rId9"/>
          <a:srcRect/>
          <a:stretch/>
        </p:blipFill>
        <p:spPr>
          <a:xfrm>
            <a:off x="8020074" y="743453"/>
            <a:ext cx="3580728" cy="2685546"/>
          </a:xfrm>
          <a:prstGeom prst="rect">
            <a:avLst/>
          </a:prstGeom>
        </p:spPr>
      </p:pic>
      <p:pic>
        <p:nvPicPr>
          <p:cNvPr id="10" name="Graphic 2">
            <a:extLst>
              <a:ext uri="{FF2B5EF4-FFF2-40B4-BE49-F238E27FC236}">
                <a16:creationId xmlns:a16="http://schemas.microsoft.com/office/drawing/2014/main" id="{6CFFA1F4-AFC0-4014-BF16-493BBE548E7E}"/>
              </a:ext>
            </a:extLst>
          </p:cNvPr>
          <p:cNvPicPr>
            <a:picLocks noChangeAspect="1"/>
          </p:cNvPicPr>
          <p:nvPr/>
        </p:nvPicPr>
        <p:blipFill>
          <a:blip r:embed="rId10"/>
          <a:srcRect/>
          <a:stretch/>
        </p:blipFill>
        <p:spPr>
          <a:xfrm>
            <a:off x="8020074" y="769090"/>
            <a:ext cx="3580728" cy="2685546"/>
          </a:xfrm>
          <a:prstGeom prst="rect">
            <a:avLst/>
          </a:prstGeom>
        </p:spPr>
      </p:pic>
    </p:spTree>
    <p:extLst>
      <p:ext uri="{BB962C8B-B14F-4D97-AF65-F5344CB8AC3E}">
        <p14:creationId xmlns:p14="http://schemas.microsoft.com/office/powerpoint/2010/main" val="1338575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74">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7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2BE336F5-0649-F0A8-5F50-1971A3AF7BAD}"/>
            </a:ext>
          </a:extLst>
        </p:cNvPr>
        <p:cNvGrpSpPr/>
        <p:nvPr/>
      </p:nvGrpSpPr>
      <p:grpSpPr>
        <a:xfrm>
          <a:off x="0" y="0"/>
          <a:ext cx="0" cy="0"/>
          <a:chOff x="0" y="0"/>
          <a:chExt cx="0" cy="0"/>
        </a:xfrm>
      </p:grpSpPr>
      <p:sp>
        <p:nvSpPr>
          <p:cNvPr id="363" name="Google Shape;363;p4">
            <a:extLst>
              <a:ext uri="{FF2B5EF4-FFF2-40B4-BE49-F238E27FC236}">
                <a16:creationId xmlns:a16="http://schemas.microsoft.com/office/drawing/2014/main" id="{ABB05ABD-0C4A-1968-87D9-179B468C2BC1}"/>
              </a:ext>
            </a:extLst>
          </p:cNvPr>
          <p:cNvSpPr txBox="1">
            <a:spLocks noGrp="1"/>
          </p:cNvSpPr>
          <p:nvPr>
            <p:ph type="body" idx="1"/>
          </p:nvPr>
        </p:nvSpPr>
        <p:spPr>
          <a:xfrm>
            <a:off x="1470929" y="2095027"/>
            <a:ext cx="9941071" cy="884656"/>
          </a:xfrm>
          <a:prstGeom prst="rect">
            <a:avLst/>
          </a:prstGeom>
          <a:noFill/>
          <a:ln>
            <a:noFill/>
          </a:ln>
        </p:spPr>
        <p:txBody>
          <a:bodyPr spcFirstLastPara="1" wrap="square" lIns="91425" tIns="45700" rIns="91425" bIns="45700" anchor="ctr" anchorCtr="0">
            <a:normAutofit fontScale="85000" lnSpcReduction="10000"/>
          </a:bodyPr>
          <a:lstStyle/>
          <a:p>
            <a:pPr marL="0" lvl="0" indent="0" algn="l" rtl="0">
              <a:lnSpc>
                <a:spcPct val="90000"/>
              </a:lnSpc>
              <a:spcBef>
                <a:spcPts val="0"/>
              </a:spcBef>
              <a:spcAft>
                <a:spcPts val="0"/>
              </a:spcAft>
              <a:buClr>
                <a:srgbClr val="00F7FF"/>
              </a:buClr>
              <a:buSzPts val="4400"/>
              <a:buNone/>
            </a:pPr>
            <a:r>
              <a:rPr lang="en-US"/>
              <a:t>GRADIENT DESCENT VÀ XẤP XỈ BẬC HAI</a:t>
            </a:r>
            <a:endParaRPr dirty="0"/>
          </a:p>
        </p:txBody>
      </p:sp>
      <p:sp>
        <p:nvSpPr>
          <p:cNvPr id="364" name="Google Shape;364;p4">
            <a:extLst>
              <a:ext uri="{FF2B5EF4-FFF2-40B4-BE49-F238E27FC236}">
                <a16:creationId xmlns:a16="http://schemas.microsoft.com/office/drawing/2014/main" id="{36E83D83-5B60-DF6D-5869-23ADB48A5A85}"/>
              </a:ext>
            </a:extLst>
          </p:cNvPr>
          <p:cNvSpPr txBox="1">
            <a:spLocks noGrp="1"/>
          </p:cNvSpPr>
          <p:nvPr>
            <p:ph type="body" idx="2"/>
          </p:nvPr>
        </p:nvSpPr>
        <p:spPr>
          <a:xfrm>
            <a:off x="1470930" y="3169159"/>
            <a:ext cx="9941070" cy="695175"/>
          </a:xfrm>
          <a:prstGeom prst="rect">
            <a:avLst/>
          </a:prstGeom>
          <a:noFill/>
          <a:ln>
            <a:noFill/>
          </a:ln>
        </p:spPr>
        <p:txBody>
          <a:bodyPr spcFirstLastPara="1" wrap="square" lIns="91425" tIns="45700" rIns="91425" bIns="45700" anchor="ctr" anchorCtr="0">
            <a:normAutofit fontScale="92500"/>
          </a:bodyPr>
          <a:lstStyle/>
          <a:p>
            <a:pPr marL="0" lvl="0" indent="0" algn="l">
              <a:lnSpc>
                <a:spcPct val="90000"/>
              </a:lnSpc>
              <a:spcBef>
                <a:spcPts val="0"/>
              </a:spcBef>
              <a:spcAft>
                <a:spcPts val="0"/>
              </a:spcAft>
              <a:buClr>
                <a:schemeClr val="lt1"/>
              </a:buClr>
              <a:buSzPts val="2800"/>
              <a:buNone/>
            </a:pPr>
            <a:r>
              <a:rPr lang="en-US"/>
              <a:t>GRADIENT DESCENT AND QUADRATIC APPROXIMATION</a:t>
            </a:r>
            <a:endParaRPr dirty="0"/>
          </a:p>
        </p:txBody>
      </p:sp>
      <p:sp>
        <p:nvSpPr>
          <p:cNvPr id="365" name="Google Shape;365;p4">
            <a:extLst>
              <a:ext uri="{FF2B5EF4-FFF2-40B4-BE49-F238E27FC236}">
                <a16:creationId xmlns:a16="http://schemas.microsoft.com/office/drawing/2014/main" id="{82F9E8BC-26A6-9162-F3ED-A9AA2C96B3CD}"/>
              </a:ext>
            </a:extLst>
          </p:cNvPr>
          <p:cNvSpPr txBox="1">
            <a:spLocks noGrp="1"/>
          </p:cNvSpPr>
          <p:nvPr>
            <p:ph type="body" idx="3"/>
          </p:nvPr>
        </p:nvSpPr>
        <p:spPr>
          <a:xfrm>
            <a:off x="1470930" y="4137397"/>
            <a:ext cx="7147030" cy="916698"/>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rgbClr val="F2F2F2"/>
              </a:buClr>
              <a:buSzPts val="1000"/>
              <a:buNone/>
            </a:pPr>
            <a:endParaRPr/>
          </a:p>
        </p:txBody>
      </p:sp>
      <p:sp>
        <p:nvSpPr>
          <p:cNvPr id="366" name="Google Shape;366;p4">
            <a:extLst>
              <a:ext uri="{FF2B5EF4-FFF2-40B4-BE49-F238E27FC236}">
                <a16:creationId xmlns:a16="http://schemas.microsoft.com/office/drawing/2014/main" id="{D65E46EB-2AC3-0716-2C8D-18843C832BD1}"/>
              </a:ext>
            </a:extLst>
          </p:cNvPr>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lnSpcReduction="10000"/>
          </a:bodyPr>
          <a:lstStyle/>
          <a:p>
            <a:pPr marL="0" lvl="0" indent="0" algn="r" rtl="0">
              <a:lnSpc>
                <a:spcPct val="90000"/>
              </a:lnSpc>
              <a:spcBef>
                <a:spcPts val="0"/>
              </a:spcBef>
              <a:spcAft>
                <a:spcPts val="0"/>
              </a:spcAft>
              <a:buClr>
                <a:srgbClr val="00F7FF"/>
              </a:buClr>
              <a:buSzPts val="12000"/>
              <a:buNone/>
            </a:pPr>
            <a:endParaRPr/>
          </a:p>
        </p:txBody>
      </p:sp>
      <p:sp>
        <p:nvSpPr>
          <p:cNvPr id="367" name="Google Shape;367;p4">
            <a:extLst>
              <a:ext uri="{FF2B5EF4-FFF2-40B4-BE49-F238E27FC236}">
                <a16:creationId xmlns:a16="http://schemas.microsoft.com/office/drawing/2014/main" id="{0DC5DCB0-F184-7A6F-53BE-E1C256B1AC43}"/>
              </a:ext>
            </a:extLst>
          </p:cNvPr>
          <p:cNvSpPr txBox="1">
            <a:spLocks noGrp="1"/>
          </p:cNvSpPr>
          <p:nvPr>
            <p:ph type="ftr" idx="11"/>
          </p:nvPr>
        </p:nvSpPr>
        <p:spPr>
          <a:xfrm>
            <a:off x="838200" y="6481647"/>
            <a:ext cx="4475922"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VN"/>
              <a:t>Thực hiện bởi Trường Đại học Công nghệ Thông tin, ĐHQG-HCM</a:t>
            </a:r>
            <a:endParaRPr/>
          </a:p>
        </p:txBody>
      </p:sp>
      <p:sp>
        <p:nvSpPr>
          <p:cNvPr id="368" name="Google Shape;368;p4">
            <a:extLst>
              <a:ext uri="{FF2B5EF4-FFF2-40B4-BE49-F238E27FC236}">
                <a16:creationId xmlns:a16="http://schemas.microsoft.com/office/drawing/2014/main" id="{031DF8A0-987E-3EB9-A41F-51E0E604FB3D}"/>
              </a:ext>
            </a:extLst>
          </p:cNvPr>
          <p:cNvSpPr txBox="1">
            <a:spLocks noGrp="1"/>
          </p:cNvSpPr>
          <p:nvPr>
            <p:ph type="sldNum" idx="12"/>
          </p:nvPr>
        </p:nvSpPr>
        <p:spPr>
          <a:xfrm>
            <a:off x="65862" y="6542216"/>
            <a:ext cx="292608" cy="31578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27</a:t>
            </a:fld>
            <a:endParaRPr/>
          </a:p>
        </p:txBody>
      </p:sp>
    </p:spTree>
    <p:extLst>
      <p:ext uri="{BB962C8B-B14F-4D97-AF65-F5344CB8AC3E}">
        <p14:creationId xmlns:p14="http://schemas.microsoft.com/office/powerpoint/2010/main" val="82296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3D9A3B27-6F60-B922-D7FC-DA4ACD07A3F4}"/>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207F1907-E223-DF9B-9086-B78F53DD16AC}"/>
              </a:ext>
            </a:extLst>
          </p:cNvPr>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Thuật toán Gradient Descent</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068CB72A-04AE-209F-FCEC-6BB90249553B}"/>
                  </a:ext>
                </a:extLst>
              </p:cNvPr>
              <p:cNvSpPr txBox="1">
                <a:spLocks noGrp="1"/>
              </p:cNvSpPr>
              <p:nvPr>
                <p:ph type="body" idx="1"/>
              </p:nvPr>
            </p:nvSpPr>
            <p:spPr>
              <a:xfrm>
                <a:off x="331568" y="938233"/>
                <a:ext cx="9846102" cy="5770680"/>
              </a:xfrm>
              <a:prstGeom prst="rect">
                <a:avLst/>
              </a:prstGeom>
              <a:noFill/>
              <a:ln>
                <a:noFill/>
              </a:ln>
            </p:spPr>
            <p:txBody>
              <a:bodyPr spcFirstLastPara="1" wrap="square" lIns="91425" tIns="45700" rIns="91425" bIns="45700" anchor="t" anchorCtr="0">
                <a:normAutofit fontScale="92500"/>
              </a:bodyPr>
              <a:lstStyle/>
              <a:p>
                <a:pPr marL="463550" indent="-285750">
                  <a:spcBef>
                    <a:spcPts val="0"/>
                  </a:spcBef>
                </a:pPr>
                <a:r>
                  <a:rPr lang="en-US" sz="2400"/>
                  <a:t>Xét một hàm số </a:t>
                </a:r>
                <a14:m>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1" i="1" smtClean="0">
                        <a:latin typeface="Cambria Math" panose="02040503050406030204" pitchFamily="18" charset="0"/>
                      </a:rPr>
                      <m:t>𝒙</m:t>
                    </m:r>
                    <m:r>
                      <a:rPr lang="en-US" sz="2400" b="0" i="1" smtClean="0">
                        <a:latin typeface="Cambria Math" panose="02040503050406030204" pitchFamily="18" charset="0"/>
                      </a:rPr>
                      <m:t>)</m:t>
                    </m:r>
                  </m:oMath>
                </a14:m>
                <a:r>
                  <a:rPr lang="en-US" sz="2400" i="1" dirty="0"/>
                  <a:t> </a:t>
                </a:r>
                <a:r>
                  <a:rPr lang="en-US" sz="2400"/>
                  <a:t>là </a:t>
                </a:r>
                <a:r>
                  <a:rPr lang="en-US" sz="2400">
                    <a:solidFill>
                      <a:srgbClr val="FF0000"/>
                    </a:solidFill>
                  </a:rPr>
                  <a:t>hàm lồi (convex)</a:t>
                </a:r>
                <a:r>
                  <a:rPr lang="en-US" sz="2400"/>
                  <a:t> và </a:t>
                </a:r>
                <a:r>
                  <a:rPr lang="en-US" sz="2400">
                    <a:solidFill>
                      <a:srgbClr val="FF0000"/>
                    </a:solidFill>
                  </a:rPr>
                  <a:t>khả vi (differentiable)</a:t>
                </a:r>
                <a:r>
                  <a:rPr lang="en-US" sz="2400"/>
                  <a:t> với miền xác định </a:t>
                </a:r>
                <a14:m>
                  <m:oMath xmlns:m="http://schemas.openxmlformats.org/officeDocument/2006/math">
                    <m:r>
                      <a:rPr lang="en-US" sz="2400" b="0" i="1" smtClean="0">
                        <a:latin typeface="Cambria Math" panose="02040503050406030204" pitchFamily="18" charset="0"/>
                      </a:rPr>
                      <m:t>𝑑𝑜𝑚</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𝑓</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rPr>
                          <m:t>𝑛</m:t>
                        </m:r>
                      </m:sup>
                    </m:sSup>
                  </m:oMath>
                </a14:m>
                <a:r>
                  <a:rPr lang="en-US" sz="2400" i="1"/>
                  <a:t>. </a:t>
                </a:r>
                <a:r>
                  <a:rPr lang="en-US" sz="2400"/>
                  <a:t>Gọi </a:t>
                </a:r>
                <a14:m>
                  <m:oMath xmlns:m="http://schemas.openxmlformats.org/officeDocument/2006/math">
                    <m:sSup>
                      <m:sSupPr>
                        <m:ctrlPr>
                          <a:rPr lang="en-US" sz="2400" i="1" smtClean="0">
                            <a:latin typeface="Cambria Math" panose="02040503050406030204" pitchFamily="18" charset="0"/>
                          </a:rPr>
                        </m:ctrlPr>
                      </m:sSupPr>
                      <m:e>
                        <m:r>
                          <a:rPr lang="en-US" sz="2400" b="1" i="1" smtClean="0">
                            <a:latin typeface="Cambria Math" panose="02040503050406030204" pitchFamily="18" charset="0"/>
                          </a:rPr>
                          <m:t>𝒙</m:t>
                        </m:r>
                      </m:e>
                      <m:sup>
                        <m:r>
                          <a:rPr lang="en-US" sz="2400" b="0" i="1" smtClean="0">
                            <a:latin typeface="Cambria Math" panose="02040503050406030204" pitchFamily="18" charset="0"/>
                          </a:rPr>
                          <m:t>∗</m:t>
                        </m:r>
                      </m:sup>
                    </m:sSup>
                  </m:oMath>
                </a14:m>
                <a:r>
                  <a:rPr lang="en-US" sz="2400" i="1" dirty="0"/>
                  <a:t> </a:t>
                </a:r>
                <a:r>
                  <a:rPr lang="en-US" sz="2400"/>
                  <a:t>là lời giải cực tiểu của </a:t>
                </a:r>
                <a14:m>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1" i="1" smtClean="0">
                        <a:latin typeface="Cambria Math" panose="02040503050406030204" pitchFamily="18" charset="0"/>
                      </a:rPr>
                      <m:t>𝒙</m:t>
                    </m:r>
                    <m:r>
                      <a:rPr lang="en-US" sz="2400" b="0" i="1" smtClean="0">
                        <a:latin typeface="Cambria Math" panose="02040503050406030204" pitchFamily="18" charset="0"/>
                      </a:rPr>
                      <m:t>)</m:t>
                    </m:r>
                  </m:oMath>
                </a14:m>
                <a:r>
                  <a:rPr lang="en-US" sz="2400" i="1" dirty="0"/>
                  <a:t>.</a:t>
                </a:r>
              </a:p>
              <a:p>
                <a:pPr marL="463550" indent="-285750">
                  <a:spcBef>
                    <a:spcPts val="0"/>
                  </a:spcBef>
                </a:pPr>
                <a:r>
                  <a:rPr lang="en-US" sz="2400"/>
                  <a:t>Thuật toán </a:t>
                </a:r>
                <a:r>
                  <a:rPr lang="en-US" sz="2400">
                    <a:solidFill>
                      <a:schemeClr val="accent1"/>
                    </a:solidFill>
                  </a:rPr>
                  <a:t>Gradient Descent </a:t>
                </a:r>
                <a:r>
                  <a:rPr lang="en-US" sz="2400"/>
                  <a:t>giải bài toán tối ưu như sau:</a:t>
                </a:r>
              </a:p>
              <a:p>
                <a:pPr marL="635000" indent="-457200">
                  <a:spcBef>
                    <a:spcPts val="0"/>
                  </a:spcBef>
                  <a:buFont typeface="+mj-lt"/>
                  <a:buAutoNum type="arabicPeriod"/>
                </a:pPr>
                <a:r>
                  <a:rPr lang="en-US" sz="2400">
                    <a:latin typeface="+mj-lt"/>
                  </a:rPr>
                  <a:t>Chọn điểm bắt đầu </a:t>
                </a:r>
                <a14:m>
                  <m:oMath xmlns:m="http://schemas.openxmlformats.org/officeDocument/2006/math">
                    <m:sSub>
                      <m:sSubPr>
                        <m:ctrlPr>
                          <a:rPr lang="en-US" sz="2400"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0" i="1" smtClean="0">
                            <a:latin typeface="Cambria Math" panose="02040503050406030204" pitchFamily="18" charset="0"/>
                          </a:rPr>
                          <m:t>0</m:t>
                        </m:r>
                      </m:sub>
                    </m:sSub>
                    <m:r>
                      <a:rPr lang="en-US" sz="240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i="1">
                            <a:latin typeface="Cambria Math" panose="02040503050406030204" pitchFamily="18" charset="0"/>
                          </a:rPr>
                          <m:t>𝑛</m:t>
                        </m:r>
                      </m:sup>
                    </m:sSup>
                  </m:oMath>
                </a14:m>
                <a:r>
                  <a:rPr lang="en-US" sz="2400" dirty="0">
                    <a:latin typeface="+mj-lt"/>
                  </a:rPr>
                  <a:t>.</a:t>
                </a:r>
              </a:p>
              <a:p>
                <a:pPr marL="635000" indent="-457200">
                  <a:spcBef>
                    <a:spcPts val="0"/>
                  </a:spcBef>
                  <a:buFont typeface="+mj-lt"/>
                  <a:buAutoNum type="arabicPeriod"/>
                </a:pPr>
                <a:r>
                  <a:rPr lang="en-US" sz="2400"/>
                  <a:t> </a:t>
                </a:r>
                <a14:m>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𝑓</m:t>
                    </m:r>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oMath>
                </a14:m>
                <a:endParaRPr lang="en-US" sz="2400" i="1" dirty="0">
                  <a:latin typeface="+mj-lt"/>
                </a:endParaRPr>
              </a:p>
              <a:p>
                <a:pPr marL="635000" indent="-457200">
                  <a:spcBef>
                    <a:spcPts val="0"/>
                  </a:spcBef>
                  <a:buFont typeface="+mj-lt"/>
                  <a:buAutoNum type="arabicPeriod"/>
                </a:pPr>
                <a:r>
                  <a:rPr lang="en-US" sz="2400">
                    <a:latin typeface="+mj-lt"/>
                  </a:rPr>
                  <a:t>Lặp lại với </a:t>
                </a:r>
                <a14:m>
                  <m:oMath xmlns:m="http://schemas.openxmlformats.org/officeDocument/2006/math">
                    <m:r>
                      <a:rPr lang="en-US" sz="2400" i="1">
                        <a:latin typeface="Cambria Math" panose="02040503050406030204" pitchFamily="18" charset="0"/>
                      </a:rPr>
                      <m:t>𝑡</m:t>
                    </m:r>
                    <m:r>
                      <a:rPr lang="en-US" sz="2400" b="0" i="0" smtClean="0">
                        <a:latin typeface="Cambria Math" panose="02040503050406030204" pitchFamily="18" charset="0"/>
                      </a:rPr>
                      <m:t>=1,2,3,…</m:t>
                    </m:r>
                  </m:oMath>
                </a14:m>
                <a:endParaRPr lang="en-US" sz="2400" b="0">
                  <a:latin typeface="+mj-lt"/>
                </a:endParaRPr>
              </a:p>
              <a:p>
                <a:pPr marL="635000" indent="-457200">
                  <a:spcBef>
                    <a:spcPts val="0"/>
                  </a:spcBef>
                  <a:buFont typeface="+mj-lt"/>
                  <a:buAutoNum type="arabicPeriod"/>
                </a:pPr>
                <a:r>
                  <a:rPr lang="en-US" sz="2400">
                    <a:latin typeface="+mj-lt"/>
                  </a:rPr>
                  <a:t>Dừng lại khi thỏa điều kiện dừng nào đó.</a:t>
                </a:r>
                <a:endParaRPr lang="en-US" sz="2400" dirty="0">
                  <a:latin typeface="+mj-lt"/>
                </a:endParaRPr>
              </a:p>
              <a:p>
                <a:pPr marL="463550" indent="-285750">
                  <a:spcBef>
                    <a:spcPts val="0"/>
                  </a:spcBef>
                </a:pPr>
                <a:r>
                  <a:rPr lang="en-US" sz="2400"/>
                  <a:t>Thuật toán thực hiện các bước lặp </a:t>
                </a:r>
                <a:r>
                  <a:rPr lang="en-US" sz="2400" i="1"/>
                  <a:t>xuống dốc (downhill)</a:t>
                </a:r>
                <a:r>
                  <a:rPr lang="en-US" sz="2400"/>
                  <a:t>. </a:t>
                </a:r>
              </a:p>
              <a:p>
                <a:pPr marL="463550" indent="-285750">
                  <a:spcBef>
                    <a:spcPts val="0"/>
                  </a:spcBef>
                </a:pPr>
                <a:r>
                  <a:rPr lang="en-US" sz="2400"/>
                  <a:t>Hướng ngược lại của gradient là hướng giảm của hàm số </a:t>
                </a:r>
                <a14:m>
                  <m:oMath xmlns:m="http://schemas.openxmlformats.org/officeDocument/2006/math">
                    <m:r>
                      <a:rPr lang="en-US" sz="2400" b="0" i="1" smtClean="0">
                        <a:latin typeface="Cambria Math" panose="02040503050406030204" pitchFamily="18" charset="0"/>
                      </a:rPr>
                      <m:t>𝑓</m:t>
                    </m:r>
                  </m:oMath>
                </a14:m>
                <a:r>
                  <a:rPr lang="en-US" sz="2400"/>
                  <a:t>.</a:t>
                </a:r>
              </a:p>
              <a:p>
                <a:pPr marL="463550" indent="-285750">
                  <a:spcBef>
                    <a:spcPts val="0"/>
                  </a:spcBef>
                </a:pPr>
                <a:r>
                  <a:rPr lang="en-US" sz="2400"/>
                  <a:t>Thuật toán dừng lại tại một điểm nào đó gần với điểm cực tiểu với mọi điểm bắt đầu bất kỳ. Lưu ý: chỉ đúng với các hàm lồi (convex).</a:t>
                </a:r>
              </a:p>
              <a:p>
                <a:pPr marL="463550" indent="-285750">
                  <a:spcBef>
                    <a:spcPts val="0"/>
                  </a:spcBef>
                </a:pPr>
                <a:r>
                  <a:rPr lang="en-US" sz="2400"/>
                  <a:t>Đối với các hàm không lồi (non-convex), tùy vào điểm bắt đầu </a:t>
                </a:r>
                <a14:m>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0</m:t>
                        </m:r>
                      </m:sub>
                    </m:sSub>
                  </m:oMath>
                </a14:m>
                <a:r>
                  <a:rPr lang="en-US" sz="2400"/>
                  <a:t> mà ta có thể đạt được các lời giải cực tiểu địa phương (local minima) khác nhau. </a:t>
                </a:r>
                <a:endParaRPr lang="en-US" sz="2400" dirty="0"/>
              </a:p>
              <a:p>
                <a:pPr marL="228600" lvl="0" indent="-50800">
                  <a:spcBef>
                    <a:spcPts val="0"/>
                  </a:spcBef>
                  <a:buNone/>
                </a:pPr>
                <a:endParaRPr lang="en-US" sz="2000" dirty="0"/>
              </a:p>
            </p:txBody>
          </p:sp>
        </mc:Choice>
        <mc:Fallback xmlns="">
          <p:sp>
            <p:nvSpPr>
              <p:cNvPr id="374" name="Google Shape;374;p5">
                <a:extLst>
                  <a:ext uri="{FF2B5EF4-FFF2-40B4-BE49-F238E27FC236}">
                    <a16:creationId xmlns:a16="http://schemas.microsoft.com/office/drawing/2014/main" id="{068CB72A-04AE-209F-FCEC-6BB90249553B}"/>
                  </a:ext>
                </a:extLst>
              </p:cNvPr>
              <p:cNvSpPr txBox="1">
                <a:spLocks noGrp="1" noRot="1" noChangeAspect="1" noMove="1" noResize="1" noEditPoints="1" noAdjustHandles="1" noChangeArrowheads="1" noChangeShapeType="1" noTextEdit="1"/>
              </p:cNvSpPr>
              <p:nvPr>
                <p:ph type="body" idx="1"/>
              </p:nvPr>
            </p:nvSpPr>
            <p:spPr>
              <a:xfrm>
                <a:off x="331568" y="938233"/>
                <a:ext cx="9846102" cy="5770680"/>
              </a:xfrm>
              <a:prstGeom prst="rect">
                <a:avLst/>
              </a:prstGeom>
              <a:blipFill>
                <a:blip r:embed="rId3"/>
                <a:stretch>
                  <a:fillRect t="-845" r="-743" b="-1162"/>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34BE9FED-DB42-A339-2D69-AC229136E11B}"/>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332A5F34-EE84-E6D8-4D48-739F40AA0996}"/>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28</a:t>
            </a:fld>
            <a:endParaRPr/>
          </a:p>
        </p:txBody>
      </p:sp>
      <p:pic>
        <p:nvPicPr>
          <p:cNvPr id="2" name="Graphic 2">
            <a:extLst>
              <a:ext uri="{FF2B5EF4-FFF2-40B4-BE49-F238E27FC236}">
                <a16:creationId xmlns:a16="http://schemas.microsoft.com/office/drawing/2014/main" id="{16F43E03-FB0D-5075-1749-BB2CCFACA5F7}"/>
              </a:ext>
            </a:extLst>
          </p:cNvPr>
          <p:cNvPicPr>
            <a:picLocks noChangeAspect="1"/>
          </p:cNvPicPr>
          <p:nvPr/>
        </p:nvPicPr>
        <p:blipFill>
          <a:blip r:embed="rId4"/>
          <a:srcRect/>
          <a:stretch/>
        </p:blipFill>
        <p:spPr>
          <a:xfrm>
            <a:off x="8611271" y="1882274"/>
            <a:ext cx="3580729" cy="2685546"/>
          </a:xfrm>
          <a:prstGeom prst="rect">
            <a:avLst/>
          </a:prstGeom>
        </p:spPr>
      </p:pic>
    </p:spTree>
    <p:extLst>
      <p:ext uri="{BB962C8B-B14F-4D97-AF65-F5344CB8AC3E}">
        <p14:creationId xmlns:p14="http://schemas.microsoft.com/office/powerpoint/2010/main" val="2439954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4">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CE428596-A7B1-D608-D1B6-66DF11C0298C}"/>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43F14AF7-C691-99CB-7ED9-DAC6E1E37C57}"/>
              </a:ext>
            </a:extLst>
          </p:cNvPr>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Gradient Descent và Xấp xỉ bậc hai</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FE33A24D-85B0-2A47-2373-6AC05FDDD6C5}"/>
                  </a:ext>
                </a:extLst>
              </p:cNvPr>
              <p:cNvSpPr txBox="1">
                <a:spLocks noGrp="1"/>
              </p:cNvSpPr>
              <p:nvPr>
                <p:ph type="body" idx="1"/>
              </p:nvPr>
            </p:nvSpPr>
            <p:spPr>
              <a:xfrm>
                <a:off x="536713" y="968050"/>
                <a:ext cx="11161643" cy="5263785"/>
              </a:xfrm>
              <a:prstGeom prst="rect">
                <a:avLst/>
              </a:prstGeom>
              <a:noFill/>
              <a:ln>
                <a:noFill/>
              </a:ln>
            </p:spPr>
            <p:txBody>
              <a:bodyPr spcFirstLastPara="1" wrap="square" lIns="91425" tIns="45700" rIns="91425" bIns="45700" anchor="t" anchorCtr="0">
                <a:normAutofit/>
              </a:bodyPr>
              <a:lstStyle/>
              <a:p>
                <a:pPr marL="463550" indent="-285750">
                  <a:spcBef>
                    <a:spcPts val="0"/>
                  </a:spcBef>
                </a:pPr>
                <a:r>
                  <a:rPr lang="en-US" sz="2400"/>
                  <a:t>Ta có thể phân tích thuật toán Gradient Descent dưới góc độ một phương pháp </a:t>
                </a:r>
                <a:r>
                  <a:rPr lang="en-US" sz="2400">
                    <a:solidFill>
                      <a:schemeClr val="accent1"/>
                    </a:solidFill>
                  </a:rPr>
                  <a:t>xấp xỉ bậc hai (quadratic approximation) </a:t>
                </a:r>
                <a:r>
                  <a:rPr lang="en-US" sz="2400"/>
                  <a:t>cho hàm số </a:t>
                </a:r>
                <a14:m>
                  <m:oMath xmlns:m="http://schemas.openxmlformats.org/officeDocument/2006/math">
                    <m:r>
                      <a:rPr lang="en-US" sz="2400" b="0" i="1" smtClean="0">
                        <a:latin typeface="Cambria Math" panose="02040503050406030204" pitchFamily="18" charset="0"/>
                      </a:rPr>
                      <m:t>𝑓</m:t>
                    </m:r>
                  </m:oMath>
                </a14:m>
                <a:r>
                  <a:rPr lang="en-US" sz="2400" i="1" dirty="0"/>
                  <a:t> </a:t>
                </a:r>
                <a:r>
                  <a:rPr lang="en-US" sz="2400"/>
                  <a:t>như sau:</a:t>
                </a:r>
                <a:endParaRPr lang="en-US" sz="2400" i="1" dirty="0"/>
              </a:p>
              <a:p>
                <a:pPr marL="463550" indent="-285750">
                  <a:spcBef>
                    <a:spcPts val="0"/>
                  </a:spcBef>
                </a:pPr>
                <a:r>
                  <a:rPr lang="en-US" sz="2400"/>
                  <a:t>Tại một điểm </a:t>
                </a:r>
                <a14:m>
                  <m:oMath xmlns:m="http://schemas.openxmlformats.org/officeDocument/2006/math">
                    <m:r>
                      <a:rPr lang="en-US" sz="2400" b="0" i="1" smtClean="0">
                        <a:latin typeface="Cambria Math" panose="02040503050406030204" pitchFamily="18" charset="0"/>
                      </a:rPr>
                      <m:t>𝑥</m:t>
                    </m:r>
                  </m:oMath>
                </a14:m>
                <a:r>
                  <a:rPr lang="en-US" sz="2400"/>
                  <a:t> bất kỳ, ta thực hiện </a:t>
                </a:r>
                <a:r>
                  <a:rPr lang="en-US" sz="2400">
                    <a:solidFill>
                      <a:srgbClr val="FF0000"/>
                    </a:solidFill>
                  </a:rPr>
                  <a:t>Khai triển Taylor bậc 1 </a:t>
                </a:r>
                <a:r>
                  <a:rPr lang="en-US" sz="2400"/>
                  <a:t>của hàm số </a:t>
                </a:r>
                <a14:m>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1" i="1" smtClean="0">
                        <a:latin typeface="Cambria Math" panose="02040503050406030204" pitchFamily="18" charset="0"/>
                      </a:rPr>
                      <m:t>𝒚</m:t>
                    </m:r>
                    <m:r>
                      <a:rPr lang="en-US" sz="2400" b="0" i="1" smtClean="0">
                        <a:latin typeface="Cambria Math" panose="02040503050406030204" pitchFamily="18" charset="0"/>
                      </a:rPr>
                      <m:t>)</m:t>
                    </m:r>
                  </m:oMath>
                </a14:m>
                <a:r>
                  <a:rPr lang="en-US" sz="2400"/>
                  <a:t>:</a:t>
                </a:r>
              </a:p>
              <a:p>
                <a:pPr marL="177800" indent="0">
                  <a:spcBef>
                    <a:spcPts val="0"/>
                  </a:spcBef>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𝒚</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𝒙</m:t>
                          </m:r>
                        </m:e>
                      </m:d>
                      <m:r>
                        <a:rPr lang="en-US" sz="2400" b="0" i="1" smtClean="0">
                          <a:latin typeface="Cambria Math" panose="02040503050406030204" pitchFamily="18" charset="0"/>
                          <a:ea typeface="Cambria Math" panose="02040503050406030204" pitchFamily="18" charset="0"/>
                        </a:rPr>
                        <m:t>+</m:t>
                      </m:r>
                      <m:r>
                        <m:rPr>
                          <m:sty m:val="p"/>
                        </m:rP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𝑓</m:t>
                      </m:r>
                      <m:d>
                        <m:dPr>
                          <m:ctrlPr>
                            <a:rPr lang="en-US" sz="2400"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𝒙</m:t>
                          </m:r>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𝒚</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𝒙</m:t>
                          </m:r>
                        </m:e>
                      </m:d>
                    </m:oMath>
                  </m:oMathPara>
                </a14:m>
                <a:endParaRPr lang="en-US" sz="2400"/>
              </a:p>
              <a:p>
                <a:pPr marL="463550" indent="-285750">
                  <a:spcBef>
                    <a:spcPts val="0"/>
                  </a:spcBef>
                </a:pPr>
                <a:r>
                  <a:rPr lang="en-US" sz="2400"/>
                  <a:t>Xấp xỉ trên chỉ tốt với những vị trí </a:t>
                </a:r>
                <a14:m>
                  <m:oMath xmlns:m="http://schemas.openxmlformats.org/officeDocument/2006/math">
                    <m:r>
                      <a:rPr lang="en-US" sz="2400" b="0" i="1" smtClean="0">
                        <a:latin typeface="Cambria Math" panose="02040503050406030204" pitchFamily="18" charset="0"/>
                      </a:rPr>
                      <m:t>𝑦</m:t>
                    </m:r>
                  </m:oMath>
                </a14:m>
                <a:r>
                  <a:rPr lang="en-US" sz="2400"/>
                  <a:t> gần với </a:t>
                </a:r>
                <a14:m>
                  <m:oMath xmlns:m="http://schemas.openxmlformats.org/officeDocument/2006/math">
                    <m:r>
                      <a:rPr lang="en-US" sz="2400" b="0" i="1" smtClean="0">
                        <a:latin typeface="Cambria Math" panose="02040503050406030204" pitchFamily="18" charset="0"/>
                      </a:rPr>
                      <m:t>𝑥</m:t>
                    </m:r>
                  </m:oMath>
                </a14:m>
                <a:r>
                  <a:rPr lang="en-US" sz="2400"/>
                  <a:t>. Ta giới hạn khoảng cách tới </a:t>
                </a:r>
                <a14:m>
                  <m:oMath xmlns:m="http://schemas.openxmlformats.org/officeDocument/2006/math">
                    <m:r>
                      <a:rPr lang="en-US" sz="2400" b="0" i="1" smtClean="0">
                        <a:latin typeface="Cambria Math" panose="02040503050406030204" pitchFamily="18" charset="0"/>
                      </a:rPr>
                      <m:t>𝑥</m:t>
                    </m:r>
                  </m:oMath>
                </a14:m>
                <a:r>
                  <a:rPr lang="en-US" sz="2400"/>
                  <a:t> như sau (với </a:t>
                </a:r>
                <a14:m>
                  <m:oMath xmlns:m="http://schemas.openxmlformats.org/officeDocument/2006/math">
                    <m:r>
                      <a:rPr lang="en-US" sz="2400" i="1">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&gt;</m:t>
                    </m:r>
                    <m:r>
                      <a:rPr lang="en-US" sz="2400" b="0" i="1" smtClean="0">
                        <a:latin typeface="Cambria Math" panose="02040503050406030204" pitchFamily="18" charset="0"/>
                        <a:ea typeface="Cambria Math" panose="02040503050406030204" pitchFamily="18" charset="0"/>
                      </a:rPr>
                      <m:t>0</m:t>
                    </m:r>
                  </m:oMath>
                </a14:m>
                <a:r>
                  <a:rPr lang="en-US" sz="2400"/>
                  <a:t>):</a:t>
                </a:r>
              </a:p>
              <a:p>
                <a:pPr marL="177800" indent="0">
                  <a:spcBef>
                    <a:spcPts val="0"/>
                  </a:spcBef>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b="1" i="1">
                              <a:latin typeface="Cambria Math" panose="02040503050406030204" pitchFamily="18" charset="0"/>
                            </a:rPr>
                            <m:t>𝒚</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𝑓</m:t>
                      </m:r>
                      <m:d>
                        <m:dPr>
                          <m:ctrlPr>
                            <a:rPr lang="en-US" sz="2400"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𝒙</m:t>
                          </m:r>
                        </m:e>
                      </m:d>
                      <m:r>
                        <a:rPr lang="en-US" sz="2400" i="1">
                          <a:latin typeface="Cambria Math" panose="02040503050406030204" pitchFamily="18" charset="0"/>
                          <a:ea typeface="Cambria Math" panose="02040503050406030204" pitchFamily="18" charset="0"/>
                        </a:rPr>
                        <m:t>+</m:t>
                      </m:r>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𝑓</m:t>
                      </m:r>
                      <m:d>
                        <m:dPr>
                          <m:ctrlPr>
                            <a:rPr lang="en-US" sz="2400"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𝒙</m:t>
                          </m:r>
                        </m:e>
                      </m:d>
                      <m:r>
                        <a:rPr lang="en-US" sz="2400" i="1">
                          <a:latin typeface="Cambria Math" panose="02040503050406030204" pitchFamily="18" charset="0"/>
                          <a:ea typeface="Cambria Math" panose="02040503050406030204" pitchFamily="18" charset="0"/>
                        </a:rPr>
                        <m:t>∙</m:t>
                      </m:r>
                      <m:d>
                        <m:dPr>
                          <m:ctrlPr>
                            <a:rPr lang="en-US" sz="2400"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𝒚</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𝒙</m:t>
                          </m:r>
                        </m:e>
                      </m:d>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𝛼</m:t>
                          </m:r>
                        </m:den>
                      </m:f>
                      <m:sSubSup>
                        <m:sSubSupPr>
                          <m:ctrlPr>
                            <a:rPr lang="en-US" sz="2400" b="0" i="1" smtClean="0">
                              <a:latin typeface="Cambria Math" panose="02040503050406030204" pitchFamily="18" charset="0"/>
                              <a:ea typeface="Cambria Math" panose="02040503050406030204" pitchFamily="18" charset="0"/>
                            </a:rPr>
                          </m:ctrlPr>
                        </m:sSubSupPr>
                        <m:e>
                          <m:d>
                            <m:dPr>
                              <m:begChr m:val="‖"/>
                              <m:endChr m:val="‖"/>
                              <m:ctrlPr>
                                <a:rPr lang="en-US" sz="2400" b="0"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𝒚</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𝒙</m:t>
                              </m:r>
                            </m:e>
                          </m:d>
                        </m:e>
                        <m:sub>
                          <m:r>
                            <a:rPr lang="en-US" sz="2400" b="0" i="1" smtClean="0">
                              <a:latin typeface="Cambria Math" panose="02040503050406030204" pitchFamily="18" charset="0"/>
                              <a:ea typeface="Cambria Math" panose="02040503050406030204" pitchFamily="18" charset="0"/>
                            </a:rPr>
                            <m:t>2</m:t>
                          </m:r>
                        </m:sub>
                        <m:sup>
                          <m:r>
                            <a:rPr lang="en-US" sz="2400" b="0" i="1" smtClean="0">
                              <a:latin typeface="Cambria Math" panose="02040503050406030204" pitchFamily="18" charset="0"/>
                              <a:ea typeface="Cambria Math" panose="02040503050406030204" pitchFamily="18" charset="0"/>
                            </a:rPr>
                            <m:t>2</m:t>
                          </m:r>
                        </m:sup>
                      </m:sSubSup>
                    </m:oMath>
                  </m:oMathPara>
                </a14:m>
                <a:endParaRPr lang="en-US" sz="2400"/>
              </a:p>
              <a:p>
                <a:pPr marL="520700" indent="-342900">
                  <a:spcBef>
                    <a:spcPts val="0"/>
                  </a:spcBef>
                </a:pPr>
                <a:r>
                  <a:rPr lang="en-US" sz="2400"/>
                  <a:t>Ta có một </a:t>
                </a:r>
                <a:r>
                  <a:rPr lang="en-US" sz="2400">
                    <a:solidFill>
                      <a:schemeClr val="accent1"/>
                    </a:solidFill>
                  </a:rPr>
                  <a:t>xấp xỉ bậc hai (quadratic approximation)</a:t>
                </a:r>
                <a:r>
                  <a:rPr lang="en-US" sz="2400"/>
                  <a:t> của hàm số </a:t>
                </a:r>
                <a14:m>
                  <m:oMath xmlns:m="http://schemas.openxmlformats.org/officeDocument/2006/math">
                    <m:r>
                      <a:rPr lang="en-US" sz="2400" b="0" i="1" smtClean="0">
                        <a:latin typeface="Cambria Math" panose="02040503050406030204" pitchFamily="18" charset="0"/>
                      </a:rPr>
                      <m:t>𝑓</m:t>
                    </m:r>
                  </m:oMath>
                </a14:m>
                <a:r>
                  <a:rPr lang="en-US" sz="2400"/>
                  <a:t>. </a:t>
                </a:r>
                <a:endParaRPr lang="en-US" sz="2000" dirty="0"/>
              </a:p>
            </p:txBody>
          </p:sp>
        </mc:Choice>
        <mc:Fallback xmlns="">
          <p:sp>
            <p:nvSpPr>
              <p:cNvPr id="374" name="Google Shape;374;p5">
                <a:extLst>
                  <a:ext uri="{FF2B5EF4-FFF2-40B4-BE49-F238E27FC236}">
                    <a16:creationId xmlns:a16="http://schemas.microsoft.com/office/drawing/2014/main" id="{FE33A24D-85B0-2A47-2373-6AC05FDDD6C5}"/>
                  </a:ext>
                </a:extLst>
              </p:cNvPr>
              <p:cNvSpPr txBox="1">
                <a:spLocks noGrp="1" noRot="1" noChangeAspect="1" noMove="1" noResize="1" noEditPoints="1" noAdjustHandles="1" noChangeArrowheads="1" noChangeShapeType="1" noTextEdit="1"/>
              </p:cNvSpPr>
              <p:nvPr>
                <p:ph type="body" idx="1"/>
              </p:nvPr>
            </p:nvSpPr>
            <p:spPr>
              <a:xfrm>
                <a:off x="536713" y="968050"/>
                <a:ext cx="11161643" cy="5263785"/>
              </a:xfrm>
              <a:prstGeom prst="rect">
                <a:avLst/>
              </a:prstGeom>
              <a:blipFill>
                <a:blip r:embed="rId3"/>
                <a:stretch>
                  <a:fillRect t="-348" r="-874"/>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082600DE-18AC-9ED7-2C06-EC0040EAA887}"/>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CA9861FB-14E2-A25C-F4E4-292E0AD5326E}"/>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29</a:t>
            </a:fld>
            <a:endParaRPr/>
          </a:p>
        </p:txBody>
      </p:sp>
    </p:spTree>
    <p:extLst>
      <p:ext uri="{BB962C8B-B14F-4D97-AF65-F5344CB8AC3E}">
        <p14:creationId xmlns:p14="http://schemas.microsoft.com/office/powerpoint/2010/main" val="4007267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
          <p:cNvSpPr txBox="1">
            <a:spLocks noGrp="1"/>
          </p:cNvSpPr>
          <p:nvPr>
            <p:ph type="body" idx="1"/>
          </p:nvPr>
        </p:nvSpPr>
        <p:spPr>
          <a:xfrm>
            <a:off x="1470929" y="2095027"/>
            <a:ext cx="9941071" cy="88465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F7FF"/>
              </a:buClr>
              <a:buSzPts val="4400"/>
              <a:buNone/>
            </a:pPr>
            <a:r>
              <a:rPr lang="en-US"/>
              <a:t>GIỚI THIỆU </a:t>
            </a:r>
            <a:endParaRPr/>
          </a:p>
        </p:txBody>
      </p:sp>
      <p:sp>
        <p:nvSpPr>
          <p:cNvPr id="364" name="Google Shape;364;p4"/>
          <p:cNvSpPr txBox="1">
            <a:spLocks noGrp="1"/>
          </p:cNvSpPr>
          <p:nvPr>
            <p:ph type="body" idx="2"/>
          </p:nvPr>
        </p:nvSpPr>
        <p:spPr>
          <a:xfrm>
            <a:off x="1470930" y="3169159"/>
            <a:ext cx="9941070" cy="695175"/>
          </a:xfrm>
          <a:prstGeom prst="rect">
            <a:avLst/>
          </a:prstGeom>
          <a:noFill/>
          <a:ln>
            <a:noFill/>
          </a:ln>
        </p:spPr>
        <p:txBody>
          <a:bodyPr spcFirstLastPara="1" wrap="square" lIns="91425" tIns="45700" rIns="91425" bIns="45700" anchor="ctr" anchorCtr="0">
            <a:normAutofit/>
          </a:bodyPr>
          <a:lstStyle/>
          <a:p>
            <a:pPr marL="0" lvl="0" indent="0" algn="l">
              <a:lnSpc>
                <a:spcPct val="90000"/>
              </a:lnSpc>
              <a:spcBef>
                <a:spcPts val="0"/>
              </a:spcBef>
              <a:spcAft>
                <a:spcPts val="0"/>
              </a:spcAft>
              <a:buClr>
                <a:schemeClr val="lt1"/>
              </a:buClr>
              <a:buSzPts val="2800"/>
              <a:buNone/>
            </a:pPr>
            <a:r>
              <a:rPr lang="en-US"/>
              <a:t>INTRODUCTION</a:t>
            </a:r>
            <a:endParaRPr/>
          </a:p>
        </p:txBody>
      </p:sp>
      <p:sp>
        <p:nvSpPr>
          <p:cNvPr id="365" name="Google Shape;365;p4"/>
          <p:cNvSpPr txBox="1">
            <a:spLocks noGrp="1"/>
          </p:cNvSpPr>
          <p:nvPr>
            <p:ph type="body" idx="3"/>
          </p:nvPr>
        </p:nvSpPr>
        <p:spPr>
          <a:xfrm>
            <a:off x="1470930" y="4137397"/>
            <a:ext cx="7147030" cy="916698"/>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rgbClr val="F2F2F2"/>
              </a:buClr>
              <a:buSzPts val="1000"/>
              <a:buNone/>
            </a:pPr>
            <a:endParaRPr/>
          </a:p>
        </p:txBody>
      </p:sp>
      <p:sp>
        <p:nvSpPr>
          <p:cNvPr id="366" name="Google Shape;366;p4"/>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lnSpcReduction="10000"/>
          </a:bodyPr>
          <a:lstStyle/>
          <a:p>
            <a:pPr marL="0" lvl="0" indent="0" algn="r" rtl="0">
              <a:lnSpc>
                <a:spcPct val="90000"/>
              </a:lnSpc>
              <a:spcBef>
                <a:spcPts val="0"/>
              </a:spcBef>
              <a:spcAft>
                <a:spcPts val="0"/>
              </a:spcAft>
              <a:buClr>
                <a:srgbClr val="00F7FF"/>
              </a:buClr>
              <a:buSzPts val="12000"/>
              <a:buNone/>
            </a:pPr>
            <a:endParaRPr/>
          </a:p>
        </p:txBody>
      </p:sp>
      <p:sp>
        <p:nvSpPr>
          <p:cNvPr id="367" name="Google Shape;367;p4"/>
          <p:cNvSpPr txBox="1">
            <a:spLocks noGrp="1"/>
          </p:cNvSpPr>
          <p:nvPr>
            <p:ph type="ftr" idx="11"/>
          </p:nvPr>
        </p:nvSpPr>
        <p:spPr>
          <a:xfrm>
            <a:off x="838200" y="6481647"/>
            <a:ext cx="4475922"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VN"/>
              <a:t>Thực hiện bởi Trường Đại học Công nghệ Thông tin, ĐHQG-HCM</a:t>
            </a:r>
            <a:endParaRPr/>
          </a:p>
        </p:txBody>
      </p:sp>
      <p:sp>
        <p:nvSpPr>
          <p:cNvPr id="368" name="Google Shape;368;p4"/>
          <p:cNvSpPr txBox="1">
            <a:spLocks noGrp="1"/>
          </p:cNvSpPr>
          <p:nvPr>
            <p:ph type="sldNum" idx="12"/>
          </p:nvPr>
        </p:nvSpPr>
        <p:spPr>
          <a:xfrm>
            <a:off x="65862" y="6542216"/>
            <a:ext cx="292608" cy="31578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469A2A41-3601-AF58-6920-96389ADC3911}"/>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8F124116-5C08-FC83-4132-F285FA87ED05}"/>
              </a:ext>
            </a:extLst>
          </p:cNvPr>
          <p:cNvSpPr txBox="1">
            <a:spLocks noGrp="1"/>
          </p:cNvSpPr>
          <p:nvPr>
            <p:ph type="title"/>
          </p:nvPr>
        </p:nvSpPr>
        <p:spPr>
          <a:xfrm>
            <a:off x="774146" y="119270"/>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Gradient Descent và Xấp xỉ bậc hai</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52126C3C-DBB9-D825-CD78-2A4A154B5205}"/>
                  </a:ext>
                </a:extLst>
              </p:cNvPr>
              <p:cNvSpPr txBox="1">
                <a:spLocks noGrp="1"/>
              </p:cNvSpPr>
              <p:nvPr>
                <p:ph type="body" idx="1"/>
              </p:nvPr>
            </p:nvSpPr>
            <p:spPr>
              <a:xfrm>
                <a:off x="198783" y="765313"/>
                <a:ext cx="7305260" cy="5973417"/>
              </a:xfrm>
              <a:prstGeom prst="rect">
                <a:avLst/>
              </a:prstGeom>
              <a:noFill/>
              <a:ln>
                <a:noFill/>
              </a:ln>
            </p:spPr>
            <p:txBody>
              <a:bodyPr spcFirstLastPara="1" wrap="square" lIns="91425" tIns="45700" rIns="91425" bIns="45700" anchor="t" anchorCtr="0">
                <a:normAutofit fontScale="77500" lnSpcReduction="20000"/>
              </a:bodyPr>
              <a:lstStyle/>
              <a:p>
                <a:pPr marL="177800" indent="0">
                  <a:spcBef>
                    <a:spcPts val="0"/>
                  </a:spcBef>
                  <a:buNone/>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𝑓</m:t>
                      </m:r>
                      <m:d>
                        <m:dPr>
                          <m:ctrlPr>
                            <a:rPr lang="en-US" sz="2600" i="1">
                              <a:latin typeface="Cambria Math" panose="02040503050406030204" pitchFamily="18" charset="0"/>
                            </a:rPr>
                          </m:ctrlPr>
                        </m:dPr>
                        <m:e>
                          <m:r>
                            <a:rPr lang="en-US" sz="2600" b="1" i="1">
                              <a:latin typeface="Cambria Math" panose="02040503050406030204" pitchFamily="18" charset="0"/>
                            </a:rPr>
                            <m:t>𝒚</m:t>
                          </m:r>
                        </m:e>
                      </m:d>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𝑓</m:t>
                      </m:r>
                      <m:d>
                        <m:dPr>
                          <m:ctrlPr>
                            <a:rPr lang="en-US" sz="2600" i="1">
                              <a:latin typeface="Cambria Math" panose="02040503050406030204" pitchFamily="18" charset="0"/>
                              <a:ea typeface="Cambria Math" panose="02040503050406030204" pitchFamily="18" charset="0"/>
                            </a:rPr>
                          </m:ctrlPr>
                        </m:dPr>
                        <m:e>
                          <m:r>
                            <a:rPr lang="en-US" sz="2600" b="1" i="1">
                              <a:latin typeface="Cambria Math" panose="02040503050406030204" pitchFamily="18" charset="0"/>
                              <a:ea typeface="Cambria Math" panose="02040503050406030204" pitchFamily="18" charset="0"/>
                            </a:rPr>
                            <m:t>𝒙</m:t>
                          </m:r>
                        </m:e>
                      </m:d>
                      <m:r>
                        <a:rPr lang="en-US" sz="2600" i="1">
                          <a:latin typeface="Cambria Math" panose="02040503050406030204" pitchFamily="18" charset="0"/>
                          <a:ea typeface="Cambria Math" panose="02040503050406030204" pitchFamily="18" charset="0"/>
                        </a:rPr>
                        <m:t>+</m:t>
                      </m:r>
                      <m:r>
                        <m:rPr>
                          <m:sty m:val="p"/>
                        </m:rP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𝑓</m:t>
                      </m:r>
                      <m:d>
                        <m:dPr>
                          <m:ctrlPr>
                            <a:rPr lang="en-US" sz="2600" i="1">
                              <a:latin typeface="Cambria Math" panose="02040503050406030204" pitchFamily="18" charset="0"/>
                              <a:ea typeface="Cambria Math" panose="02040503050406030204" pitchFamily="18" charset="0"/>
                            </a:rPr>
                          </m:ctrlPr>
                        </m:dPr>
                        <m:e>
                          <m:r>
                            <a:rPr lang="en-US" sz="2600" b="1" i="1">
                              <a:latin typeface="Cambria Math" panose="02040503050406030204" pitchFamily="18" charset="0"/>
                              <a:ea typeface="Cambria Math" panose="02040503050406030204" pitchFamily="18" charset="0"/>
                            </a:rPr>
                            <m:t>𝒙</m:t>
                          </m:r>
                        </m:e>
                      </m:d>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r>
                            <a:rPr lang="en-US" sz="2600" b="1" i="1">
                              <a:latin typeface="Cambria Math" panose="02040503050406030204" pitchFamily="18" charset="0"/>
                              <a:ea typeface="Cambria Math" panose="02040503050406030204" pitchFamily="18" charset="0"/>
                            </a:rPr>
                            <m:t>𝒚</m:t>
                          </m:r>
                          <m:r>
                            <a:rPr lang="en-US" sz="2600" i="1">
                              <a:latin typeface="Cambria Math" panose="02040503050406030204" pitchFamily="18" charset="0"/>
                              <a:ea typeface="Cambria Math" panose="02040503050406030204" pitchFamily="18" charset="0"/>
                            </a:rPr>
                            <m:t>−</m:t>
                          </m:r>
                          <m:r>
                            <a:rPr lang="en-US" sz="2600" b="1" i="1">
                              <a:latin typeface="Cambria Math" panose="02040503050406030204" pitchFamily="18" charset="0"/>
                              <a:ea typeface="Cambria Math" panose="02040503050406030204" pitchFamily="18" charset="0"/>
                            </a:rPr>
                            <m:t>𝒙</m:t>
                          </m:r>
                        </m:e>
                      </m:d>
                      <m:r>
                        <a:rPr lang="en-US" sz="2600" b="0" i="1" smtClean="0">
                          <a:latin typeface="Cambria Math" panose="02040503050406030204" pitchFamily="18" charset="0"/>
                          <a:ea typeface="Cambria Math" panose="02040503050406030204" pitchFamily="18" charset="0"/>
                        </a:rPr>
                        <m:t>+</m:t>
                      </m:r>
                      <m:f>
                        <m:fPr>
                          <m:ctrlPr>
                            <a:rPr lang="en-US" sz="2600" b="0" i="1" smtClean="0">
                              <a:latin typeface="Cambria Math" panose="02040503050406030204" pitchFamily="18" charset="0"/>
                              <a:ea typeface="Cambria Math" panose="02040503050406030204" pitchFamily="18" charset="0"/>
                            </a:rPr>
                          </m:ctrlPr>
                        </m:fPr>
                        <m:num>
                          <m:r>
                            <a:rPr lang="en-US" sz="2600" b="0" i="1" smtClean="0">
                              <a:latin typeface="Cambria Math" panose="02040503050406030204" pitchFamily="18" charset="0"/>
                              <a:ea typeface="Cambria Math" panose="02040503050406030204" pitchFamily="18" charset="0"/>
                            </a:rPr>
                            <m:t>1</m:t>
                          </m:r>
                        </m:num>
                        <m:den>
                          <m:r>
                            <a:rPr lang="en-US" sz="2600" b="0" i="1" smtClean="0">
                              <a:latin typeface="Cambria Math" panose="02040503050406030204" pitchFamily="18" charset="0"/>
                              <a:ea typeface="Cambria Math" panose="02040503050406030204" pitchFamily="18" charset="0"/>
                            </a:rPr>
                            <m:t>2</m:t>
                          </m:r>
                          <m:r>
                            <a:rPr lang="en-US" sz="2600" b="0" i="1" smtClean="0">
                              <a:latin typeface="Cambria Math" panose="02040503050406030204" pitchFamily="18" charset="0"/>
                              <a:ea typeface="Cambria Math" panose="02040503050406030204" pitchFamily="18" charset="0"/>
                            </a:rPr>
                            <m:t>𝛼</m:t>
                          </m:r>
                        </m:den>
                      </m:f>
                      <m:sSubSup>
                        <m:sSubSupPr>
                          <m:ctrlPr>
                            <a:rPr lang="en-US" sz="2600" b="0" i="1" smtClean="0">
                              <a:latin typeface="Cambria Math" panose="02040503050406030204" pitchFamily="18" charset="0"/>
                              <a:ea typeface="Cambria Math" panose="02040503050406030204" pitchFamily="18" charset="0"/>
                            </a:rPr>
                          </m:ctrlPr>
                        </m:sSubSupPr>
                        <m:e>
                          <m:d>
                            <m:dPr>
                              <m:begChr m:val="‖"/>
                              <m:endChr m:val="‖"/>
                              <m:ctrlPr>
                                <a:rPr lang="en-US" sz="2600" b="0" i="1" smtClean="0">
                                  <a:latin typeface="Cambria Math" panose="02040503050406030204" pitchFamily="18" charset="0"/>
                                  <a:ea typeface="Cambria Math" panose="02040503050406030204" pitchFamily="18" charset="0"/>
                                </a:rPr>
                              </m:ctrlPr>
                            </m:dPr>
                            <m:e>
                              <m:r>
                                <a:rPr lang="en-US" sz="2600" b="1" i="1" smtClean="0">
                                  <a:latin typeface="Cambria Math" panose="02040503050406030204" pitchFamily="18" charset="0"/>
                                  <a:ea typeface="Cambria Math" panose="02040503050406030204" pitchFamily="18" charset="0"/>
                                </a:rPr>
                                <m:t>𝒚</m:t>
                              </m:r>
                              <m:r>
                                <a:rPr lang="en-US" sz="2600" b="0" i="1" smtClean="0">
                                  <a:latin typeface="Cambria Math" panose="02040503050406030204" pitchFamily="18" charset="0"/>
                                  <a:ea typeface="Cambria Math" panose="02040503050406030204" pitchFamily="18" charset="0"/>
                                </a:rPr>
                                <m:t>−</m:t>
                              </m:r>
                              <m:r>
                                <a:rPr lang="en-US" sz="2600" b="1" i="1" smtClean="0">
                                  <a:latin typeface="Cambria Math" panose="02040503050406030204" pitchFamily="18" charset="0"/>
                                  <a:ea typeface="Cambria Math" panose="02040503050406030204" pitchFamily="18" charset="0"/>
                                </a:rPr>
                                <m:t>𝒙</m:t>
                              </m:r>
                            </m:e>
                          </m:d>
                        </m:e>
                        <m:sub>
                          <m:r>
                            <a:rPr lang="en-US" sz="2600" b="0" i="1" smtClean="0">
                              <a:latin typeface="Cambria Math" panose="02040503050406030204" pitchFamily="18" charset="0"/>
                              <a:ea typeface="Cambria Math" panose="02040503050406030204" pitchFamily="18" charset="0"/>
                            </a:rPr>
                            <m:t>2</m:t>
                          </m:r>
                        </m:sub>
                        <m:sup>
                          <m:r>
                            <a:rPr lang="en-US" sz="2600" b="0" i="1" smtClean="0">
                              <a:latin typeface="Cambria Math" panose="02040503050406030204" pitchFamily="18" charset="0"/>
                              <a:ea typeface="Cambria Math" panose="02040503050406030204" pitchFamily="18" charset="0"/>
                            </a:rPr>
                            <m:t>2</m:t>
                          </m:r>
                        </m:sup>
                      </m:sSubSup>
                    </m:oMath>
                  </m:oMathPara>
                </a14:m>
                <a:endParaRPr lang="en-US" sz="2600"/>
              </a:p>
              <a:p>
                <a:pPr marL="520700" indent="-342900">
                  <a:spcBef>
                    <a:spcPts val="0"/>
                  </a:spcBef>
                </a:pPr>
                <a:r>
                  <a:rPr lang="en-US" sz="2600"/>
                  <a:t>Thuật toán Gradient Descent sẽ chọn điểm kế tiếp </a:t>
                </a:r>
                <a14:m>
                  <m:oMath xmlns:m="http://schemas.openxmlformats.org/officeDocument/2006/math">
                    <m:r>
                      <a:rPr lang="en-US" sz="2600" b="1" i="1" smtClean="0">
                        <a:latin typeface="Cambria Math" panose="02040503050406030204" pitchFamily="18" charset="0"/>
                      </a:rPr>
                      <m:t>𝒚</m:t>
                    </m:r>
                    <m:r>
                      <a:rPr lang="en-US" sz="2600" b="0" i="1" smtClean="0">
                        <a:latin typeface="Cambria Math" panose="02040503050406030204" pitchFamily="18" charset="0"/>
                      </a:rPr>
                      <m:t>=</m:t>
                    </m:r>
                    <m:sSup>
                      <m:sSupPr>
                        <m:ctrlPr>
                          <a:rPr lang="en-US" sz="2600" b="0" i="1" smtClean="0">
                            <a:latin typeface="Cambria Math" panose="02040503050406030204" pitchFamily="18" charset="0"/>
                          </a:rPr>
                        </m:ctrlPr>
                      </m:sSupPr>
                      <m:e>
                        <m:r>
                          <a:rPr lang="en-US" sz="2600" b="1" i="1" smtClean="0">
                            <a:latin typeface="Cambria Math" panose="02040503050406030204" pitchFamily="18" charset="0"/>
                          </a:rPr>
                          <m:t>𝒙</m:t>
                        </m:r>
                      </m:e>
                      <m:sup>
                        <m:r>
                          <a:rPr lang="en-US" sz="2600" b="0" i="1" smtClean="0">
                            <a:latin typeface="Cambria Math" panose="02040503050406030204" pitchFamily="18" charset="0"/>
                          </a:rPr>
                          <m:t>+</m:t>
                        </m:r>
                      </m:sup>
                    </m:sSup>
                  </m:oMath>
                </a14:m>
                <a:r>
                  <a:rPr lang="en-US" sz="2600"/>
                  <a:t> sao cho cực tiểu hóa được xấp xỉ bậc hai này:</a:t>
                </a:r>
              </a:p>
              <a:p>
                <a:pPr marL="177800" indent="0">
                  <a:spcBef>
                    <a:spcPts val="0"/>
                  </a:spcBef>
                  <a:buNone/>
                </a:pPr>
                <a14:m>
                  <m:oMathPara xmlns:m="http://schemas.openxmlformats.org/officeDocument/2006/math">
                    <m:oMathParaPr>
                      <m:jc m:val="centerGroup"/>
                    </m:oMathParaPr>
                    <m:oMath xmlns:m="http://schemas.openxmlformats.org/officeDocument/2006/math">
                      <m:sSup>
                        <m:sSupPr>
                          <m:ctrlPr>
                            <a:rPr lang="en-US" sz="2600" i="1">
                              <a:latin typeface="Cambria Math" panose="02040503050406030204" pitchFamily="18" charset="0"/>
                            </a:rPr>
                          </m:ctrlPr>
                        </m:sSupPr>
                        <m:e>
                          <m:r>
                            <a:rPr lang="en-US" sz="2600" b="1" i="1">
                              <a:latin typeface="Cambria Math" panose="02040503050406030204" pitchFamily="18" charset="0"/>
                            </a:rPr>
                            <m:t>𝒙</m:t>
                          </m:r>
                        </m:e>
                        <m:sup>
                          <m:r>
                            <a:rPr lang="en-US" sz="2600" i="1">
                              <a:latin typeface="Cambria Math" panose="02040503050406030204" pitchFamily="18" charset="0"/>
                            </a:rPr>
                            <m:t>+</m:t>
                          </m:r>
                        </m:sup>
                      </m:sSup>
                      <m:r>
                        <a:rPr lang="en-US" sz="2600" b="0" i="1" smtClean="0">
                          <a:latin typeface="Cambria Math" panose="02040503050406030204" pitchFamily="18" charset="0"/>
                        </a:rPr>
                        <m:t>=</m:t>
                      </m:r>
                      <m:func>
                        <m:funcPr>
                          <m:ctrlPr>
                            <a:rPr lang="en-US" sz="2600" b="0" i="1" smtClean="0">
                              <a:latin typeface="Cambria Math" panose="02040503050406030204" pitchFamily="18" charset="0"/>
                            </a:rPr>
                          </m:ctrlPr>
                        </m:funcPr>
                        <m:fName>
                          <m:limLow>
                            <m:limLowPr>
                              <m:ctrlPr>
                                <a:rPr lang="en-US" sz="2600" b="0" i="1" smtClean="0">
                                  <a:latin typeface="Cambria Math" panose="02040503050406030204" pitchFamily="18" charset="0"/>
                                </a:rPr>
                              </m:ctrlPr>
                            </m:limLowPr>
                            <m:e>
                              <m:r>
                                <m:rPr>
                                  <m:sty m:val="p"/>
                                </m:rPr>
                                <a:rPr lang="en-US" sz="2600" b="0" i="0" smtClean="0">
                                  <a:latin typeface="Cambria Math" panose="02040503050406030204" pitchFamily="18" charset="0"/>
                                </a:rPr>
                                <m:t>arg</m:t>
                              </m:r>
                              <m:r>
                                <a:rPr lang="en-US" sz="2600" b="0" i="0" smtClean="0">
                                  <a:latin typeface="Cambria Math" panose="02040503050406030204" pitchFamily="18" charset="0"/>
                                </a:rPr>
                                <m:t> </m:t>
                              </m:r>
                              <m:r>
                                <m:rPr>
                                  <m:sty m:val="p"/>
                                </m:rPr>
                                <a:rPr lang="en-US" sz="2600" b="0" i="0" smtClean="0">
                                  <a:latin typeface="Cambria Math" panose="02040503050406030204" pitchFamily="18" charset="0"/>
                                </a:rPr>
                                <m:t>min</m:t>
                              </m:r>
                            </m:e>
                            <m:lim>
                              <m:r>
                                <a:rPr lang="en-US" sz="2600" b="1" i="1" smtClean="0">
                                  <a:latin typeface="Cambria Math" panose="02040503050406030204" pitchFamily="18" charset="0"/>
                                </a:rPr>
                                <m:t>𝒚</m:t>
                              </m:r>
                            </m:lim>
                          </m:limLow>
                        </m:fName>
                        <m:e>
                          <m:r>
                            <a:rPr lang="en-US" sz="2600" i="1">
                              <a:latin typeface="Cambria Math" panose="02040503050406030204" pitchFamily="18" charset="0"/>
                              <a:ea typeface="Cambria Math" panose="02040503050406030204" pitchFamily="18" charset="0"/>
                            </a:rPr>
                            <m:t>𝑓</m:t>
                          </m:r>
                          <m:d>
                            <m:dPr>
                              <m:ctrlPr>
                                <a:rPr lang="en-US" sz="2600" i="1">
                                  <a:latin typeface="Cambria Math" panose="02040503050406030204" pitchFamily="18" charset="0"/>
                                  <a:ea typeface="Cambria Math" panose="02040503050406030204" pitchFamily="18" charset="0"/>
                                </a:rPr>
                              </m:ctrlPr>
                            </m:dPr>
                            <m:e>
                              <m:r>
                                <a:rPr lang="en-US" sz="2600" b="1" i="1">
                                  <a:latin typeface="Cambria Math" panose="02040503050406030204" pitchFamily="18" charset="0"/>
                                  <a:ea typeface="Cambria Math" panose="02040503050406030204" pitchFamily="18" charset="0"/>
                                </a:rPr>
                                <m:t>𝒙</m:t>
                              </m:r>
                            </m:e>
                          </m:d>
                          <m:r>
                            <a:rPr lang="en-US" sz="2600" i="1">
                              <a:latin typeface="Cambria Math" panose="02040503050406030204" pitchFamily="18" charset="0"/>
                              <a:ea typeface="Cambria Math" panose="02040503050406030204" pitchFamily="18" charset="0"/>
                            </a:rPr>
                            <m:t>+</m:t>
                          </m:r>
                          <m:r>
                            <m:rPr>
                              <m:sty m:val="p"/>
                            </m:rP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𝑓</m:t>
                          </m:r>
                          <m:d>
                            <m:dPr>
                              <m:ctrlPr>
                                <a:rPr lang="en-US" sz="2600" i="1">
                                  <a:latin typeface="Cambria Math" panose="02040503050406030204" pitchFamily="18" charset="0"/>
                                  <a:ea typeface="Cambria Math" panose="02040503050406030204" pitchFamily="18" charset="0"/>
                                </a:rPr>
                              </m:ctrlPr>
                            </m:dPr>
                            <m:e>
                              <m:r>
                                <a:rPr lang="en-US" sz="2600" b="1" i="1">
                                  <a:latin typeface="Cambria Math" panose="02040503050406030204" pitchFamily="18" charset="0"/>
                                  <a:ea typeface="Cambria Math" panose="02040503050406030204" pitchFamily="18" charset="0"/>
                                </a:rPr>
                                <m:t>𝒙</m:t>
                              </m:r>
                            </m:e>
                          </m:d>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r>
                                <a:rPr lang="en-US" sz="2600" b="1" i="1">
                                  <a:latin typeface="Cambria Math" panose="02040503050406030204" pitchFamily="18" charset="0"/>
                                  <a:ea typeface="Cambria Math" panose="02040503050406030204" pitchFamily="18" charset="0"/>
                                </a:rPr>
                                <m:t>𝒚</m:t>
                              </m:r>
                              <m:r>
                                <a:rPr lang="en-US" sz="2600" i="1">
                                  <a:latin typeface="Cambria Math" panose="02040503050406030204" pitchFamily="18" charset="0"/>
                                  <a:ea typeface="Cambria Math" panose="02040503050406030204" pitchFamily="18" charset="0"/>
                                </a:rPr>
                                <m:t>−</m:t>
                              </m:r>
                              <m:r>
                                <a:rPr lang="en-US" sz="2600" b="1" i="1">
                                  <a:latin typeface="Cambria Math" panose="02040503050406030204" pitchFamily="18" charset="0"/>
                                  <a:ea typeface="Cambria Math" panose="02040503050406030204" pitchFamily="18" charset="0"/>
                                </a:rPr>
                                <m:t>𝒙</m:t>
                              </m:r>
                            </m:e>
                          </m:d>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1</m:t>
                              </m:r>
                            </m:num>
                            <m:den>
                              <m:r>
                                <a:rPr lang="en-US" sz="2600" i="1">
                                  <a:latin typeface="Cambria Math" panose="02040503050406030204" pitchFamily="18" charset="0"/>
                                  <a:ea typeface="Cambria Math" panose="02040503050406030204" pitchFamily="18" charset="0"/>
                                </a:rPr>
                                <m:t>2</m:t>
                              </m:r>
                              <m:r>
                                <a:rPr lang="en-US" sz="2600" i="1">
                                  <a:latin typeface="Cambria Math" panose="02040503050406030204" pitchFamily="18" charset="0"/>
                                  <a:ea typeface="Cambria Math" panose="02040503050406030204" pitchFamily="18" charset="0"/>
                                </a:rPr>
                                <m:t>𝛼</m:t>
                              </m:r>
                            </m:den>
                          </m:f>
                          <m:sSubSup>
                            <m:sSubSupPr>
                              <m:ctrlPr>
                                <a:rPr lang="en-US" sz="2600" i="1">
                                  <a:latin typeface="Cambria Math" panose="02040503050406030204" pitchFamily="18" charset="0"/>
                                  <a:ea typeface="Cambria Math" panose="02040503050406030204" pitchFamily="18" charset="0"/>
                                </a:rPr>
                              </m:ctrlPr>
                            </m:sSubSupPr>
                            <m:e>
                              <m:d>
                                <m:dPr>
                                  <m:begChr m:val="‖"/>
                                  <m:endChr m:val="‖"/>
                                  <m:ctrlPr>
                                    <a:rPr lang="en-US" sz="2600" i="1">
                                      <a:latin typeface="Cambria Math" panose="02040503050406030204" pitchFamily="18" charset="0"/>
                                      <a:ea typeface="Cambria Math" panose="02040503050406030204" pitchFamily="18" charset="0"/>
                                    </a:rPr>
                                  </m:ctrlPr>
                                </m:dPr>
                                <m:e>
                                  <m:r>
                                    <a:rPr lang="en-US" sz="2600" b="1" i="1">
                                      <a:latin typeface="Cambria Math" panose="02040503050406030204" pitchFamily="18" charset="0"/>
                                      <a:ea typeface="Cambria Math" panose="02040503050406030204" pitchFamily="18" charset="0"/>
                                    </a:rPr>
                                    <m:t>𝒚</m:t>
                                  </m:r>
                                  <m:r>
                                    <a:rPr lang="en-US" sz="2600" i="1">
                                      <a:latin typeface="Cambria Math" panose="02040503050406030204" pitchFamily="18" charset="0"/>
                                      <a:ea typeface="Cambria Math" panose="02040503050406030204" pitchFamily="18" charset="0"/>
                                    </a:rPr>
                                    <m:t>−</m:t>
                                  </m:r>
                                  <m:r>
                                    <a:rPr lang="en-US" sz="2600" b="1" i="1">
                                      <a:latin typeface="Cambria Math" panose="02040503050406030204" pitchFamily="18" charset="0"/>
                                      <a:ea typeface="Cambria Math" panose="02040503050406030204" pitchFamily="18" charset="0"/>
                                    </a:rPr>
                                    <m:t>𝒙</m:t>
                                  </m:r>
                                </m:e>
                              </m:d>
                            </m:e>
                            <m:sub>
                              <m:r>
                                <a:rPr lang="en-US" sz="2600" i="1">
                                  <a:latin typeface="Cambria Math" panose="02040503050406030204" pitchFamily="18" charset="0"/>
                                  <a:ea typeface="Cambria Math" panose="02040503050406030204" pitchFamily="18" charset="0"/>
                                </a:rPr>
                                <m:t>2</m:t>
                              </m:r>
                            </m:sub>
                            <m:sup>
                              <m:r>
                                <a:rPr lang="en-US" sz="2600" i="1">
                                  <a:latin typeface="Cambria Math" panose="02040503050406030204" pitchFamily="18" charset="0"/>
                                  <a:ea typeface="Cambria Math" panose="02040503050406030204" pitchFamily="18" charset="0"/>
                                </a:rPr>
                                <m:t>2</m:t>
                              </m:r>
                            </m:sup>
                          </m:sSubSup>
                        </m:e>
                      </m:func>
                    </m:oMath>
                  </m:oMathPara>
                </a14:m>
                <a:endParaRPr lang="en-US" sz="2600"/>
              </a:p>
              <a:p>
                <a:pPr marL="520700" indent="-342900">
                  <a:spcBef>
                    <a:spcPts val="0"/>
                  </a:spcBef>
                </a:pPr>
                <a:r>
                  <a:rPr lang="en-US" sz="2600"/>
                  <a:t>Ta giải phương trình đạo hàm </a:t>
                </a:r>
                <a14:m>
                  <m:oMath xmlns:m="http://schemas.openxmlformats.org/officeDocument/2006/math">
                    <m:r>
                      <m:rPr>
                        <m:sty m:val="p"/>
                      </m:rP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𝑓</m:t>
                    </m:r>
                    <m:d>
                      <m:dPr>
                        <m:ctrlPr>
                          <a:rPr lang="en-US" sz="2600" i="1">
                            <a:latin typeface="Cambria Math" panose="02040503050406030204" pitchFamily="18" charset="0"/>
                            <a:ea typeface="Cambria Math" panose="02040503050406030204" pitchFamily="18" charset="0"/>
                          </a:rPr>
                        </m:ctrlPr>
                      </m:dPr>
                      <m:e>
                        <m:r>
                          <a:rPr lang="en-US" sz="2600" b="1" i="1">
                            <a:latin typeface="Cambria Math" panose="02040503050406030204" pitchFamily="18" charset="0"/>
                            <a:ea typeface="Cambria Math" panose="02040503050406030204" pitchFamily="18" charset="0"/>
                          </a:rPr>
                          <m:t>𝒚</m:t>
                        </m:r>
                      </m:e>
                    </m:d>
                    <m:r>
                      <a:rPr lang="en-US" sz="2600" i="1">
                        <a:latin typeface="Cambria Math" panose="02040503050406030204" pitchFamily="18" charset="0"/>
                        <a:ea typeface="Cambria Math" panose="02040503050406030204" pitchFamily="18" charset="0"/>
                      </a:rPr>
                      <m:t>=</m:t>
                    </m:r>
                    <m:r>
                      <a:rPr lang="en-US" sz="2600" b="1" i="1">
                        <a:latin typeface="Cambria Math" panose="02040503050406030204" pitchFamily="18" charset="0"/>
                        <a:ea typeface="Cambria Math" panose="02040503050406030204" pitchFamily="18" charset="0"/>
                      </a:rPr>
                      <m:t>𝟎</m:t>
                    </m:r>
                  </m:oMath>
                </a14:m>
                <a:r>
                  <a:rPr lang="en-US" sz="2600"/>
                  <a:t>.</a:t>
                </a:r>
              </a:p>
              <a:p>
                <a:pPr marL="177800" indent="0">
                  <a:spcBef>
                    <a:spcPts val="0"/>
                  </a:spcBef>
                  <a:buNone/>
                </a:pPr>
                <a14:m>
                  <m:oMathPara xmlns:m="http://schemas.openxmlformats.org/officeDocument/2006/math">
                    <m:oMathParaPr>
                      <m:jc m:val="centerGroup"/>
                    </m:oMathParaPr>
                    <m:oMath xmlns:m="http://schemas.openxmlformats.org/officeDocument/2006/math">
                      <m:r>
                        <m:rPr>
                          <m:sty m:val="p"/>
                        </m:rP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𝑓</m:t>
                      </m:r>
                      <m:d>
                        <m:dPr>
                          <m:ctrlPr>
                            <a:rPr lang="en-US" sz="2600" i="1">
                              <a:latin typeface="Cambria Math" panose="02040503050406030204" pitchFamily="18" charset="0"/>
                              <a:ea typeface="Cambria Math" panose="02040503050406030204" pitchFamily="18" charset="0"/>
                            </a:rPr>
                          </m:ctrlPr>
                        </m:dPr>
                        <m:e>
                          <m:r>
                            <a:rPr lang="en-US" sz="2600" b="1" i="1">
                              <a:latin typeface="Cambria Math" panose="02040503050406030204" pitchFamily="18" charset="0"/>
                              <a:ea typeface="Cambria Math" panose="02040503050406030204" pitchFamily="18" charset="0"/>
                            </a:rPr>
                            <m:t>𝒙</m:t>
                          </m:r>
                        </m:e>
                      </m:d>
                      <m:r>
                        <a:rPr lang="en-US" sz="2600" b="0" i="1" smtClean="0">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1</m:t>
                          </m:r>
                        </m:num>
                        <m:den>
                          <m:r>
                            <a:rPr lang="en-US" sz="2600" i="1">
                              <a:latin typeface="Cambria Math" panose="02040503050406030204" pitchFamily="18" charset="0"/>
                              <a:ea typeface="Cambria Math" panose="02040503050406030204" pitchFamily="18" charset="0"/>
                            </a:rPr>
                            <m:t>𝛼</m:t>
                          </m:r>
                        </m:den>
                      </m:f>
                      <m:d>
                        <m:dPr>
                          <m:ctrlPr>
                            <a:rPr lang="en-US" sz="2600" b="0" i="1" smtClean="0">
                              <a:latin typeface="Cambria Math" panose="02040503050406030204" pitchFamily="18" charset="0"/>
                              <a:ea typeface="Cambria Math" panose="02040503050406030204" pitchFamily="18" charset="0"/>
                            </a:rPr>
                          </m:ctrlPr>
                        </m:dPr>
                        <m:e>
                          <m:r>
                            <a:rPr lang="en-US" sz="2600" b="1" i="1" smtClean="0">
                              <a:latin typeface="Cambria Math" panose="02040503050406030204" pitchFamily="18" charset="0"/>
                              <a:ea typeface="Cambria Math" panose="02040503050406030204" pitchFamily="18" charset="0"/>
                            </a:rPr>
                            <m:t>𝒚</m:t>
                          </m:r>
                          <m:r>
                            <a:rPr lang="en-US" sz="2600" b="0" i="1" smtClean="0">
                              <a:latin typeface="Cambria Math" panose="02040503050406030204" pitchFamily="18" charset="0"/>
                              <a:ea typeface="Cambria Math" panose="02040503050406030204" pitchFamily="18" charset="0"/>
                            </a:rPr>
                            <m:t>−</m:t>
                          </m:r>
                          <m:r>
                            <a:rPr lang="en-US" sz="2600" b="1" i="1" smtClean="0">
                              <a:latin typeface="Cambria Math" panose="02040503050406030204" pitchFamily="18" charset="0"/>
                              <a:ea typeface="Cambria Math" panose="02040503050406030204" pitchFamily="18" charset="0"/>
                            </a:rPr>
                            <m:t>𝒙</m:t>
                          </m:r>
                        </m:e>
                      </m:d>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0</m:t>
                      </m:r>
                    </m:oMath>
                  </m:oMathPara>
                </a14:m>
                <a:endParaRPr lang="en-US" sz="2600" b="0">
                  <a:ea typeface="Cambria Math" panose="02040503050406030204" pitchFamily="18" charset="0"/>
                </a:endParaRPr>
              </a:p>
              <a:p>
                <a:pPr marL="177800" indent="0">
                  <a:spcBef>
                    <a:spcPts val="0"/>
                  </a:spcBef>
                  <a:buNone/>
                </a:pPr>
                <a14:m>
                  <m:oMathPara xmlns:m="http://schemas.openxmlformats.org/officeDocument/2006/math">
                    <m:oMathParaPr>
                      <m:jc m:val="centerGroup"/>
                    </m:oMathParaPr>
                    <m:oMath xmlns:m="http://schemas.openxmlformats.org/officeDocument/2006/math">
                      <m:r>
                        <a:rPr lang="en-US" sz="2600" b="1" i="1" smtClean="0">
                          <a:latin typeface="Cambria Math" panose="02040503050406030204" pitchFamily="18" charset="0"/>
                        </a:rPr>
                        <m:t>𝒚</m:t>
                      </m:r>
                      <m:r>
                        <a:rPr lang="en-US" sz="2600" b="0" i="1" smtClean="0">
                          <a:latin typeface="Cambria Math" panose="02040503050406030204" pitchFamily="18" charset="0"/>
                        </a:rPr>
                        <m:t>=</m:t>
                      </m:r>
                      <m:sSup>
                        <m:sSupPr>
                          <m:ctrlPr>
                            <a:rPr lang="en-US" sz="2600" i="1">
                              <a:latin typeface="Cambria Math" panose="02040503050406030204" pitchFamily="18" charset="0"/>
                            </a:rPr>
                          </m:ctrlPr>
                        </m:sSupPr>
                        <m:e>
                          <m:r>
                            <a:rPr lang="en-US" sz="2600" b="1" i="1">
                              <a:latin typeface="Cambria Math" panose="02040503050406030204" pitchFamily="18" charset="0"/>
                            </a:rPr>
                            <m:t>𝒙</m:t>
                          </m:r>
                        </m:e>
                        <m:sup>
                          <m:r>
                            <a:rPr lang="en-US" sz="2600" i="1">
                              <a:latin typeface="Cambria Math" panose="02040503050406030204" pitchFamily="18" charset="0"/>
                            </a:rPr>
                            <m:t>+</m:t>
                          </m:r>
                        </m:sup>
                      </m:sSup>
                      <m:r>
                        <a:rPr lang="en-US" sz="2600" b="1" i="1" smtClean="0">
                          <a:latin typeface="Cambria Math" panose="02040503050406030204" pitchFamily="18" charset="0"/>
                        </a:rPr>
                        <m:t>=</m:t>
                      </m:r>
                      <m:r>
                        <a:rPr lang="en-US" sz="2600" b="1" i="1" smtClean="0">
                          <a:latin typeface="Cambria Math" panose="02040503050406030204" pitchFamily="18" charset="0"/>
                        </a:rPr>
                        <m:t>𝒙</m:t>
                      </m:r>
                      <m:r>
                        <a:rPr lang="en-US" sz="2600" b="0" i="1" smtClean="0">
                          <a:latin typeface="Cambria Math" panose="02040503050406030204" pitchFamily="18" charset="0"/>
                        </a:rPr>
                        <m:t>−</m:t>
                      </m:r>
                      <m:r>
                        <a:rPr lang="en-US" sz="2600" i="1">
                          <a:latin typeface="Cambria Math" panose="02040503050406030204" pitchFamily="18" charset="0"/>
                          <a:ea typeface="Cambria Math" panose="02040503050406030204" pitchFamily="18" charset="0"/>
                        </a:rPr>
                        <m:t>𝛼</m:t>
                      </m:r>
                      <m:r>
                        <m:rPr>
                          <m:sty m:val="p"/>
                        </m:rP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𝑓</m:t>
                      </m:r>
                      <m:d>
                        <m:dPr>
                          <m:ctrlPr>
                            <a:rPr lang="en-US" sz="2600" i="1">
                              <a:latin typeface="Cambria Math" panose="02040503050406030204" pitchFamily="18" charset="0"/>
                              <a:ea typeface="Cambria Math" panose="02040503050406030204" pitchFamily="18" charset="0"/>
                            </a:rPr>
                          </m:ctrlPr>
                        </m:dPr>
                        <m:e>
                          <m:r>
                            <a:rPr lang="en-US" sz="2600" b="1" i="1">
                              <a:latin typeface="Cambria Math" panose="02040503050406030204" pitchFamily="18" charset="0"/>
                              <a:ea typeface="Cambria Math" panose="02040503050406030204" pitchFamily="18" charset="0"/>
                            </a:rPr>
                            <m:t>𝒙</m:t>
                          </m:r>
                        </m:e>
                      </m:d>
                    </m:oMath>
                  </m:oMathPara>
                </a14:m>
                <a:endParaRPr lang="en-US" sz="2600"/>
              </a:p>
              <a:p>
                <a:pPr marL="520700" indent="-342900">
                  <a:spcBef>
                    <a:spcPts val="0"/>
                  </a:spcBef>
                </a:pPr>
                <a:r>
                  <a:rPr lang="en-US" sz="2600"/>
                  <a:t>Nếu </a:t>
                </a:r>
                <a14:m>
                  <m:oMath xmlns:m="http://schemas.openxmlformats.org/officeDocument/2006/math">
                    <m:r>
                      <a:rPr lang="en-US" sz="2600" i="1" smtClean="0">
                        <a:latin typeface="Cambria Math" panose="02040503050406030204" pitchFamily="18" charset="0"/>
                        <a:ea typeface="Cambria Math" panose="02040503050406030204" pitchFamily="18" charset="0"/>
                      </a:rPr>
                      <m:t>𝛼</m:t>
                    </m:r>
                  </m:oMath>
                </a14:m>
                <a:r>
                  <a:rPr lang="en-US" sz="2600"/>
                  <a:t> nhỏ thì hệ số khoảng cách </a:t>
                </a:r>
                <a14:m>
                  <m:oMath xmlns:m="http://schemas.openxmlformats.org/officeDocument/2006/math">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1</m:t>
                        </m:r>
                      </m:num>
                      <m:den>
                        <m:r>
                          <a:rPr lang="en-US" sz="2600" i="1">
                            <a:latin typeface="Cambria Math" panose="02040503050406030204" pitchFamily="18" charset="0"/>
                            <a:ea typeface="Cambria Math" panose="02040503050406030204" pitchFamily="18" charset="0"/>
                          </a:rPr>
                          <m:t>2</m:t>
                        </m:r>
                        <m:r>
                          <a:rPr lang="en-US" sz="2600" i="1">
                            <a:latin typeface="Cambria Math" panose="02040503050406030204" pitchFamily="18" charset="0"/>
                            <a:ea typeface="Cambria Math" panose="02040503050406030204" pitchFamily="18" charset="0"/>
                          </a:rPr>
                          <m:t>𝛼</m:t>
                        </m:r>
                      </m:den>
                    </m:f>
                  </m:oMath>
                </a14:m>
                <a:r>
                  <a:rPr lang="en-US" sz="2600"/>
                  <a:t> sẽ lớn và kích thước bước đi do đó sẽ nhỏ. </a:t>
                </a:r>
              </a:p>
              <a:p>
                <a:pPr marL="520700" indent="-342900">
                  <a:spcBef>
                    <a:spcPts val="0"/>
                  </a:spcBef>
                </a:pPr>
                <a:r>
                  <a:rPr lang="en-US" sz="2600"/>
                  <a:t>Ngược lại, nếu </a:t>
                </a:r>
                <a14:m>
                  <m:oMath xmlns:m="http://schemas.openxmlformats.org/officeDocument/2006/math">
                    <m:r>
                      <a:rPr lang="en-US" sz="2600" i="1">
                        <a:latin typeface="Cambria Math" panose="02040503050406030204" pitchFamily="18" charset="0"/>
                        <a:ea typeface="Cambria Math" panose="02040503050406030204" pitchFamily="18" charset="0"/>
                      </a:rPr>
                      <m:t>𝛼</m:t>
                    </m:r>
                  </m:oMath>
                </a14:m>
                <a:r>
                  <a:rPr lang="en-US" sz="2600"/>
                  <a:t> lớn thì hệ số khoảng cách </a:t>
                </a:r>
                <a14:m>
                  <m:oMath xmlns:m="http://schemas.openxmlformats.org/officeDocument/2006/math">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1</m:t>
                        </m:r>
                      </m:num>
                      <m:den>
                        <m:r>
                          <a:rPr lang="en-US" sz="2600" i="1">
                            <a:latin typeface="Cambria Math" panose="02040503050406030204" pitchFamily="18" charset="0"/>
                            <a:ea typeface="Cambria Math" panose="02040503050406030204" pitchFamily="18" charset="0"/>
                          </a:rPr>
                          <m:t>2</m:t>
                        </m:r>
                        <m:r>
                          <a:rPr lang="en-US" sz="2600" i="1">
                            <a:latin typeface="Cambria Math" panose="02040503050406030204" pitchFamily="18" charset="0"/>
                            <a:ea typeface="Cambria Math" panose="02040503050406030204" pitchFamily="18" charset="0"/>
                          </a:rPr>
                          <m:t>𝛼</m:t>
                        </m:r>
                      </m:den>
                    </m:f>
                  </m:oMath>
                </a14:m>
                <a:r>
                  <a:rPr lang="en-US" sz="2600"/>
                  <a:t>  sẽ nhỏ và kích thước bước đi có thể lớn. Hệ số học (learning rate) </a:t>
                </a:r>
                <a14:m>
                  <m:oMath xmlns:m="http://schemas.openxmlformats.org/officeDocument/2006/math">
                    <m:r>
                      <a:rPr lang="en-US" sz="2600" i="1">
                        <a:latin typeface="Cambria Math" panose="02040503050406030204" pitchFamily="18" charset="0"/>
                        <a:ea typeface="Cambria Math" panose="02040503050406030204" pitchFamily="18" charset="0"/>
                      </a:rPr>
                      <m:t>𝛼</m:t>
                    </m:r>
                  </m:oMath>
                </a14:m>
                <a:r>
                  <a:rPr lang="en-US" sz="2600"/>
                  <a:t> còn được gọi là kích thước bước đi (step size).</a:t>
                </a:r>
              </a:p>
              <a:p>
                <a:pPr marL="228600" lvl="0" indent="-50800">
                  <a:spcBef>
                    <a:spcPts val="0"/>
                  </a:spcBef>
                  <a:buNone/>
                </a:pPr>
                <a:endParaRPr lang="en-US" sz="2000" dirty="0"/>
              </a:p>
            </p:txBody>
          </p:sp>
        </mc:Choice>
        <mc:Fallback xmlns="">
          <p:sp>
            <p:nvSpPr>
              <p:cNvPr id="374" name="Google Shape;374;p5">
                <a:extLst>
                  <a:ext uri="{FF2B5EF4-FFF2-40B4-BE49-F238E27FC236}">
                    <a16:creationId xmlns:a16="http://schemas.microsoft.com/office/drawing/2014/main" id="{52126C3C-DBB9-D825-CD78-2A4A154B5205}"/>
                  </a:ext>
                </a:extLst>
              </p:cNvPr>
              <p:cNvSpPr txBox="1">
                <a:spLocks noGrp="1" noRot="1" noChangeAspect="1" noMove="1" noResize="1" noEditPoints="1" noAdjustHandles="1" noChangeArrowheads="1" noChangeShapeType="1" noTextEdit="1"/>
              </p:cNvSpPr>
              <p:nvPr>
                <p:ph type="body" idx="1"/>
              </p:nvPr>
            </p:nvSpPr>
            <p:spPr>
              <a:xfrm>
                <a:off x="198783" y="765313"/>
                <a:ext cx="7305260" cy="5973417"/>
              </a:xfrm>
              <a:prstGeom prst="rect">
                <a:avLst/>
              </a:prstGeom>
              <a:blipFill>
                <a:blip r:embed="rId3"/>
                <a:stretch>
                  <a:fillRect r="-835"/>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B3D02B65-FF7F-63A7-09A9-9C400DC3AABA}"/>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D3789C62-3351-8086-079F-796232191168}"/>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30</a:t>
            </a:fld>
            <a:endParaRPr/>
          </a:p>
        </p:txBody>
      </p:sp>
      <p:pic>
        <p:nvPicPr>
          <p:cNvPr id="3" name="Picture 2">
            <a:extLst>
              <a:ext uri="{FF2B5EF4-FFF2-40B4-BE49-F238E27FC236}">
                <a16:creationId xmlns:a16="http://schemas.microsoft.com/office/drawing/2014/main" id="{9432C9FC-DFAF-B226-6730-059148A7AF91}"/>
              </a:ext>
            </a:extLst>
          </p:cNvPr>
          <p:cNvPicPr>
            <a:picLocks noChangeAspect="1"/>
          </p:cNvPicPr>
          <p:nvPr/>
        </p:nvPicPr>
        <p:blipFill>
          <a:blip r:embed="rId4"/>
          <a:stretch>
            <a:fillRect/>
          </a:stretch>
        </p:blipFill>
        <p:spPr>
          <a:xfrm>
            <a:off x="7824977" y="765313"/>
            <a:ext cx="4168240" cy="4512779"/>
          </a:xfrm>
          <a:prstGeom prst="rect">
            <a:avLst/>
          </a:prstGeom>
        </p:spPr>
      </p:pic>
    </p:spTree>
    <p:extLst>
      <p:ext uri="{BB962C8B-B14F-4D97-AF65-F5344CB8AC3E}">
        <p14:creationId xmlns:p14="http://schemas.microsoft.com/office/powerpoint/2010/main" val="178703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51A1BE3C-328B-9980-512B-AA2FD1A0A392}"/>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5023C567-1FAE-A167-E848-8F96FC15786B}"/>
              </a:ext>
            </a:extLst>
          </p:cNvPr>
          <p:cNvSpPr txBox="1">
            <a:spLocks noGrp="1"/>
          </p:cNvSpPr>
          <p:nvPr>
            <p:ph type="title"/>
          </p:nvPr>
        </p:nvSpPr>
        <p:spPr>
          <a:xfrm>
            <a:off x="774146" y="119270"/>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Ví dụ</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053DC21B-9104-A88A-CED4-1E33466D8AB6}"/>
                  </a:ext>
                </a:extLst>
              </p:cNvPr>
              <p:cNvSpPr txBox="1">
                <a:spLocks noGrp="1"/>
              </p:cNvSpPr>
              <p:nvPr>
                <p:ph type="body" idx="1"/>
              </p:nvPr>
            </p:nvSpPr>
            <p:spPr>
              <a:xfrm>
                <a:off x="318052" y="884583"/>
                <a:ext cx="7445663" cy="5973417"/>
              </a:xfrm>
              <a:prstGeom prst="rect">
                <a:avLst/>
              </a:prstGeom>
              <a:noFill/>
              <a:ln>
                <a:noFill/>
              </a:ln>
            </p:spPr>
            <p:txBody>
              <a:bodyPr spcFirstLastPara="1" wrap="square" lIns="91425" tIns="45700" rIns="91425" bIns="45700" anchor="t" anchorCtr="0">
                <a:normAutofit fontScale="92500"/>
              </a:bodyPr>
              <a:lstStyle/>
              <a:p>
                <a:pPr marL="635000" indent="-457200">
                  <a:spcBef>
                    <a:spcPts val="0"/>
                  </a:spcBef>
                </a:pPr>
                <a:r>
                  <a:rPr lang="en-US" sz="2600"/>
                  <a:t>Tại mỗi điểm </a:t>
                </a:r>
                <a14:m>
                  <m:oMath xmlns:m="http://schemas.openxmlformats.org/officeDocument/2006/math">
                    <m:r>
                      <a:rPr lang="en-US" sz="2600" b="0" i="1" smtClean="0">
                        <a:latin typeface="Cambria Math" panose="02040503050406030204" pitchFamily="18" charset="0"/>
                      </a:rPr>
                      <m:t>𝑥</m:t>
                    </m:r>
                  </m:oMath>
                </a14:m>
                <a:r>
                  <a:rPr lang="en-US" sz="2600"/>
                  <a:t>, ta hình thành một xấp xỉ bậc hai của hàm số </a:t>
                </a:r>
                <a14:m>
                  <m:oMath xmlns:m="http://schemas.openxmlformats.org/officeDocument/2006/math">
                    <m:r>
                      <a:rPr lang="en-US" sz="2600" b="0" i="1" smtClean="0">
                        <a:latin typeface="Cambria Math" panose="02040503050406030204" pitchFamily="18" charset="0"/>
                      </a:rPr>
                      <m:t>𝑓</m:t>
                    </m:r>
                  </m:oMath>
                </a14:m>
                <a:r>
                  <a:rPr lang="en-US" sz="2600"/>
                  <a:t> cần cực tiểu hóa tại </a:t>
                </a:r>
                <a14:m>
                  <m:oMath xmlns:m="http://schemas.openxmlformats.org/officeDocument/2006/math">
                    <m:r>
                      <a:rPr lang="en-US" sz="2600" b="0" i="1" smtClean="0">
                        <a:latin typeface="Cambria Math" panose="02040503050406030204" pitchFamily="18" charset="0"/>
                      </a:rPr>
                      <m:t>𝑥</m:t>
                    </m:r>
                  </m:oMath>
                </a14:m>
                <a:r>
                  <a:rPr lang="en-US" sz="2600"/>
                  <a:t>:</a:t>
                </a:r>
                <a:endParaRPr lang="en-US" sz="2600" i="1">
                  <a:latin typeface="Cambria Math" panose="02040503050406030204" pitchFamily="18" charset="0"/>
                </a:endParaRPr>
              </a:p>
              <a:p>
                <a:pPr marL="177800" indent="0">
                  <a:spcBef>
                    <a:spcPts val="0"/>
                  </a:spcBef>
                  <a:buNone/>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𝑓</m:t>
                      </m:r>
                      <m:d>
                        <m:dPr>
                          <m:ctrlPr>
                            <a:rPr lang="en-US" sz="2600" i="1">
                              <a:latin typeface="Cambria Math" panose="02040503050406030204" pitchFamily="18" charset="0"/>
                            </a:rPr>
                          </m:ctrlPr>
                        </m:dPr>
                        <m:e>
                          <m:r>
                            <a:rPr lang="en-US" sz="2600" b="1" i="1">
                              <a:latin typeface="Cambria Math" panose="02040503050406030204" pitchFamily="18" charset="0"/>
                            </a:rPr>
                            <m:t>𝒚</m:t>
                          </m:r>
                        </m:e>
                      </m:d>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𝑓</m:t>
                      </m:r>
                      <m:d>
                        <m:dPr>
                          <m:ctrlPr>
                            <a:rPr lang="en-US" sz="2600" i="1">
                              <a:latin typeface="Cambria Math" panose="02040503050406030204" pitchFamily="18" charset="0"/>
                              <a:ea typeface="Cambria Math" panose="02040503050406030204" pitchFamily="18" charset="0"/>
                            </a:rPr>
                          </m:ctrlPr>
                        </m:dPr>
                        <m:e>
                          <m:r>
                            <a:rPr lang="en-US" sz="2600" b="1" i="1">
                              <a:latin typeface="Cambria Math" panose="02040503050406030204" pitchFamily="18" charset="0"/>
                              <a:ea typeface="Cambria Math" panose="02040503050406030204" pitchFamily="18" charset="0"/>
                            </a:rPr>
                            <m:t>𝒙</m:t>
                          </m:r>
                        </m:e>
                      </m:d>
                      <m:r>
                        <a:rPr lang="en-US" sz="2600" i="1">
                          <a:latin typeface="Cambria Math" panose="02040503050406030204" pitchFamily="18" charset="0"/>
                          <a:ea typeface="Cambria Math" panose="02040503050406030204" pitchFamily="18" charset="0"/>
                        </a:rPr>
                        <m:t>+</m:t>
                      </m:r>
                      <m:r>
                        <m:rPr>
                          <m:sty m:val="p"/>
                        </m:rP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𝑓</m:t>
                      </m:r>
                      <m:d>
                        <m:dPr>
                          <m:ctrlPr>
                            <a:rPr lang="en-US" sz="2600" i="1">
                              <a:latin typeface="Cambria Math" panose="02040503050406030204" pitchFamily="18" charset="0"/>
                              <a:ea typeface="Cambria Math" panose="02040503050406030204" pitchFamily="18" charset="0"/>
                            </a:rPr>
                          </m:ctrlPr>
                        </m:dPr>
                        <m:e>
                          <m:r>
                            <a:rPr lang="en-US" sz="2600" b="1" i="1">
                              <a:latin typeface="Cambria Math" panose="02040503050406030204" pitchFamily="18" charset="0"/>
                              <a:ea typeface="Cambria Math" panose="02040503050406030204" pitchFamily="18" charset="0"/>
                            </a:rPr>
                            <m:t>𝒙</m:t>
                          </m:r>
                        </m:e>
                      </m:d>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r>
                            <a:rPr lang="en-US" sz="2600" b="1" i="1">
                              <a:latin typeface="Cambria Math" panose="02040503050406030204" pitchFamily="18" charset="0"/>
                              <a:ea typeface="Cambria Math" panose="02040503050406030204" pitchFamily="18" charset="0"/>
                            </a:rPr>
                            <m:t>𝒚</m:t>
                          </m:r>
                          <m:r>
                            <a:rPr lang="en-US" sz="2600" i="1">
                              <a:latin typeface="Cambria Math" panose="02040503050406030204" pitchFamily="18" charset="0"/>
                              <a:ea typeface="Cambria Math" panose="02040503050406030204" pitchFamily="18" charset="0"/>
                            </a:rPr>
                            <m:t>−</m:t>
                          </m:r>
                          <m:r>
                            <a:rPr lang="en-US" sz="2600" b="1" i="1">
                              <a:latin typeface="Cambria Math" panose="02040503050406030204" pitchFamily="18" charset="0"/>
                              <a:ea typeface="Cambria Math" panose="02040503050406030204" pitchFamily="18" charset="0"/>
                            </a:rPr>
                            <m:t>𝒙</m:t>
                          </m:r>
                        </m:e>
                      </m:d>
                      <m:r>
                        <a:rPr lang="en-US" sz="2600" b="0" i="1" smtClean="0">
                          <a:latin typeface="Cambria Math" panose="02040503050406030204" pitchFamily="18" charset="0"/>
                          <a:ea typeface="Cambria Math" panose="02040503050406030204" pitchFamily="18" charset="0"/>
                        </a:rPr>
                        <m:t>+</m:t>
                      </m:r>
                      <m:f>
                        <m:fPr>
                          <m:ctrlPr>
                            <a:rPr lang="en-US" sz="2600" b="0" i="1" smtClean="0">
                              <a:latin typeface="Cambria Math" panose="02040503050406030204" pitchFamily="18" charset="0"/>
                              <a:ea typeface="Cambria Math" panose="02040503050406030204" pitchFamily="18" charset="0"/>
                            </a:rPr>
                          </m:ctrlPr>
                        </m:fPr>
                        <m:num>
                          <m:r>
                            <a:rPr lang="en-US" sz="2600" b="0" i="1" smtClean="0">
                              <a:latin typeface="Cambria Math" panose="02040503050406030204" pitchFamily="18" charset="0"/>
                              <a:ea typeface="Cambria Math" panose="02040503050406030204" pitchFamily="18" charset="0"/>
                            </a:rPr>
                            <m:t>1</m:t>
                          </m:r>
                        </m:num>
                        <m:den>
                          <m:r>
                            <a:rPr lang="en-US" sz="2600" b="0" i="1" smtClean="0">
                              <a:latin typeface="Cambria Math" panose="02040503050406030204" pitchFamily="18" charset="0"/>
                              <a:ea typeface="Cambria Math" panose="02040503050406030204" pitchFamily="18" charset="0"/>
                            </a:rPr>
                            <m:t>2</m:t>
                          </m:r>
                          <m:r>
                            <a:rPr lang="en-US" sz="2600" b="0" i="1" smtClean="0">
                              <a:latin typeface="Cambria Math" panose="02040503050406030204" pitchFamily="18" charset="0"/>
                              <a:ea typeface="Cambria Math" panose="02040503050406030204" pitchFamily="18" charset="0"/>
                            </a:rPr>
                            <m:t>𝛼</m:t>
                          </m:r>
                        </m:den>
                      </m:f>
                      <m:sSubSup>
                        <m:sSubSupPr>
                          <m:ctrlPr>
                            <a:rPr lang="en-US" sz="2600" b="0" i="1" smtClean="0">
                              <a:latin typeface="Cambria Math" panose="02040503050406030204" pitchFamily="18" charset="0"/>
                              <a:ea typeface="Cambria Math" panose="02040503050406030204" pitchFamily="18" charset="0"/>
                            </a:rPr>
                          </m:ctrlPr>
                        </m:sSubSupPr>
                        <m:e>
                          <m:d>
                            <m:dPr>
                              <m:begChr m:val="‖"/>
                              <m:endChr m:val="‖"/>
                              <m:ctrlPr>
                                <a:rPr lang="en-US" sz="2600" b="0" i="1" smtClean="0">
                                  <a:latin typeface="Cambria Math" panose="02040503050406030204" pitchFamily="18" charset="0"/>
                                  <a:ea typeface="Cambria Math" panose="02040503050406030204" pitchFamily="18" charset="0"/>
                                </a:rPr>
                              </m:ctrlPr>
                            </m:dPr>
                            <m:e>
                              <m:r>
                                <a:rPr lang="en-US" sz="2600" b="1" i="1" smtClean="0">
                                  <a:latin typeface="Cambria Math" panose="02040503050406030204" pitchFamily="18" charset="0"/>
                                  <a:ea typeface="Cambria Math" panose="02040503050406030204" pitchFamily="18" charset="0"/>
                                </a:rPr>
                                <m:t>𝒚</m:t>
                              </m:r>
                              <m:r>
                                <a:rPr lang="en-US" sz="2600" b="0" i="1" smtClean="0">
                                  <a:latin typeface="Cambria Math" panose="02040503050406030204" pitchFamily="18" charset="0"/>
                                  <a:ea typeface="Cambria Math" panose="02040503050406030204" pitchFamily="18" charset="0"/>
                                </a:rPr>
                                <m:t>−</m:t>
                              </m:r>
                              <m:r>
                                <a:rPr lang="en-US" sz="2600" b="1" i="1" smtClean="0">
                                  <a:latin typeface="Cambria Math" panose="02040503050406030204" pitchFamily="18" charset="0"/>
                                  <a:ea typeface="Cambria Math" panose="02040503050406030204" pitchFamily="18" charset="0"/>
                                </a:rPr>
                                <m:t>𝒙</m:t>
                              </m:r>
                            </m:e>
                          </m:d>
                        </m:e>
                        <m:sub>
                          <m:r>
                            <a:rPr lang="en-US" sz="2600" b="0" i="1" smtClean="0">
                              <a:latin typeface="Cambria Math" panose="02040503050406030204" pitchFamily="18" charset="0"/>
                              <a:ea typeface="Cambria Math" panose="02040503050406030204" pitchFamily="18" charset="0"/>
                            </a:rPr>
                            <m:t>2</m:t>
                          </m:r>
                        </m:sub>
                        <m:sup>
                          <m:r>
                            <a:rPr lang="en-US" sz="2600" b="0" i="1" smtClean="0">
                              <a:latin typeface="Cambria Math" panose="02040503050406030204" pitchFamily="18" charset="0"/>
                              <a:ea typeface="Cambria Math" panose="02040503050406030204" pitchFamily="18" charset="0"/>
                            </a:rPr>
                            <m:t>2</m:t>
                          </m:r>
                        </m:sup>
                      </m:sSubSup>
                    </m:oMath>
                  </m:oMathPara>
                </a14:m>
                <a:endParaRPr lang="en-US" sz="2600"/>
              </a:p>
              <a:p>
                <a:pPr marL="520700" indent="-342900">
                  <a:spcBef>
                    <a:spcPts val="0"/>
                  </a:spcBef>
                </a:pPr>
                <a:r>
                  <a:rPr lang="en-US" sz="2600"/>
                  <a:t>Gradient Descent chọn điểm kế tiếp </a:t>
                </a:r>
                <a14:m>
                  <m:oMath xmlns:m="http://schemas.openxmlformats.org/officeDocument/2006/math">
                    <m:r>
                      <a:rPr lang="en-US" sz="2600" b="1" i="1" smtClean="0">
                        <a:latin typeface="Cambria Math" panose="02040503050406030204" pitchFamily="18" charset="0"/>
                      </a:rPr>
                      <m:t>𝒚</m:t>
                    </m:r>
                    <m:r>
                      <a:rPr lang="en-US" sz="2600" b="0" i="1" smtClean="0">
                        <a:latin typeface="Cambria Math" panose="02040503050406030204" pitchFamily="18" charset="0"/>
                      </a:rPr>
                      <m:t>=</m:t>
                    </m:r>
                    <m:sSup>
                      <m:sSupPr>
                        <m:ctrlPr>
                          <a:rPr lang="en-US" sz="2600" b="0" i="1" smtClean="0">
                            <a:latin typeface="Cambria Math" panose="02040503050406030204" pitchFamily="18" charset="0"/>
                          </a:rPr>
                        </m:ctrlPr>
                      </m:sSupPr>
                      <m:e>
                        <m:r>
                          <a:rPr lang="en-US" sz="2600" b="1" i="1" smtClean="0">
                            <a:latin typeface="Cambria Math" panose="02040503050406030204" pitchFamily="18" charset="0"/>
                          </a:rPr>
                          <m:t>𝒙</m:t>
                        </m:r>
                      </m:e>
                      <m:sup>
                        <m:r>
                          <a:rPr lang="en-US" sz="2600" b="0" i="1" smtClean="0">
                            <a:latin typeface="Cambria Math" panose="02040503050406030204" pitchFamily="18" charset="0"/>
                          </a:rPr>
                          <m:t>+</m:t>
                        </m:r>
                      </m:sup>
                    </m:sSup>
                  </m:oMath>
                </a14:m>
                <a:r>
                  <a:rPr lang="en-US" sz="2600"/>
                  <a:t> sao cho cực tiểu hóa được xấp xỉ bậc hai này:</a:t>
                </a:r>
              </a:p>
              <a:p>
                <a:pPr marL="177800" indent="0">
                  <a:spcBef>
                    <a:spcPts val="0"/>
                  </a:spcBef>
                  <a:buNone/>
                </a:pPr>
                <a14:m>
                  <m:oMathPara xmlns:m="http://schemas.openxmlformats.org/officeDocument/2006/math">
                    <m:oMathParaPr>
                      <m:jc m:val="centerGroup"/>
                    </m:oMathParaPr>
                    <m:oMath xmlns:m="http://schemas.openxmlformats.org/officeDocument/2006/math">
                      <m:sSup>
                        <m:sSupPr>
                          <m:ctrlPr>
                            <a:rPr lang="en-US" sz="2600" i="1">
                              <a:latin typeface="Cambria Math" panose="02040503050406030204" pitchFamily="18" charset="0"/>
                            </a:rPr>
                          </m:ctrlPr>
                        </m:sSupPr>
                        <m:e>
                          <m:r>
                            <a:rPr lang="en-US" sz="2600" b="1" i="1">
                              <a:latin typeface="Cambria Math" panose="02040503050406030204" pitchFamily="18" charset="0"/>
                            </a:rPr>
                            <m:t>𝒙</m:t>
                          </m:r>
                        </m:e>
                        <m:sup>
                          <m:r>
                            <a:rPr lang="en-US" sz="2600" i="1">
                              <a:latin typeface="Cambria Math" panose="02040503050406030204" pitchFamily="18" charset="0"/>
                            </a:rPr>
                            <m:t>+</m:t>
                          </m:r>
                        </m:sup>
                      </m:sSup>
                      <m:r>
                        <a:rPr lang="en-US" sz="2600" b="0" i="1" smtClean="0">
                          <a:latin typeface="Cambria Math" panose="02040503050406030204" pitchFamily="18" charset="0"/>
                        </a:rPr>
                        <m:t>=</m:t>
                      </m:r>
                      <m:func>
                        <m:funcPr>
                          <m:ctrlPr>
                            <a:rPr lang="en-US" sz="2600" b="0" i="1" smtClean="0">
                              <a:latin typeface="Cambria Math" panose="02040503050406030204" pitchFamily="18" charset="0"/>
                            </a:rPr>
                          </m:ctrlPr>
                        </m:funcPr>
                        <m:fName>
                          <m:limLow>
                            <m:limLowPr>
                              <m:ctrlPr>
                                <a:rPr lang="en-US" sz="2600" b="0" i="1" smtClean="0">
                                  <a:latin typeface="Cambria Math" panose="02040503050406030204" pitchFamily="18" charset="0"/>
                                </a:rPr>
                              </m:ctrlPr>
                            </m:limLowPr>
                            <m:e>
                              <m:r>
                                <m:rPr>
                                  <m:sty m:val="p"/>
                                </m:rPr>
                                <a:rPr lang="en-US" sz="2600" b="0" i="0" smtClean="0">
                                  <a:latin typeface="Cambria Math" panose="02040503050406030204" pitchFamily="18" charset="0"/>
                                </a:rPr>
                                <m:t>arg</m:t>
                              </m:r>
                              <m:r>
                                <a:rPr lang="en-US" sz="2600" b="0" i="0" smtClean="0">
                                  <a:latin typeface="Cambria Math" panose="02040503050406030204" pitchFamily="18" charset="0"/>
                                </a:rPr>
                                <m:t> </m:t>
                              </m:r>
                              <m:r>
                                <m:rPr>
                                  <m:sty m:val="p"/>
                                </m:rPr>
                                <a:rPr lang="en-US" sz="2600" b="0" i="0" smtClean="0">
                                  <a:latin typeface="Cambria Math" panose="02040503050406030204" pitchFamily="18" charset="0"/>
                                </a:rPr>
                                <m:t>min</m:t>
                              </m:r>
                            </m:e>
                            <m:lim>
                              <m:r>
                                <a:rPr lang="en-US" sz="2600" b="1" i="1" smtClean="0">
                                  <a:latin typeface="Cambria Math" panose="02040503050406030204" pitchFamily="18" charset="0"/>
                                </a:rPr>
                                <m:t>𝒚</m:t>
                              </m:r>
                            </m:lim>
                          </m:limLow>
                        </m:fName>
                        <m:e>
                          <m:r>
                            <a:rPr lang="en-US" sz="2600" i="1">
                              <a:latin typeface="Cambria Math" panose="02040503050406030204" pitchFamily="18" charset="0"/>
                              <a:ea typeface="Cambria Math" panose="02040503050406030204" pitchFamily="18" charset="0"/>
                            </a:rPr>
                            <m:t>𝑓</m:t>
                          </m:r>
                          <m:d>
                            <m:dPr>
                              <m:ctrlPr>
                                <a:rPr lang="en-US" sz="2600" i="1">
                                  <a:latin typeface="Cambria Math" panose="02040503050406030204" pitchFamily="18" charset="0"/>
                                  <a:ea typeface="Cambria Math" panose="02040503050406030204" pitchFamily="18" charset="0"/>
                                </a:rPr>
                              </m:ctrlPr>
                            </m:dPr>
                            <m:e>
                              <m:r>
                                <a:rPr lang="en-US" sz="2600" b="1" i="1">
                                  <a:latin typeface="Cambria Math" panose="02040503050406030204" pitchFamily="18" charset="0"/>
                                  <a:ea typeface="Cambria Math" panose="02040503050406030204" pitchFamily="18" charset="0"/>
                                </a:rPr>
                                <m:t>𝒙</m:t>
                              </m:r>
                            </m:e>
                          </m:d>
                          <m:r>
                            <a:rPr lang="en-US" sz="2600" i="1">
                              <a:latin typeface="Cambria Math" panose="02040503050406030204" pitchFamily="18" charset="0"/>
                              <a:ea typeface="Cambria Math" panose="02040503050406030204" pitchFamily="18" charset="0"/>
                            </a:rPr>
                            <m:t>+</m:t>
                          </m:r>
                          <m:r>
                            <m:rPr>
                              <m:sty m:val="p"/>
                            </m:rP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𝑓</m:t>
                          </m:r>
                          <m:d>
                            <m:dPr>
                              <m:ctrlPr>
                                <a:rPr lang="en-US" sz="2600" i="1">
                                  <a:latin typeface="Cambria Math" panose="02040503050406030204" pitchFamily="18" charset="0"/>
                                  <a:ea typeface="Cambria Math" panose="02040503050406030204" pitchFamily="18" charset="0"/>
                                </a:rPr>
                              </m:ctrlPr>
                            </m:dPr>
                            <m:e>
                              <m:r>
                                <a:rPr lang="en-US" sz="2600" b="1" i="1">
                                  <a:latin typeface="Cambria Math" panose="02040503050406030204" pitchFamily="18" charset="0"/>
                                  <a:ea typeface="Cambria Math" panose="02040503050406030204" pitchFamily="18" charset="0"/>
                                </a:rPr>
                                <m:t>𝒙</m:t>
                              </m:r>
                            </m:e>
                          </m:d>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r>
                                <a:rPr lang="en-US" sz="2600" b="1" i="1">
                                  <a:latin typeface="Cambria Math" panose="02040503050406030204" pitchFamily="18" charset="0"/>
                                  <a:ea typeface="Cambria Math" panose="02040503050406030204" pitchFamily="18" charset="0"/>
                                </a:rPr>
                                <m:t>𝒚</m:t>
                              </m:r>
                              <m:r>
                                <a:rPr lang="en-US" sz="2600" i="1">
                                  <a:latin typeface="Cambria Math" panose="02040503050406030204" pitchFamily="18" charset="0"/>
                                  <a:ea typeface="Cambria Math" panose="02040503050406030204" pitchFamily="18" charset="0"/>
                                </a:rPr>
                                <m:t>−</m:t>
                              </m:r>
                              <m:r>
                                <a:rPr lang="en-US" sz="2600" b="1" i="1">
                                  <a:latin typeface="Cambria Math" panose="02040503050406030204" pitchFamily="18" charset="0"/>
                                  <a:ea typeface="Cambria Math" panose="02040503050406030204" pitchFamily="18" charset="0"/>
                                </a:rPr>
                                <m:t>𝒙</m:t>
                              </m:r>
                            </m:e>
                          </m:d>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1</m:t>
                              </m:r>
                            </m:num>
                            <m:den>
                              <m:r>
                                <a:rPr lang="en-US" sz="2600" i="1">
                                  <a:latin typeface="Cambria Math" panose="02040503050406030204" pitchFamily="18" charset="0"/>
                                  <a:ea typeface="Cambria Math" panose="02040503050406030204" pitchFamily="18" charset="0"/>
                                </a:rPr>
                                <m:t>2</m:t>
                              </m:r>
                              <m:r>
                                <a:rPr lang="en-US" sz="2600" i="1">
                                  <a:latin typeface="Cambria Math" panose="02040503050406030204" pitchFamily="18" charset="0"/>
                                  <a:ea typeface="Cambria Math" panose="02040503050406030204" pitchFamily="18" charset="0"/>
                                </a:rPr>
                                <m:t>𝛼</m:t>
                              </m:r>
                            </m:den>
                          </m:f>
                          <m:sSubSup>
                            <m:sSubSupPr>
                              <m:ctrlPr>
                                <a:rPr lang="en-US" sz="2600" i="1">
                                  <a:latin typeface="Cambria Math" panose="02040503050406030204" pitchFamily="18" charset="0"/>
                                  <a:ea typeface="Cambria Math" panose="02040503050406030204" pitchFamily="18" charset="0"/>
                                </a:rPr>
                              </m:ctrlPr>
                            </m:sSubSupPr>
                            <m:e>
                              <m:d>
                                <m:dPr>
                                  <m:begChr m:val="‖"/>
                                  <m:endChr m:val="‖"/>
                                  <m:ctrlPr>
                                    <a:rPr lang="en-US" sz="2600" i="1">
                                      <a:latin typeface="Cambria Math" panose="02040503050406030204" pitchFamily="18" charset="0"/>
                                      <a:ea typeface="Cambria Math" panose="02040503050406030204" pitchFamily="18" charset="0"/>
                                    </a:rPr>
                                  </m:ctrlPr>
                                </m:dPr>
                                <m:e>
                                  <m:r>
                                    <a:rPr lang="en-US" sz="2600" b="1" i="1">
                                      <a:latin typeface="Cambria Math" panose="02040503050406030204" pitchFamily="18" charset="0"/>
                                      <a:ea typeface="Cambria Math" panose="02040503050406030204" pitchFamily="18" charset="0"/>
                                    </a:rPr>
                                    <m:t>𝒚</m:t>
                                  </m:r>
                                  <m:r>
                                    <a:rPr lang="en-US" sz="2600" i="1">
                                      <a:latin typeface="Cambria Math" panose="02040503050406030204" pitchFamily="18" charset="0"/>
                                      <a:ea typeface="Cambria Math" panose="02040503050406030204" pitchFamily="18" charset="0"/>
                                    </a:rPr>
                                    <m:t>−</m:t>
                                  </m:r>
                                  <m:r>
                                    <a:rPr lang="en-US" sz="2600" b="1" i="1">
                                      <a:latin typeface="Cambria Math" panose="02040503050406030204" pitchFamily="18" charset="0"/>
                                      <a:ea typeface="Cambria Math" panose="02040503050406030204" pitchFamily="18" charset="0"/>
                                    </a:rPr>
                                    <m:t>𝒙</m:t>
                                  </m:r>
                                </m:e>
                              </m:d>
                            </m:e>
                            <m:sub>
                              <m:r>
                                <a:rPr lang="en-US" sz="2600" i="1">
                                  <a:latin typeface="Cambria Math" panose="02040503050406030204" pitchFamily="18" charset="0"/>
                                  <a:ea typeface="Cambria Math" panose="02040503050406030204" pitchFamily="18" charset="0"/>
                                </a:rPr>
                                <m:t>2</m:t>
                              </m:r>
                            </m:sub>
                            <m:sup>
                              <m:r>
                                <a:rPr lang="en-US" sz="2600" i="1">
                                  <a:latin typeface="Cambria Math" panose="02040503050406030204" pitchFamily="18" charset="0"/>
                                  <a:ea typeface="Cambria Math" panose="02040503050406030204" pitchFamily="18" charset="0"/>
                                </a:rPr>
                                <m:t>2</m:t>
                              </m:r>
                            </m:sup>
                          </m:sSubSup>
                        </m:e>
                      </m:func>
                    </m:oMath>
                  </m:oMathPara>
                </a14:m>
                <a:endParaRPr lang="en-US" sz="2600"/>
              </a:p>
              <a:p>
                <a:pPr marL="520700" indent="-342900">
                  <a:spcBef>
                    <a:spcPts val="0"/>
                  </a:spcBef>
                </a:pPr>
                <a:r>
                  <a:rPr lang="en-US" sz="2600"/>
                  <a:t>Một bước của Gradient Descent chính là:</a:t>
                </a:r>
              </a:p>
              <a:p>
                <a:pPr marL="177800" indent="0">
                  <a:spcBef>
                    <a:spcPts val="0"/>
                  </a:spcBef>
                  <a:buNone/>
                </a:pPr>
                <a14:m>
                  <m:oMathPara xmlns:m="http://schemas.openxmlformats.org/officeDocument/2006/math">
                    <m:oMathParaPr>
                      <m:jc m:val="centerGroup"/>
                    </m:oMathParaPr>
                    <m:oMath xmlns:m="http://schemas.openxmlformats.org/officeDocument/2006/math">
                      <m:r>
                        <a:rPr lang="en-US" sz="2600" b="1" i="1" smtClean="0">
                          <a:latin typeface="Cambria Math" panose="02040503050406030204" pitchFamily="18" charset="0"/>
                        </a:rPr>
                        <m:t>𝒚</m:t>
                      </m:r>
                      <m:r>
                        <a:rPr lang="en-US" sz="2600" b="0" i="1" smtClean="0">
                          <a:latin typeface="Cambria Math" panose="02040503050406030204" pitchFamily="18" charset="0"/>
                        </a:rPr>
                        <m:t>=</m:t>
                      </m:r>
                      <m:sSup>
                        <m:sSupPr>
                          <m:ctrlPr>
                            <a:rPr lang="en-US" sz="2600" i="1">
                              <a:latin typeface="Cambria Math" panose="02040503050406030204" pitchFamily="18" charset="0"/>
                            </a:rPr>
                          </m:ctrlPr>
                        </m:sSupPr>
                        <m:e>
                          <m:r>
                            <a:rPr lang="en-US" sz="2600" b="1" i="1">
                              <a:latin typeface="Cambria Math" panose="02040503050406030204" pitchFamily="18" charset="0"/>
                            </a:rPr>
                            <m:t>𝒙</m:t>
                          </m:r>
                        </m:e>
                        <m:sup>
                          <m:r>
                            <a:rPr lang="en-US" sz="2600" i="1">
                              <a:latin typeface="Cambria Math" panose="02040503050406030204" pitchFamily="18" charset="0"/>
                            </a:rPr>
                            <m:t>+</m:t>
                          </m:r>
                        </m:sup>
                      </m:sSup>
                      <m:r>
                        <a:rPr lang="en-US" sz="2600" b="1" i="1" smtClean="0">
                          <a:latin typeface="Cambria Math" panose="02040503050406030204" pitchFamily="18" charset="0"/>
                        </a:rPr>
                        <m:t>=</m:t>
                      </m:r>
                      <m:r>
                        <a:rPr lang="en-US" sz="2600" b="1" i="1" smtClean="0">
                          <a:latin typeface="Cambria Math" panose="02040503050406030204" pitchFamily="18" charset="0"/>
                        </a:rPr>
                        <m:t>𝒙</m:t>
                      </m:r>
                      <m:r>
                        <a:rPr lang="en-US" sz="2600" b="0" i="1" smtClean="0">
                          <a:latin typeface="Cambria Math" panose="02040503050406030204" pitchFamily="18" charset="0"/>
                        </a:rPr>
                        <m:t>−</m:t>
                      </m:r>
                      <m:r>
                        <a:rPr lang="en-US" sz="2600" i="1">
                          <a:latin typeface="Cambria Math" panose="02040503050406030204" pitchFamily="18" charset="0"/>
                          <a:ea typeface="Cambria Math" panose="02040503050406030204" pitchFamily="18" charset="0"/>
                        </a:rPr>
                        <m:t>𝛼</m:t>
                      </m:r>
                      <m:r>
                        <m:rPr>
                          <m:sty m:val="p"/>
                        </m:rP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𝑓</m:t>
                      </m:r>
                      <m:d>
                        <m:dPr>
                          <m:ctrlPr>
                            <a:rPr lang="en-US" sz="2600" i="1">
                              <a:latin typeface="Cambria Math" panose="02040503050406030204" pitchFamily="18" charset="0"/>
                              <a:ea typeface="Cambria Math" panose="02040503050406030204" pitchFamily="18" charset="0"/>
                            </a:rPr>
                          </m:ctrlPr>
                        </m:dPr>
                        <m:e>
                          <m:r>
                            <a:rPr lang="en-US" sz="2600" b="1" i="1">
                              <a:latin typeface="Cambria Math" panose="02040503050406030204" pitchFamily="18" charset="0"/>
                              <a:ea typeface="Cambria Math" panose="02040503050406030204" pitchFamily="18" charset="0"/>
                            </a:rPr>
                            <m:t>𝒙</m:t>
                          </m:r>
                        </m:e>
                      </m:d>
                    </m:oMath>
                  </m:oMathPara>
                </a14:m>
                <a:endParaRPr lang="en-US" sz="2600"/>
              </a:p>
              <a:p>
                <a:pPr marL="228600" lvl="0" indent="-50800">
                  <a:spcBef>
                    <a:spcPts val="0"/>
                  </a:spcBef>
                  <a:buNone/>
                </a:pPr>
                <a:endParaRPr lang="en-US" sz="2000" dirty="0"/>
              </a:p>
            </p:txBody>
          </p:sp>
        </mc:Choice>
        <mc:Fallback xmlns="">
          <p:sp>
            <p:nvSpPr>
              <p:cNvPr id="374" name="Google Shape;374;p5">
                <a:extLst>
                  <a:ext uri="{FF2B5EF4-FFF2-40B4-BE49-F238E27FC236}">
                    <a16:creationId xmlns:a16="http://schemas.microsoft.com/office/drawing/2014/main" id="{053DC21B-9104-A88A-CED4-1E33466D8AB6}"/>
                  </a:ext>
                </a:extLst>
              </p:cNvPr>
              <p:cNvSpPr txBox="1">
                <a:spLocks noGrp="1" noRot="1" noChangeAspect="1" noMove="1" noResize="1" noEditPoints="1" noAdjustHandles="1" noChangeArrowheads="1" noChangeShapeType="1" noTextEdit="1"/>
              </p:cNvSpPr>
              <p:nvPr>
                <p:ph type="body" idx="1"/>
              </p:nvPr>
            </p:nvSpPr>
            <p:spPr>
              <a:xfrm>
                <a:off x="318052" y="884583"/>
                <a:ext cx="7445663" cy="5973417"/>
              </a:xfrm>
              <a:prstGeom prst="rect">
                <a:avLst/>
              </a:prstGeom>
              <a:blipFill>
                <a:blip r:embed="rId3"/>
                <a:stretch>
                  <a:fillRect t="-306" r="-1227"/>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7ED686D3-D6D9-8EBA-2FBC-BBE773657D54}"/>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49DD5498-C19B-812F-F2EA-77A859F4A77A}"/>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31</a:t>
            </a:fld>
            <a:endParaRPr/>
          </a:p>
        </p:txBody>
      </p:sp>
      <p:pic>
        <p:nvPicPr>
          <p:cNvPr id="4" name="Picture 3" descr="A graph of a function&#10;&#10;Description automatically generated">
            <a:extLst>
              <a:ext uri="{FF2B5EF4-FFF2-40B4-BE49-F238E27FC236}">
                <a16:creationId xmlns:a16="http://schemas.microsoft.com/office/drawing/2014/main" id="{97276412-74E1-B2FB-612A-CF510CAC5041}"/>
              </a:ext>
            </a:extLst>
          </p:cNvPr>
          <p:cNvPicPr>
            <a:picLocks noChangeAspect="1"/>
          </p:cNvPicPr>
          <p:nvPr/>
        </p:nvPicPr>
        <p:blipFill>
          <a:blip r:embed="rId4"/>
          <a:stretch>
            <a:fillRect/>
          </a:stretch>
        </p:blipFill>
        <p:spPr>
          <a:xfrm>
            <a:off x="7763715" y="884583"/>
            <a:ext cx="4638262" cy="3478697"/>
          </a:xfrm>
          <a:prstGeom prst="rect">
            <a:avLst/>
          </a:prstGeom>
        </p:spPr>
      </p:pic>
    </p:spTree>
    <p:extLst>
      <p:ext uri="{BB962C8B-B14F-4D97-AF65-F5344CB8AC3E}">
        <p14:creationId xmlns:p14="http://schemas.microsoft.com/office/powerpoint/2010/main" val="2074313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A14F9284-E234-E4E4-35CD-F28E55E2C0C5}"/>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51C7D1BE-C0DB-A412-58C6-74529B58DF24}"/>
              </a:ext>
            </a:extLst>
          </p:cNvPr>
          <p:cNvSpPr txBox="1">
            <a:spLocks noGrp="1"/>
          </p:cNvSpPr>
          <p:nvPr>
            <p:ph type="title"/>
          </p:nvPr>
        </p:nvSpPr>
        <p:spPr>
          <a:xfrm>
            <a:off x="774146" y="119270"/>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Ví dụ</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4DB8E560-E84C-9B32-1149-BD2DE791FA88}"/>
                  </a:ext>
                </a:extLst>
              </p:cNvPr>
              <p:cNvSpPr txBox="1">
                <a:spLocks noGrp="1"/>
              </p:cNvSpPr>
              <p:nvPr>
                <p:ph type="body" idx="1"/>
              </p:nvPr>
            </p:nvSpPr>
            <p:spPr>
              <a:xfrm>
                <a:off x="58379" y="884583"/>
                <a:ext cx="7545054" cy="5973417"/>
              </a:xfrm>
              <a:prstGeom prst="rect">
                <a:avLst/>
              </a:prstGeom>
              <a:noFill/>
              <a:ln>
                <a:noFill/>
              </a:ln>
            </p:spPr>
            <p:txBody>
              <a:bodyPr spcFirstLastPara="1" wrap="square" lIns="91425" tIns="45700" rIns="91425" bIns="45700" anchor="t" anchorCtr="0">
                <a:normAutofit/>
              </a:bodyPr>
              <a:lstStyle/>
              <a:p>
                <a:pPr marL="520700" indent="-342900">
                  <a:spcBef>
                    <a:spcPts val="0"/>
                  </a:spcBef>
                </a:pPr>
                <a:r>
                  <a:rPr lang="en-US" sz="2600"/>
                  <a:t>Nếu hàm số </a:t>
                </a:r>
                <a14:m>
                  <m:oMath xmlns:m="http://schemas.openxmlformats.org/officeDocument/2006/math">
                    <m:r>
                      <a:rPr lang="en-US" sz="2600" i="1">
                        <a:latin typeface="Cambria Math" panose="02040503050406030204" pitchFamily="18" charset="0"/>
                      </a:rPr>
                      <m:t>𝑓</m:t>
                    </m:r>
                  </m:oMath>
                </a14:m>
                <a:r>
                  <a:rPr lang="en-US" sz="2600" i="1">
                    <a:latin typeface="Cambria Math" panose="02040503050406030204" pitchFamily="18" charset="0"/>
                  </a:rPr>
                  <a:t> </a:t>
                </a:r>
                <a:r>
                  <a:rPr lang="en-US" sz="2600">
                    <a:solidFill>
                      <a:srgbClr val="FF0000"/>
                    </a:solidFill>
                  </a:rPr>
                  <a:t>không phải là hàm lồi (non-convex)</a:t>
                </a:r>
                <a:r>
                  <a:rPr lang="en-US" sz="2600"/>
                  <a:t> thì tồn tại nhiều </a:t>
                </a:r>
                <a:r>
                  <a:rPr lang="en-US" sz="2600">
                    <a:solidFill>
                      <a:schemeClr val="accent1"/>
                    </a:solidFill>
                  </a:rPr>
                  <a:t>cực tiểu địa phương (local minima)</a:t>
                </a:r>
                <a:r>
                  <a:rPr lang="en-US" sz="2600"/>
                  <a:t>. Lời giải trả về bởi Gradient Descent </a:t>
                </a:r>
                <a:r>
                  <a:rPr lang="en-US" sz="2600">
                    <a:solidFill>
                      <a:srgbClr val="FF0000"/>
                    </a:solidFill>
                  </a:rPr>
                  <a:t>phụ thuộc </a:t>
                </a:r>
                <a:r>
                  <a:rPr lang="en-US" sz="2600"/>
                  <a:t>vào </a:t>
                </a:r>
                <a:r>
                  <a:rPr lang="en-US" sz="2600">
                    <a:solidFill>
                      <a:schemeClr val="accent1"/>
                    </a:solidFill>
                  </a:rPr>
                  <a:t>điểm bắt đầu </a:t>
                </a:r>
                <a14:m>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0</m:t>
                        </m:r>
                      </m:sub>
                    </m:sSub>
                  </m:oMath>
                </a14:m>
                <a:r>
                  <a:rPr lang="en-US" sz="2600"/>
                  <a:t>.</a:t>
                </a:r>
              </a:p>
              <a:p>
                <a:pPr marL="520700" indent="-342900">
                  <a:spcBef>
                    <a:spcPts val="0"/>
                  </a:spcBef>
                </a:pPr>
                <a:r>
                  <a:rPr lang="en-US" sz="2600"/>
                  <a:t>Ta có thể thu được lời giải</a:t>
                </a:r>
                <a:r>
                  <a:rPr lang="en-US" sz="2600">
                    <a:solidFill>
                      <a:schemeClr val="accent1"/>
                    </a:solidFill>
                  </a:rPr>
                  <a:t> cực tiểu toàn cục (global minimum)</a:t>
                </a:r>
                <a:r>
                  <a:rPr lang="en-US" sz="2600"/>
                  <a:t>.</a:t>
                </a:r>
              </a:p>
              <a:p>
                <a:pPr marL="520700" indent="-342900">
                  <a:spcBef>
                    <a:spcPts val="0"/>
                  </a:spcBef>
                </a:pPr>
                <a:r>
                  <a:rPr lang="en-US" sz="2600"/>
                  <a:t>Hoặc một lời giải cực tiểu địa phương (local minimum) mà không phải là cực tiểu toàn cục.</a:t>
                </a:r>
              </a:p>
              <a:p>
                <a:pPr marL="520700" indent="-342900">
                  <a:spcBef>
                    <a:spcPts val="0"/>
                  </a:spcBef>
                </a:pPr>
                <a:r>
                  <a:rPr lang="en-US" sz="2600"/>
                  <a:t>Nếu hệ số học quá lớn, thì thuật toán Gradient Descent có thể không hội tụ được.</a:t>
                </a:r>
              </a:p>
              <a:p>
                <a:pPr marL="228600" lvl="0" indent="-50800">
                  <a:spcBef>
                    <a:spcPts val="0"/>
                  </a:spcBef>
                  <a:buNone/>
                </a:pPr>
                <a:endParaRPr lang="en-US" sz="2000" dirty="0"/>
              </a:p>
            </p:txBody>
          </p:sp>
        </mc:Choice>
        <mc:Fallback xmlns="">
          <p:sp>
            <p:nvSpPr>
              <p:cNvPr id="374" name="Google Shape;374;p5">
                <a:extLst>
                  <a:ext uri="{FF2B5EF4-FFF2-40B4-BE49-F238E27FC236}">
                    <a16:creationId xmlns:a16="http://schemas.microsoft.com/office/drawing/2014/main" id="{4DB8E560-E84C-9B32-1149-BD2DE791FA88}"/>
                  </a:ext>
                </a:extLst>
              </p:cNvPr>
              <p:cNvSpPr txBox="1">
                <a:spLocks noGrp="1" noRot="1" noChangeAspect="1" noMove="1" noResize="1" noEditPoints="1" noAdjustHandles="1" noChangeArrowheads="1" noChangeShapeType="1" noTextEdit="1"/>
              </p:cNvSpPr>
              <p:nvPr>
                <p:ph type="body" idx="1"/>
              </p:nvPr>
            </p:nvSpPr>
            <p:spPr>
              <a:xfrm>
                <a:off x="58379" y="884583"/>
                <a:ext cx="7545054" cy="5973417"/>
              </a:xfrm>
              <a:prstGeom prst="rect">
                <a:avLst/>
              </a:prstGeom>
              <a:blipFill>
                <a:blip r:embed="rId3"/>
                <a:stretch>
                  <a:fillRect r="-1536"/>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B8B8C6CA-1A97-4470-4B3D-77173EDFC09A}"/>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85B9E324-1607-E62F-B8F8-864B97FE073F}"/>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32</a:t>
            </a:fld>
            <a:endParaRPr/>
          </a:p>
        </p:txBody>
      </p:sp>
      <p:pic>
        <p:nvPicPr>
          <p:cNvPr id="4" name="Picture 3">
            <a:extLst>
              <a:ext uri="{FF2B5EF4-FFF2-40B4-BE49-F238E27FC236}">
                <a16:creationId xmlns:a16="http://schemas.microsoft.com/office/drawing/2014/main" id="{6BCDEBFB-749C-BCD1-1302-F9D488A0D449}"/>
              </a:ext>
            </a:extLst>
          </p:cNvPr>
          <p:cNvPicPr>
            <a:picLocks noChangeAspect="1"/>
          </p:cNvPicPr>
          <p:nvPr/>
        </p:nvPicPr>
        <p:blipFill>
          <a:blip r:embed="rId4"/>
          <a:srcRect/>
          <a:stretch/>
        </p:blipFill>
        <p:spPr>
          <a:xfrm>
            <a:off x="7763716" y="332961"/>
            <a:ext cx="4638262" cy="3478696"/>
          </a:xfrm>
          <a:prstGeom prst="rect">
            <a:avLst/>
          </a:prstGeom>
        </p:spPr>
      </p:pic>
      <p:pic>
        <p:nvPicPr>
          <p:cNvPr id="2" name="Picture 1">
            <a:extLst>
              <a:ext uri="{FF2B5EF4-FFF2-40B4-BE49-F238E27FC236}">
                <a16:creationId xmlns:a16="http://schemas.microsoft.com/office/drawing/2014/main" id="{DF9BAA57-8A02-F607-7C2C-5443D96EBD97}"/>
              </a:ext>
            </a:extLst>
          </p:cNvPr>
          <p:cNvPicPr>
            <a:picLocks noChangeAspect="1"/>
          </p:cNvPicPr>
          <p:nvPr/>
        </p:nvPicPr>
        <p:blipFill>
          <a:blip r:embed="rId5"/>
          <a:srcRect/>
          <a:stretch/>
        </p:blipFill>
        <p:spPr>
          <a:xfrm>
            <a:off x="7763717" y="332961"/>
            <a:ext cx="4638261" cy="3478696"/>
          </a:xfrm>
          <a:prstGeom prst="rect">
            <a:avLst/>
          </a:prstGeom>
        </p:spPr>
      </p:pic>
      <p:pic>
        <p:nvPicPr>
          <p:cNvPr id="3" name="Picture 2">
            <a:extLst>
              <a:ext uri="{FF2B5EF4-FFF2-40B4-BE49-F238E27FC236}">
                <a16:creationId xmlns:a16="http://schemas.microsoft.com/office/drawing/2014/main" id="{5E06A6F0-3405-846D-0B08-BBAEB16850BF}"/>
              </a:ext>
            </a:extLst>
          </p:cNvPr>
          <p:cNvPicPr>
            <a:picLocks noChangeAspect="1"/>
          </p:cNvPicPr>
          <p:nvPr/>
        </p:nvPicPr>
        <p:blipFill>
          <a:blip r:embed="rId6"/>
          <a:srcRect/>
          <a:stretch/>
        </p:blipFill>
        <p:spPr>
          <a:xfrm>
            <a:off x="7763717" y="332961"/>
            <a:ext cx="4638261" cy="3478695"/>
          </a:xfrm>
          <a:prstGeom prst="rect">
            <a:avLst/>
          </a:prstGeom>
        </p:spPr>
      </p:pic>
      <p:sp>
        <p:nvSpPr>
          <p:cNvPr id="5" name="Google Shape;374;p5">
            <a:extLst>
              <a:ext uri="{FF2B5EF4-FFF2-40B4-BE49-F238E27FC236}">
                <a16:creationId xmlns:a16="http://schemas.microsoft.com/office/drawing/2014/main" id="{1B9E02EC-5EE0-53AD-0B18-F355B74751DD}"/>
              </a:ext>
            </a:extLst>
          </p:cNvPr>
          <p:cNvSpPr txBox="1">
            <a:spLocks/>
          </p:cNvSpPr>
          <p:nvPr/>
        </p:nvSpPr>
        <p:spPr>
          <a:xfrm>
            <a:off x="7757088" y="3742082"/>
            <a:ext cx="4434912" cy="2469874"/>
          </a:xfrm>
          <a:prstGeom prst="rect">
            <a:avLst/>
          </a:prstGeom>
          <a:noFill/>
          <a:ln>
            <a:solidFill>
              <a:schemeClr val="tx1"/>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buNone/>
            </a:pPr>
            <a:r>
              <a:rPr lang="en-US" sz="1300" b="0">
                <a:solidFill>
                  <a:srgbClr val="0000FF"/>
                </a:solidFill>
                <a:effectLst/>
                <a:latin typeface="Lucida Sans Unicode" panose="020B0602030504020204" pitchFamily="34" charset="0"/>
                <a:cs typeface="Lucida Sans Unicode" panose="020B0602030504020204" pitchFamily="34" charset="0"/>
              </a:rPr>
              <a:t>def</a:t>
            </a:r>
            <a:r>
              <a:rPr lang="en-US" sz="1300" b="0">
                <a:solidFill>
                  <a:srgbClr val="000000"/>
                </a:solidFill>
                <a:effectLst/>
                <a:latin typeface="Lucida Sans Unicode" panose="020B0602030504020204" pitchFamily="34" charset="0"/>
                <a:cs typeface="Lucida Sans Unicode" panose="020B0602030504020204" pitchFamily="34" charset="0"/>
              </a:rPr>
              <a:t> </a:t>
            </a:r>
            <a:r>
              <a:rPr lang="en-US" sz="1300" b="0">
                <a:solidFill>
                  <a:srgbClr val="795E26"/>
                </a:solidFill>
                <a:effectLst/>
                <a:latin typeface="Lucida Sans Unicode" panose="020B0602030504020204" pitchFamily="34" charset="0"/>
                <a:cs typeface="Lucida Sans Unicode" panose="020B0602030504020204" pitchFamily="34" charset="0"/>
              </a:rPr>
              <a:t>f</a:t>
            </a:r>
            <a:r>
              <a:rPr lang="en-US" sz="1300" b="0">
                <a:solidFill>
                  <a:srgbClr val="000000"/>
                </a:solidFill>
                <a:effectLst/>
                <a:latin typeface="Lucida Sans Unicode" panose="020B0602030504020204" pitchFamily="34" charset="0"/>
                <a:cs typeface="Lucida Sans Unicode" panose="020B0602030504020204" pitchFamily="34" charset="0"/>
              </a:rPr>
              <a:t>(</a:t>
            </a:r>
            <a:r>
              <a:rPr lang="en-US" sz="1300" b="0">
                <a:solidFill>
                  <a:srgbClr val="001080"/>
                </a:solidFill>
                <a:effectLst/>
                <a:latin typeface="Lucida Sans Unicode" panose="020B0602030504020204" pitchFamily="34" charset="0"/>
                <a:cs typeface="Lucida Sans Unicode" panose="020B0602030504020204" pitchFamily="34" charset="0"/>
              </a:rPr>
              <a:t>x</a:t>
            </a:r>
            <a:r>
              <a:rPr lang="en-US" sz="1300" b="0">
                <a:solidFill>
                  <a:srgbClr val="000000"/>
                </a:solidFill>
                <a:effectLst/>
                <a:latin typeface="Lucida Sans Unicode" panose="020B0602030504020204" pitchFamily="34" charset="0"/>
                <a:cs typeface="Lucida Sans Unicode" panose="020B0602030504020204" pitchFamily="34" charset="0"/>
              </a:rPr>
              <a:t>):</a:t>
            </a:r>
          </a:p>
          <a:p>
            <a:pPr marL="50800" indent="0">
              <a:buNone/>
            </a:pPr>
            <a:r>
              <a:rPr lang="en-US" sz="1300" b="0">
                <a:solidFill>
                  <a:srgbClr val="000000"/>
                </a:solidFill>
                <a:effectLst/>
                <a:latin typeface="Lucida Sans Unicode" panose="020B0602030504020204" pitchFamily="34" charset="0"/>
                <a:cs typeface="Lucida Sans Unicode" panose="020B0602030504020204" pitchFamily="34" charset="0"/>
              </a:rPr>
              <a:t>    </a:t>
            </a:r>
            <a:r>
              <a:rPr lang="en-US" sz="1300" b="0">
                <a:solidFill>
                  <a:srgbClr val="AF00DB"/>
                </a:solidFill>
                <a:effectLst/>
                <a:latin typeface="Lucida Sans Unicode" panose="020B0602030504020204" pitchFamily="34" charset="0"/>
                <a:cs typeface="Lucida Sans Unicode" panose="020B0602030504020204" pitchFamily="34" charset="0"/>
              </a:rPr>
              <a:t>return</a:t>
            </a:r>
            <a:r>
              <a:rPr lang="en-US" sz="1300" b="0">
                <a:solidFill>
                  <a:srgbClr val="000000"/>
                </a:solidFill>
                <a:effectLst/>
                <a:latin typeface="Lucida Sans Unicode" panose="020B0602030504020204" pitchFamily="34" charset="0"/>
                <a:cs typeface="Lucida Sans Unicode" panose="020B0602030504020204" pitchFamily="34" charset="0"/>
              </a:rPr>
              <a:t> x**</a:t>
            </a:r>
            <a:r>
              <a:rPr lang="en-US" sz="1300" b="0">
                <a:solidFill>
                  <a:srgbClr val="116644"/>
                </a:solidFill>
                <a:effectLst/>
                <a:latin typeface="Lucida Sans Unicode" panose="020B0602030504020204" pitchFamily="34" charset="0"/>
                <a:cs typeface="Lucida Sans Unicode" panose="020B0602030504020204" pitchFamily="34" charset="0"/>
              </a:rPr>
              <a:t>4</a:t>
            </a:r>
            <a:r>
              <a:rPr lang="en-US" sz="1300" b="0">
                <a:solidFill>
                  <a:srgbClr val="000000"/>
                </a:solidFill>
                <a:effectLst/>
                <a:latin typeface="Lucida Sans Unicode" panose="020B0602030504020204" pitchFamily="34" charset="0"/>
                <a:cs typeface="Lucida Sans Unicode" panose="020B0602030504020204" pitchFamily="34" charset="0"/>
              </a:rPr>
              <a:t> + </a:t>
            </a:r>
            <a:r>
              <a:rPr lang="en-US" sz="1300" b="0">
                <a:solidFill>
                  <a:srgbClr val="116644"/>
                </a:solidFill>
                <a:effectLst/>
                <a:latin typeface="Lucida Sans Unicode" panose="020B0602030504020204" pitchFamily="34" charset="0"/>
                <a:cs typeface="Lucida Sans Unicode" panose="020B0602030504020204" pitchFamily="34" charset="0"/>
              </a:rPr>
              <a:t>2.5</a:t>
            </a:r>
            <a:r>
              <a:rPr lang="en-US" sz="1300" b="0">
                <a:solidFill>
                  <a:srgbClr val="000000"/>
                </a:solidFill>
                <a:effectLst/>
                <a:latin typeface="Lucida Sans Unicode" panose="020B0602030504020204" pitchFamily="34" charset="0"/>
                <a:cs typeface="Lucida Sans Unicode" panose="020B0602030504020204" pitchFamily="34" charset="0"/>
              </a:rPr>
              <a:t>*(x**</a:t>
            </a:r>
            <a:r>
              <a:rPr lang="en-US" sz="1300" b="0">
                <a:solidFill>
                  <a:srgbClr val="116644"/>
                </a:solidFill>
                <a:effectLst/>
                <a:latin typeface="Lucida Sans Unicode" panose="020B0602030504020204" pitchFamily="34" charset="0"/>
                <a:cs typeface="Lucida Sans Unicode" panose="020B0602030504020204" pitchFamily="34" charset="0"/>
              </a:rPr>
              <a:t>3</a:t>
            </a:r>
            <a:r>
              <a:rPr lang="en-US" sz="1300" b="0">
                <a:solidFill>
                  <a:srgbClr val="000000"/>
                </a:solidFill>
                <a:effectLst/>
                <a:latin typeface="Lucida Sans Unicode" panose="020B0602030504020204" pitchFamily="34" charset="0"/>
                <a:cs typeface="Lucida Sans Unicode" panose="020B0602030504020204" pitchFamily="34" charset="0"/>
              </a:rPr>
              <a:t>) - </a:t>
            </a:r>
            <a:r>
              <a:rPr lang="en-US" sz="1300" b="0">
                <a:solidFill>
                  <a:srgbClr val="116644"/>
                </a:solidFill>
                <a:effectLst/>
                <a:latin typeface="Lucida Sans Unicode" panose="020B0602030504020204" pitchFamily="34" charset="0"/>
                <a:cs typeface="Lucida Sans Unicode" panose="020B0602030504020204" pitchFamily="34" charset="0"/>
              </a:rPr>
              <a:t>0.5</a:t>
            </a:r>
            <a:r>
              <a:rPr lang="en-US" sz="1300" b="0">
                <a:solidFill>
                  <a:srgbClr val="000000"/>
                </a:solidFill>
                <a:effectLst/>
                <a:latin typeface="Lucida Sans Unicode" panose="020B0602030504020204" pitchFamily="34" charset="0"/>
                <a:cs typeface="Lucida Sans Unicode" panose="020B0602030504020204" pitchFamily="34" charset="0"/>
              </a:rPr>
              <a:t>*(x**</a:t>
            </a:r>
            <a:r>
              <a:rPr lang="en-US" sz="1300" b="0">
                <a:solidFill>
                  <a:srgbClr val="116644"/>
                </a:solidFill>
                <a:effectLst/>
                <a:latin typeface="Lucida Sans Unicode" panose="020B0602030504020204" pitchFamily="34" charset="0"/>
                <a:cs typeface="Lucida Sans Unicode" panose="020B0602030504020204" pitchFamily="34" charset="0"/>
              </a:rPr>
              <a:t>2</a:t>
            </a:r>
            <a:r>
              <a:rPr lang="en-US" sz="1300" b="0">
                <a:solidFill>
                  <a:srgbClr val="000000"/>
                </a:solidFill>
                <a:effectLst/>
                <a:latin typeface="Lucida Sans Unicode" panose="020B0602030504020204" pitchFamily="34" charset="0"/>
                <a:cs typeface="Lucida Sans Unicode" panose="020B0602030504020204" pitchFamily="34" charset="0"/>
              </a:rPr>
              <a:t>) - x + </a:t>
            </a:r>
            <a:r>
              <a:rPr lang="en-US" sz="1300" b="0">
                <a:solidFill>
                  <a:srgbClr val="116644"/>
                </a:solidFill>
                <a:effectLst/>
                <a:latin typeface="Lucida Sans Unicode" panose="020B0602030504020204" pitchFamily="34" charset="0"/>
                <a:cs typeface="Lucida Sans Unicode" panose="020B0602030504020204" pitchFamily="34" charset="0"/>
              </a:rPr>
              <a:t>1</a:t>
            </a:r>
            <a:endParaRPr lang="en-US" sz="1300" b="0">
              <a:solidFill>
                <a:srgbClr val="000000"/>
              </a:solidFill>
              <a:effectLst/>
              <a:latin typeface="Lucida Sans Unicode" panose="020B0602030504020204" pitchFamily="34" charset="0"/>
              <a:cs typeface="Lucida Sans Unicode" panose="020B0602030504020204" pitchFamily="34" charset="0"/>
            </a:endParaRPr>
          </a:p>
          <a:p>
            <a:pPr marL="50800" indent="0">
              <a:buNone/>
            </a:pPr>
            <a:r>
              <a:rPr lang="en-US" sz="1300" b="0">
                <a:solidFill>
                  <a:srgbClr val="0000FF"/>
                </a:solidFill>
                <a:effectLst/>
                <a:latin typeface="Lucida Sans Unicode" panose="020B0602030504020204" pitchFamily="34" charset="0"/>
                <a:cs typeface="Lucida Sans Unicode" panose="020B0602030504020204" pitchFamily="34" charset="0"/>
              </a:rPr>
              <a:t>def</a:t>
            </a:r>
            <a:r>
              <a:rPr lang="en-US" sz="1300" b="0">
                <a:solidFill>
                  <a:srgbClr val="000000"/>
                </a:solidFill>
                <a:effectLst/>
                <a:latin typeface="Lucida Sans Unicode" panose="020B0602030504020204" pitchFamily="34" charset="0"/>
                <a:cs typeface="Lucida Sans Unicode" panose="020B0602030504020204" pitchFamily="34" charset="0"/>
              </a:rPr>
              <a:t> </a:t>
            </a:r>
            <a:r>
              <a:rPr lang="en-US" sz="1300" b="0">
                <a:solidFill>
                  <a:srgbClr val="795E26"/>
                </a:solidFill>
                <a:effectLst/>
                <a:latin typeface="Lucida Sans Unicode" panose="020B0602030504020204" pitchFamily="34" charset="0"/>
                <a:cs typeface="Lucida Sans Unicode" panose="020B0602030504020204" pitchFamily="34" charset="0"/>
              </a:rPr>
              <a:t>gradient</a:t>
            </a:r>
            <a:r>
              <a:rPr lang="en-US" sz="1300" b="0">
                <a:solidFill>
                  <a:srgbClr val="000000"/>
                </a:solidFill>
                <a:effectLst/>
                <a:latin typeface="Lucida Sans Unicode" panose="020B0602030504020204" pitchFamily="34" charset="0"/>
                <a:cs typeface="Lucida Sans Unicode" panose="020B0602030504020204" pitchFamily="34" charset="0"/>
              </a:rPr>
              <a:t>(</a:t>
            </a:r>
            <a:r>
              <a:rPr lang="en-US" sz="1300" b="0">
                <a:solidFill>
                  <a:srgbClr val="001080"/>
                </a:solidFill>
                <a:effectLst/>
                <a:latin typeface="Lucida Sans Unicode" panose="020B0602030504020204" pitchFamily="34" charset="0"/>
                <a:cs typeface="Lucida Sans Unicode" panose="020B0602030504020204" pitchFamily="34" charset="0"/>
              </a:rPr>
              <a:t>x</a:t>
            </a:r>
            <a:r>
              <a:rPr lang="en-US" sz="1300" b="0">
                <a:solidFill>
                  <a:srgbClr val="000000"/>
                </a:solidFill>
                <a:effectLst/>
                <a:latin typeface="Lucida Sans Unicode" panose="020B0602030504020204" pitchFamily="34" charset="0"/>
                <a:cs typeface="Lucida Sans Unicode" panose="020B0602030504020204" pitchFamily="34" charset="0"/>
              </a:rPr>
              <a:t>):</a:t>
            </a:r>
          </a:p>
          <a:p>
            <a:pPr marL="50800" indent="0">
              <a:buNone/>
            </a:pPr>
            <a:r>
              <a:rPr lang="en-US" sz="1300" b="0">
                <a:solidFill>
                  <a:srgbClr val="000000"/>
                </a:solidFill>
                <a:effectLst/>
                <a:latin typeface="Lucida Sans Unicode" panose="020B0602030504020204" pitchFamily="34" charset="0"/>
                <a:cs typeface="Lucida Sans Unicode" panose="020B0602030504020204" pitchFamily="34" charset="0"/>
              </a:rPr>
              <a:t>    </a:t>
            </a:r>
            <a:r>
              <a:rPr lang="en-US" sz="1300" b="0">
                <a:solidFill>
                  <a:srgbClr val="AF00DB"/>
                </a:solidFill>
                <a:effectLst/>
                <a:latin typeface="Lucida Sans Unicode" panose="020B0602030504020204" pitchFamily="34" charset="0"/>
                <a:cs typeface="Lucida Sans Unicode" panose="020B0602030504020204" pitchFamily="34" charset="0"/>
              </a:rPr>
              <a:t>return</a:t>
            </a:r>
            <a:r>
              <a:rPr lang="en-US" sz="1300" b="0">
                <a:solidFill>
                  <a:srgbClr val="000000"/>
                </a:solidFill>
                <a:effectLst/>
                <a:latin typeface="Lucida Sans Unicode" panose="020B0602030504020204" pitchFamily="34" charset="0"/>
                <a:cs typeface="Lucida Sans Unicode" panose="020B0602030504020204" pitchFamily="34" charset="0"/>
              </a:rPr>
              <a:t> </a:t>
            </a:r>
            <a:r>
              <a:rPr lang="en-US" sz="1300" b="0">
                <a:solidFill>
                  <a:srgbClr val="116644"/>
                </a:solidFill>
                <a:effectLst/>
                <a:latin typeface="Lucida Sans Unicode" panose="020B0602030504020204" pitchFamily="34" charset="0"/>
                <a:cs typeface="Lucida Sans Unicode" panose="020B0602030504020204" pitchFamily="34" charset="0"/>
              </a:rPr>
              <a:t>4.0</a:t>
            </a:r>
            <a:r>
              <a:rPr lang="en-US" sz="1300" b="0">
                <a:solidFill>
                  <a:srgbClr val="000000"/>
                </a:solidFill>
                <a:effectLst/>
                <a:latin typeface="Lucida Sans Unicode" panose="020B0602030504020204" pitchFamily="34" charset="0"/>
                <a:cs typeface="Lucida Sans Unicode" panose="020B0602030504020204" pitchFamily="34" charset="0"/>
              </a:rPr>
              <a:t>*(x**</a:t>
            </a:r>
            <a:r>
              <a:rPr lang="en-US" sz="1300" b="0">
                <a:solidFill>
                  <a:srgbClr val="116644"/>
                </a:solidFill>
                <a:effectLst/>
                <a:latin typeface="Lucida Sans Unicode" panose="020B0602030504020204" pitchFamily="34" charset="0"/>
                <a:cs typeface="Lucida Sans Unicode" panose="020B0602030504020204" pitchFamily="34" charset="0"/>
              </a:rPr>
              <a:t>3</a:t>
            </a:r>
            <a:r>
              <a:rPr lang="en-US" sz="1300" b="0">
                <a:solidFill>
                  <a:srgbClr val="000000"/>
                </a:solidFill>
                <a:effectLst/>
                <a:latin typeface="Lucida Sans Unicode" panose="020B0602030504020204" pitchFamily="34" charset="0"/>
                <a:cs typeface="Lucida Sans Unicode" panose="020B0602030504020204" pitchFamily="34" charset="0"/>
              </a:rPr>
              <a:t>) + </a:t>
            </a:r>
            <a:r>
              <a:rPr lang="en-US" sz="1300" b="0">
                <a:solidFill>
                  <a:srgbClr val="116644"/>
                </a:solidFill>
                <a:effectLst/>
                <a:latin typeface="Lucida Sans Unicode" panose="020B0602030504020204" pitchFamily="34" charset="0"/>
                <a:cs typeface="Lucida Sans Unicode" panose="020B0602030504020204" pitchFamily="34" charset="0"/>
              </a:rPr>
              <a:t>3.0</a:t>
            </a:r>
            <a:r>
              <a:rPr lang="en-US" sz="1300" b="0">
                <a:solidFill>
                  <a:srgbClr val="000000"/>
                </a:solidFill>
                <a:effectLst/>
                <a:latin typeface="Lucida Sans Unicode" panose="020B0602030504020204" pitchFamily="34" charset="0"/>
                <a:cs typeface="Lucida Sans Unicode" panose="020B0602030504020204" pitchFamily="34" charset="0"/>
              </a:rPr>
              <a:t>*</a:t>
            </a:r>
            <a:r>
              <a:rPr lang="en-US" sz="1300" b="0">
                <a:solidFill>
                  <a:srgbClr val="116644"/>
                </a:solidFill>
                <a:effectLst/>
                <a:latin typeface="Lucida Sans Unicode" panose="020B0602030504020204" pitchFamily="34" charset="0"/>
                <a:cs typeface="Lucida Sans Unicode" panose="020B0602030504020204" pitchFamily="34" charset="0"/>
              </a:rPr>
              <a:t>2.5</a:t>
            </a:r>
            <a:r>
              <a:rPr lang="en-US" sz="1300" b="0">
                <a:solidFill>
                  <a:srgbClr val="000000"/>
                </a:solidFill>
                <a:effectLst/>
                <a:latin typeface="Lucida Sans Unicode" panose="020B0602030504020204" pitchFamily="34" charset="0"/>
                <a:cs typeface="Lucida Sans Unicode" panose="020B0602030504020204" pitchFamily="34" charset="0"/>
              </a:rPr>
              <a:t>*(x**</a:t>
            </a:r>
            <a:r>
              <a:rPr lang="en-US" sz="1300" b="0">
                <a:solidFill>
                  <a:srgbClr val="116644"/>
                </a:solidFill>
                <a:effectLst/>
                <a:latin typeface="Lucida Sans Unicode" panose="020B0602030504020204" pitchFamily="34" charset="0"/>
                <a:cs typeface="Lucida Sans Unicode" panose="020B0602030504020204" pitchFamily="34" charset="0"/>
              </a:rPr>
              <a:t>2</a:t>
            </a:r>
            <a:r>
              <a:rPr lang="en-US" sz="1300" b="0">
                <a:solidFill>
                  <a:srgbClr val="000000"/>
                </a:solidFill>
                <a:effectLst/>
                <a:latin typeface="Lucida Sans Unicode" panose="020B0602030504020204" pitchFamily="34" charset="0"/>
                <a:cs typeface="Lucida Sans Unicode" panose="020B0602030504020204" pitchFamily="34" charset="0"/>
              </a:rPr>
              <a:t>) - x - </a:t>
            </a:r>
            <a:r>
              <a:rPr lang="en-US" sz="1300" b="0">
                <a:solidFill>
                  <a:srgbClr val="116644"/>
                </a:solidFill>
                <a:effectLst/>
                <a:latin typeface="Lucida Sans Unicode" panose="020B0602030504020204" pitchFamily="34" charset="0"/>
                <a:cs typeface="Lucida Sans Unicode" panose="020B0602030504020204" pitchFamily="34" charset="0"/>
              </a:rPr>
              <a:t>1.0</a:t>
            </a:r>
            <a:endParaRPr lang="en-US" sz="1300" b="0">
              <a:solidFill>
                <a:srgbClr val="000000"/>
              </a:solidFill>
              <a:effectLst/>
              <a:latin typeface="Lucida Sans Unicode" panose="020B0602030504020204" pitchFamily="34" charset="0"/>
              <a:cs typeface="Lucida Sans Unicode" panose="020B0602030504020204" pitchFamily="34" charset="0"/>
            </a:endParaRPr>
          </a:p>
          <a:p>
            <a:pPr marL="50800" indent="0">
              <a:buNone/>
            </a:pPr>
            <a:r>
              <a:rPr lang="en-US" sz="1300" b="0">
                <a:solidFill>
                  <a:srgbClr val="0000FF"/>
                </a:solidFill>
                <a:effectLst/>
                <a:latin typeface="Lucida Sans Unicode" panose="020B0602030504020204" pitchFamily="34" charset="0"/>
                <a:cs typeface="Lucida Sans Unicode" panose="020B0602030504020204" pitchFamily="34" charset="0"/>
              </a:rPr>
              <a:t>def</a:t>
            </a:r>
            <a:r>
              <a:rPr lang="en-US" sz="1300" b="0">
                <a:solidFill>
                  <a:srgbClr val="000000"/>
                </a:solidFill>
                <a:effectLst/>
                <a:latin typeface="Lucida Sans Unicode" panose="020B0602030504020204" pitchFamily="34" charset="0"/>
                <a:cs typeface="Lucida Sans Unicode" panose="020B0602030504020204" pitchFamily="34" charset="0"/>
              </a:rPr>
              <a:t> </a:t>
            </a:r>
            <a:r>
              <a:rPr lang="en-US" sz="1300" b="0">
                <a:solidFill>
                  <a:srgbClr val="795E26"/>
                </a:solidFill>
                <a:effectLst/>
                <a:latin typeface="Lucida Sans Unicode" panose="020B0602030504020204" pitchFamily="34" charset="0"/>
                <a:cs typeface="Lucida Sans Unicode" panose="020B0602030504020204" pitchFamily="34" charset="0"/>
              </a:rPr>
              <a:t>quadratic_app</a:t>
            </a:r>
            <a:r>
              <a:rPr lang="en-US" sz="1300" b="0">
                <a:solidFill>
                  <a:srgbClr val="000000"/>
                </a:solidFill>
                <a:effectLst/>
                <a:latin typeface="Lucida Sans Unicode" panose="020B0602030504020204" pitchFamily="34" charset="0"/>
                <a:cs typeface="Lucida Sans Unicode" panose="020B0602030504020204" pitchFamily="34" charset="0"/>
              </a:rPr>
              <a:t>(</a:t>
            </a:r>
            <a:r>
              <a:rPr lang="en-US" sz="1300" b="0">
                <a:solidFill>
                  <a:srgbClr val="001080"/>
                </a:solidFill>
                <a:effectLst/>
                <a:latin typeface="Lucida Sans Unicode" panose="020B0602030504020204" pitchFamily="34" charset="0"/>
                <a:cs typeface="Lucida Sans Unicode" panose="020B0602030504020204" pitchFamily="34" charset="0"/>
              </a:rPr>
              <a:t>f</a:t>
            </a:r>
            <a:r>
              <a:rPr lang="en-US" sz="1300" b="0">
                <a:solidFill>
                  <a:srgbClr val="000000"/>
                </a:solidFill>
                <a:effectLst/>
                <a:latin typeface="Lucida Sans Unicode" panose="020B0602030504020204" pitchFamily="34" charset="0"/>
                <a:cs typeface="Lucida Sans Unicode" panose="020B0602030504020204" pitchFamily="34" charset="0"/>
              </a:rPr>
              <a:t>, </a:t>
            </a:r>
            <a:r>
              <a:rPr lang="en-US" sz="1300" b="0">
                <a:solidFill>
                  <a:srgbClr val="001080"/>
                </a:solidFill>
                <a:effectLst/>
                <a:latin typeface="Lucida Sans Unicode" panose="020B0602030504020204" pitchFamily="34" charset="0"/>
                <a:cs typeface="Lucida Sans Unicode" panose="020B0602030504020204" pitchFamily="34" charset="0"/>
              </a:rPr>
              <a:t>x</a:t>
            </a:r>
            <a:r>
              <a:rPr lang="en-US" sz="1300" b="0">
                <a:solidFill>
                  <a:srgbClr val="000000"/>
                </a:solidFill>
                <a:effectLst/>
                <a:latin typeface="Lucida Sans Unicode" panose="020B0602030504020204" pitchFamily="34" charset="0"/>
                <a:cs typeface="Lucida Sans Unicode" panose="020B0602030504020204" pitchFamily="34" charset="0"/>
              </a:rPr>
              <a:t>, </a:t>
            </a:r>
            <a:r>
              <a:rPr lang="en-US" sz="1300" b="0">
                <a:solidFill>
                  <a:srgbClr val="001080"/>
                </a:solidFill>
                <a:effectLst/>
                <a:latin typeface="Lucida Sans Unicode" panose="020B0602030504020204" pitchFamily="34" charset="0"/>
                <a:cs typeface="Lucida Sans Unicode" panose="020B0602030504020204" pitchFamily="34" charset="0"/>
              </a:rPr>
              <a:t>y</a:t>
            </a:r>
            <a:r>
              <a:rPr lang="en-US" sz="1300" b="0">
                <a:solidFill>
                  <a:srgbClr val="000000"/>
                </a:solidFill>
                <a:effectLst/>
                <a:latin typeface="Lucida Sans Unicode" panose="020B0602030504020204" pitchFamily="34" charset="0"/>
                <a:cs typeface="Lucida Sans Unicode" panose="020B0602030504020204" pitchFamily="34" charset="0"/>
              </a:rPr>
              <a:t>, </a:t>
            </a:r>
            <a:r>
              <a:rPr lang="en-US" sz="1300" b="0">
                <a:solidFill>
                  <a:srgbClr val="001080"/>
                </a:solidFill>
                <a:effectLst/>
                <a:latin typeface="Lucida Sans Unicode" panose="020B0602030504020204" pitchFamily="34" charset="0"/>
                <a:cs typeface="Lucida Sans Unicode" panose="020B0602030504020204" pitchFamily="34" charset="0"/>
              </a:rPr>
              <a:t>gradient</a:t>
            </a:r>
            <a:r>
              <a:rPr lang="en-US" sz="1300" b="0">
                <a:solidFill>
                  <a:srgbClr val="000000"/>
                </a:solidFill>
                <a:effectLst/>
                <a:latin typeface="Lucida Sans Unicode" panose="020B0602030504020204" pitchFamily="34" charset="0"/>
                <a:cs typeface="Lucida Sans Unicode" panose="020B0602030504020204" pitchFamily="34" charset="0"/>
              </a:rPr>
              <a:t>, </a:t>
            </a:r>
            <a:r>
              <a:rPr lang="en-US" sz="1300" b="0">
                <a:solidFill>
                  <a:srgbClr val="001080"/>
                </a:solidFill>
                <a:effectLst/>
                <a:latin typeface="Lucida Sans Unicode" panose="020B0602030504020204" pitchFamily="34" charset="0"/>
                <a:cs typeface="Lucida Sans Unicode" panose="020B0602030504020204" pitchFamily="34" charset="0"/>
              </a:rPr>
              <a:t>alpha</a:t>
            </a:r>
            <a:r>
              <a:rPr lang="en-US" sz="1300" b="0">
                <a:solidFill>
                  <a:srgbClr val="000000"/>
                </a:solidFill>
                <a:effectLst/>
                <a:latin typeface="Lucida Sans Unicode" panose="020B0602030504020204" pitchFamily="34" charset="0"/>
                <a:cs typeface="Lucida Sans Unicode" panose="020B0602030504020204" pitchFamily="34" charset="0"/>
              </a:rPr>
              <a:t>):</a:t>
            </a:r>
          </a:p>
          <a:p>
            <a:pPr marL="50800" indent="0">
              <a:buNone/>
            </a:pPr>
            <a:r>
              <a:rPr lang="en-US" sz="1300">
                <a:solidFill>
                  <a:srgbClr val="000000"/>
                </a:solidFill>
                <a:latin typeface="Lucida Sans Unicode" panose="020B0602030504020204" pitchFamily="34" charset="0"/>
                <a:cs typeface="Lucida Sans Unicode" panose="020B0602030504020204" pitchFamily="34" charset="0"/>
              </a:rPr>
              <a:t>    </a:t>
            </a:r>
            <a:r>
              <a:rPr lang="en-US" sz="1300" b="0">
                <a:solidFill>
                  <a:srgbClr val="AF00DB"/>
                </a:solidFill>
                <a:effectLst/>
                <a:latin typeface="Lucida Sans Unicode" panose="020B0602030504020204" pitchFamily="34" charset="0"/>
                <a:cs typeface="Lucida Sans Unicode" panose="020B0602030504020204" pitchFamily="34" charset="0"/>
              </a:rPr>
              <a:t>return</a:t>
            </a:r>
            <a:r>
              <a:rPr lang="en-US" sz="1300" b="0">
                <a:solidFill>
                  <a:srgbClr val="000000"/>
                </a:solidFill>
                <a:effectLst/>
                <a:latin typeface="Lucida Sans Unicode" panose="020B0602030504020204" pitchFamily="34" charset="0"/>
                <a:cs typeface="Lucida Sans Unicode" panose="020B0602030504020204" pitchFamily="34" charset="0"/>
              </a:rPr>
              <a:t> f(x) + gradient(x)*(y-x) + </a:t>
            </a:r>
            <a:r>
              <a:rPr lang="en-US" sz="1300" b="0">
                <a:solidFill>
                  <a:srgbClr val="116644"/>
                </a:solidFill>
                <a:effectLst/>
                <a:latin typeface="Lucida Sans Unicode" panose="020B0602030504020204" pitchFamily="34" charset="0"/>
                <a:cs typeface="Lucida Sans Unicode" panose="020B0602030504020204" pitchFamily="34" charset="0"/>
              </a:rPr>
              <a:t>1.0</a:t>
            </a:r>
            <a:r>
              <a:rPr lang="en-US" sz="1300" b="0">
                <a:solidFill>
                  <a:srgbClr val="000000"/>
                </a:solidFill>
                <a:effectLst/>
                <a:latin typeface="Lucida Sans Unicode" panose="020B0602030504020204" pitchFamily="34" charset="0"/>
                <a:cs typeface="Lucida Sans Unicode" panose="020B0602030504020204" pitchFamily="34" charset="0"/>
              </a:rPr>
              <a:t>/(</a:t>
            </a:r>
            <a:r>
              <a:rPr lang="en-US" sz="1300" b="0">
                <a:solidFill>
                  <a:srgbClr val="116644"/>
                </a:solidFill>
                <a:effectLst/>
                <a:latin typeface="Lucida Sans Unicode" panose="020B0602030504020204" pitchFamily="34" charset="0"/>
                <a:cs typeface="Lucida Sans Unicode" panose="020B0602030504020204" pitchFamily="34" charset="0"/>
              </a:rPr>
              <a:t>2.0</a:t>
            </a:r>
            <a:r>
              <a:rPr lang="en-US" sz="1300" b="0">
                <a:solidFill>
                  <a:srgbClr val="000000"/>
                </a:solidFill>
                <a:effectLst/>
                <a:latin typeface="Lucida Sans Unicode" panose="020B0602030504020204" pitchFamily="34" charset="0"/>
                <a:cs typeface="Lucida Sans Unicode" panose="020B0602030504020204" pitchFamily="34" charset="0"/>
              </a:rPr>
              <a:t>*alpha) * (y-x)*(y-x)</a:t>
            </a:r>
          </a:p>
        </p:txBody>
      </p:sp>
    </p:spTree>
    <p:extLst>
      <p:ext uri="{BB962C8B-B14F-4D97-AF65-F5344CB8AC3E}">
        <p14:creationId xmlns:p14="http://schemas.microsoft.com/office/powerpoint/2010/main" val="116912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dirty="0" err="1"/>
              <a:t>dụ</a:t>
            </a:r>
            <a:r>
              <a:rPr lang="en-US" dirty="0"/>
              <a:t> 1</a:t>
            </a:r>
            <a:endParaRPr dirty="0"/>
          </a:p>
        </p:txBody>
      </p:sp>
      <mc:AlternateContent xmlns:mc="http://schemas.openxmlformats.org/markup-compatibility/2006" xmlns:a14="http://schemas.microsoft.com/office/drawing/2010/main">
        <mc:Choice Requires="a14">
          <p:sp>
            <p:nvSpPr>
              <p:cNvPr id="374" name="Google Shape;374;p5"/>
              <p:cNvSpPr txBox="1">
                <a:spLocks noGrp="1"/>
              </p:cNvSpPr>
              <p:nvPr>
                <p:ph type="body" idx="1"/>
              </p:nvPr>
            </p:nvSpPr>
            <p:spPr>
              <a:xfrm>
                <a:off x="408023" y="1009860"/>
                <a:ext cx="7412002" cy="5465760"/>
              </a:xfrm>
              <a:prstGeom prst="rect">
                <a:avLst/>
              </a:prstGeom>
              <a:noFill/>
              <a:ln>
                <a:noFill/>
              </a:ln>
            </p:spPr>
            <p:txBody>
              <a:bodyPr spcFirstLastPara="1" wrap="square" lIns="91425" tIns="45700" rIns="91425" bIns="45700" anchor="t" anchorCtr="0">
                <a:normAutofit fontScale="70000" lnSpcReduction="20000"/>
              </a:bodyPr>
              <a:lstStyle/>
              <a:p>
                <a:pPr marL="228600" lvl="0" indent="-50800" algn="just" rtl="0">
                  <a:lnSpc>
                    <a:spcPct val="130000"/>
                  </a:lnSpc>
                  <a:spcBef>
                    <a:spcPts val="0"/>
                  </a:spcBef>
                  <a:spcAft>
                    <a:spcPts val="0"/>
                  </a:spcAft>
                  <a:buClr>
                    <a:schemeClr val="dk1"/>
                  </a:buClr>
                  <a:buSzPts val="2800"/>
                  <a:buNone/>
                </a:pPr>
                <a:r>
                  <a:rPr lang="en-US" b="1" dirty="0">
                    <a:solidFill>
                      <a:srgbClr val="FF0000"/>
                    </a:solidFill>
                  </a:rPr>
                  <a:t>Tập </a:t>
                </a:r>
                <a:r>
                  <a:rPr lang="en-US" b="1" dirty="0" err="1">
                    <a:solidFill>
                      <a:srgbClr val="FF0000"/>
                    </a:solidFill>
                  </a:rPr>
                  <a:t>dữ</a:t>
                </a:r>
                <a:r>
                  <a:rPr lang="en-US" b="1" dirty="0">
                    <a:solidFill>
                      <a:srgbClr val="FF0000"/>
                    </a:solidFill>
                  </a:rPr>
                  <a:t> </a:t>
                </a:r>
                <a:r>
                  <a:rPr lang="en-US" b="1" dirty="0" err="1">
                    <a:solidFill>
                      <a:srgbClr val="FF0000"/>
                    </a:solidFill>
                  </a:rPr>
                  <a:t>liệu</a:t>
                </a:r>
                <a:r>
                  <a:rPr lang="en-US" b="1" dirty="0">
                    <a:solidFill>
                      <a:srgbClr val="FF0000"/>
                    </a:solidFill>
                  </a:rPr>
                  <a:t> (Dataset)</a:t>
                </a:r>
              </a:p>
              <a:p>
                <a:pPr marL="228600" lvl="0" indent="-50800" algn="just" rtl="0">
                  <a:lnSpc>
                    <a:spcPct val="130000"/>
                  </a:lnSpc>
                  <a:spcBef>
                    <a:spcPts val="0"/>
                  </a:spcBef>
                  <a:spcAft>
                    <a:spcPts val="0"/>
                  </a:spcAft>
                  <a:buClr>
                    <a:schemeClr val="dk1"/>
                  </a:buClr>
                  <a:buSzPts val="2800"/>
                  <a:buNone/>
                </a:pPr>
                <a:endParaRPr lang="en-US" dirty="0"/>
              </a:p>
              <a:p>
                <a:pPr marL="228600" lvl="0" indent="-50800" algn="just" rtl="0">
                  <a:lnSpc>
                    <a:spcPct val="130000"/>
                  </a:lnSpc>
                  <a:spcBef>
                    <a:spcPts val="0"/>
                  </a:spcBef>
                  <a:spcAft>
                    <a:spcPts val="0"/>
                  </a:spcAft>
                  <a:buClr>
                    <a:schemeClr val="dk1"/>
                  </a:buClr>
                  <a:buSzPts val="2800"/>
                  <a:buNone/>
                </a:pPr>
                <a:r>
                  <a:rPr lang="en-US" dirty="0" err="1"/>
                  <a:t>Phát</a:t>
                </a:r>
                <a:r>
                  <a:rPr lang="en-US" dirty="0"/>
                  <a:t> </a:t>
                </a:r>
                <a:r>
                  <a:rPr lang="en-US" dirty="0" err="1"/>
                  <a:t>sinh</a:t>
                </a:r>
                <a:r>
                  <a:rPr lang="en-US" dirty="0"/>
                  <a:t> </a:t>
                </a:r>
                <a:r>
                  <a:rPr lang="en-US" dirty="0" err="1"/>
                  <a:t>một</a:t>
                </a:r>
                <a:r>
                  <a:rPr lang="en-US" dirty="0"/>
                  <a:t> </a:t>
                </a:r>
                <a:r>
                  <a:rPr lang="en-US" dirty="0" err="1"/>
                  <a:t>tập</a:t>
                </a:r>
                <a:r>
                  <a:rPr lang="en-US" dirty="0"/>
                  <a:t> </a:t>
                </a:r>
                <a:r>
                  <a:rPr lang="en-US" dirty="0" err="1"/>
                  <a:t>dữ</a:t>
                </a:r>
                <a:r>
                  <a:rPr lang="en-US" dirty="0"/>
                  <a:t> </a:t>
                </a:r>
                <a:r>
                  <a:rPr lang="en-US" dirty="0" err="1"/>
                  <a:t>liệu</a:t>
                </a:r>
                <a:r>
                  <a:rPr lang="en-US" dirty="0"/>
                  <a:t> (dataset) </a:t>
                </a:r>
                <a:r>
                  <a:rPr lang="en-US" dirty="0" err="1"/>
                  <a:t>gồm</a:t>
                </a:r>
                <a:r>
                  <a:rPr lang="en-US" dirty="0"/>
                  <a:t> </a:t>
                </a:r>
                <a14:m>
                  <m:oMath xmlns:m="http://schemas.openxmlformats.org/officeDocument/2006/math">
                    <m:r>
                      <a:rPr lang="en-US" b="0" i="1" smtClean="0">
                        <a:latin typeface="Cambria Math" panose="02040503050406030204" pitchFamily="18" charset="0"/>
                      </a:rPr>
                      <m:t>𝑁</m:t>
                    </m:r>
                  </m:oMath>
                </a14:m>
                <a:r>
                  <a:rPr lang="en-US" dirty="0"/>
                  <a:t> </a:t>
                </a:r>
                <a:r>
                  <a:rPr lang="en-US" dirty="0" err="1"/>
                  <a:t>điểm</a:t>
                </a:r>
                <a:r>
                  <a:rPr lang="en-US" dirty="0"/>
                  <a:t> </a:t>
                </a:r>
                <a:r>
                  <a:rPr lang="en-US" dirty="0" err="1"/>
                  <a:t>dữ</a:t>
                </a:r>
                <a:r>
                  <a:rPr lang="en-US" dirty="0"/>
                  <a:t> </a:t>
                </a:r>
                <a:r>
                  <a:rPr lang="en-US" dirty="0" err="1"/>
                  <a:t>liệu</a:t>
                </a:r>
                <a:r>
                  <a:rPr lang="en-US" dirty="0"/>
                  <a:t> (data points)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𝐷</m:t>
                        </m:r>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e>
                            </m:d>
                          </m:e>
                        </m:d>
                      </m:e>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sSubSup>
                  </m:oMath>
                </a14:m>
                <a:r>
                  <a:rPr lang="en-US" dirty="0"/>
                  <a:t> </a:t>
                </a:r>
                <a:r>
                  <a:rPr lang="en-US" dirty="0" err="1"/>
                  <a:t>với</a:t>
                </a:r>
                <a:r>
                  <a:rPr lang="en-US" dirty="0"/>
                  <a:t>:</a:t>
                </a:r>
              </a:p>
              <a:p>
                <a:pPr marL="635000" indent="-457200">
                  <a:spcBef>
                    <a:spcPts val="0"/>
                  </a:spcBef>
                </a:pP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∈(0,1)</m:t>
                    </m:r>
                  </m:oMath>
                </a14:m>
                <a:r>
                  <a:rPr lang="en-US" dirty="0"/>
                  <a:t> </a:t>
                </a:r>
                <a:r>
                  <a:rPr lang="en-US" dirty="0" err="1"/>
                  <a:t>là</a:t>
                </a:r>
                <a:r>
                  <a:rPr lang="en-US" dirty="0"/>
                  <a:t> </a:t>
                </a:r>
                <a:r>
                  <a:rPr lang="en-US" dirty="0" err="1">
                    <a:solidFill>
                      <a:schemeClr val="accent1"/>
                    </a:solidFill>
                  </a:rPr>
                  <a:t>đặc</a:t>
                </a:r>
                <a:r>
                  <a:rPr lang="en-US" dirty="0">
                    <a:solidFill>
                      <a:schemeClr val="accent1"/>
                    </a:solidFill>
                  </a:rPr>
                  <a:t> </a:t>
                </a:r>
                <a:r>
                  <a:rPr lang="en-US" dirty="0" err="1">
                    <a:solidFill>
                      <a:schemeClr val="accent1"/>
                    </a:solidFill>
                  </a:rPr>
                  <a:t>trưng</a:t>
                </a:r>
                <a:r>
                  <a:rPr lang="en-US" dirty="0">
                    <a:solidFill>
                      <a:schemeClr val="accent1"/>
                    </a:solidFill>
                  </a:rPr>
                  <a:t> </a:t>
                </a:r>
                <a:r>
                  <a:rPr lang="en-US" dirty="0" err="1">
                    <a:solidFill>
                      <a:schemeClr val="accent1"/>
                    </a:solidFill>
                  </a:rPr>
                  <a:t>đầu</a:t>
                </a:r>
                <a:r>
                  <a:rPr lang="en-US" dirty="0">
                    <a:solidFill>
                      <a:schemeClr val="accent1"/>
                    </a:solidFill>
                  </a:rPr>
                  <a:t> </a:t>
                </a:r>
                <a:r>
                  <a:rPr lang="en-US" dirty="0" err="1">
                    <a:solidFill>
                      <a:schemeClr val="accent1"/>
                    </a:solidFill>
                  </a:rPr>
                  <a:t>vào</a:t>
                </a:r>
                <a:r>
                  <a:rPr lang="en-US" dirty="0">
                    <a:solidFill>
                      <a:schemeClr val="accent1"/>
                    </a:solidFill>
                  </a:rPr>
                  <a:t> </a:t>
                </a:r>
                <a:r>
                  <a:rPr lang="en-US" dirty="0"/>
                  <a:t>(input feature) </a:t>
                </a:r>
                <a:r>
                  <a:rPr lang="en-US" dirty="0" err="1"/>
                  <a:t>của</a:t>
                </a:r>
                <a:r>
                  <a:rPr lang="en-US" dirty="0"/>
                  <a:t> </a:t>
                </a:r>
                <a:r>
                  <a:rPr lang="en-US" dirty="0" err="1"/>
                  <a:t>điểm</a:t>
                </a:r>
                <a:r>
                  <a:rPr lang="en-US" dirty="0"/>
                  <a:t> </a:t>
                </a:r>
                <a:r>
                  <a:rPr lang="en-US" dirty="0" err="1"/>
                  <a:t>dữ</a:t>
                </a:r>
                <a:r>
                  <a:rPr lang="en-US" dirty="0"/>
                  <a:t> </a:t>
                </a:r>
                <a:r>
                  <a:rPr lang="en-US" dirty="0" err="1"/>
                  <a:t>liệu</a:t>
                </a:r>
                <a:r>
                  <a:rPr lang="en-US" dirty="0"/>
                  <a:t> </a:t>
                </a:r>
                <a:r>
                  <a:rPr lang="en-US" dirty="0" err="1"/>
                  <a:t>thứ</a:t>
                </a:r>
                <a:r>
                  <a:rPr lang="en-US" dirty="0"/>
                  <a:t> </a:t>
                </a:r>
                <a14:m>
                  <m:oMath xmlns:m="http://schemas.openxmlformats.org/officeDocument/2006/math">
                    <m:r>
                      <a:rPr lang="en-US" b="0" i="1" smtClean="0">
                        <a:latin typeface="Cambria Math" panose="02040503050406030204" pitchFamily="18" charset="0"/>
                      </a:rPr>
                      <m:t>𝑖</m:t>
                    </m:r>
                  </m:oMath>
                </a14:m>
                <a:r>
                  <a:rPr lang="en-US" dirty="0"/>
                  <a:t>.</a:t>
                </a:r>
              </a:p>
              <a:p>
                <a:pPr marL="635000" indent="-457200">
                  <a:spcBef>
                    <a:spcPts val="0"/>
                  </a:spcBef>
                </a:pPr>
                <a14:m>
                  <m:oMath xmlns:m="http://schemas.openxmlformats.org/officeDocument/2006/math">
                    <m:sSup>
                      <m:sSupPr>
                        <m:ctrlPr>
                          <a:rPr lang="ar-BH" i="1" smtClean="0">
                            <a:latin typeface="Cambria Math" panose="02040503050406030204" pitchFamily="18" charset="0"/>
                          </a:rPr>
                        </m:ctrlPr>
                      </m:sSupPr>
                      <m:e>
                        <m:r>
                          <a:rPr lang="en-US" b="0" i="1" smtClean="0">
                            <a:latin typeface="Cambria Math" panose="02040503050406030204" pitchFamily="18" charset="0"/>
                          </a:rPr>
                          <m:t>𝑡</m:t>
                        </m:r>
                      </m:e>
                      <m:sup>
                        <m:r>
                          <a:rPr lang="ar-BH" b="0" i="1" smtClean="0">
                            <a:latin typeface="Cambria Math" panose="02040503050406030204" pitchFamily="18" charset="0"/>
                          </a:rPr>
                          <m:t>(</m:t>
                        </m:r>
                        <m:r>
                          <a:rPr lang="ar-BH" b="0" i="1" smtClean="0">
                            <a:latin typeface="Cambria Math" panose="02040503050406030204" pitchFamily="18" charset="0"/>
                          </a:rPr>
                          <m:t>𝑖</m:t>
                        </m:r>
                        <m:r>
                          <a:rPr lang="ar-BH" b="0" i="1" smtClean="0">
                            <a:latin typeface="Cambria Math" panose="02040503050406030204" pitchFamily="18" charset="0"/>
                          </a:rPr>
                          <m:t>)</m:t>
                        </m:r>
                      </m:sup>
                    </m:sSup>
                    <m:r>
                      <a:rPr lang="ar-BH" b="0" i="1" smtClean="0">
                        <a:latin typeface="Cambria Math" panose="02040503050406030204" pitchFamily="18" charset="0"/>
                        <a:ea typeface="Cambria Math" panose="02040503050406030204" pitchFamily="18" charset="0"/>
                      </a:rPr>
                      <m:t>∈</m:t>
                    </m:r>
                    <m:r>
                      <a:rPr lang="ar-BH" b="0" i="1" smtClean="0">
                        <a:latin typeface="Cambria Math" panose="02040503050406030204" pitchFamily="18" charset="0"/>
                        <a:ea typeface="Cambria Math" panose="02040503050406030204" pitchFamily="18" charset="0"/>
                      </a:rPr>
                      <m:t>ℝ</m:t>
                    </m:r>
                  </m:oMath>
                </a14:m>
                <a:r>
                  <a:rPr lang="ar-BH" dirty="0"/>
                  <a:t> </a:t>
                </a:r>
                <a:r>
                  <a:rPr lang="vi-VN" dirty="0"/>
                  <a:t>là </a:t>
                </a:r>
                <a:r>
                  <a:rPr lang="en-US" dirty="0" err="1">
                    <a:solidFill>
                      <a:schemeClr val="accent1"/>
                    </a:solidFill>
                  </a:rPr>
                  <a:t>giá</a:t>
                </a:r>
                <a:r>
                  <a:rPr lang="en-US" dirty="0">
                    <a:solidFill>
                      <a:schemeClr val="accent1"/>
                    </a:solidFill>
                  </a:rPr>
                  <a:t> </a:t>
                </a:r>
                <a:r>
                  <a:rPr lang="en-US" dirty="0" err="1">
                    <a:solidFill>
                      <a:schemeClr val="accent1"/>
                    </a:solidFill>
                  </a:rPr>
                  <a:t>trị</a:t>
                </a:r>
                <a:r>
                  <a:rPr lang="en-US" dirty="0">
                    <a:solidFill>
                      <a:schemeClr val="accent1"/>
                    </a:solidFill>
                  </a:rPr>
                  <a:t> </a:t>
                </a:r>
                <a:r>
                  <a:rPr lang="en-US" dirty="0" err="1">
                    <a:solidFill>
                      <a:schemeClr val="accent1"/>
                    </a:solidFill>
                  </a:rPr>
                  <a:t>đích</a:t>
                </a:r>
                <a:r>
                  <a:rPr lang="en-US" dirty="0">
                    <a:solidFill>
                      <a:schemeClr val="accent1"/>
                    </a:solidFill>
                  </a:rPr>
                  <a:t> </a:t>
                </a:r>
                <a:r>
                  <a:rPr lang="en-US" dirty="0"/>
                  <a:t>(target value)</a:t>
                </a:r>
                <a:r>
                  <a:rPr lang="vi-VN" dirty="0"/>
                  <a:t> của điểm dữ liệu thứ </a:t>
                </a:r>
                <a14:m>
                  <m:oMath xmlns:m="http://schemas.openxmlformats.org/officeDocument/2006/math">
                    <m:r>
                      <a:rPr lang="vi-VN" b="0" i="1" smtClean="0">
                        <a:latin typeface="Cambria Math" panose="02040503050406030204" pitchFamily="18" charset="0"/>
                      </a:rPr>
                      <m:t>𝑖</m:t>
                    </m:r>
                  </m:oMath>
                </a14:m>
                <a:r>
                  <a:rPr lang="vi-VN" dirty="0"/>
                  <a:t>.</a:t>
                </a:r>
                <a:endParaRPr lang="en-US" dirty="0"/>
              </a:p>
              <a:p>
                <a:pPr marL="228600" indent="-50800">
                  <a:spcBef>
                    <a:spcPts val="0"/>
                  </a:spcBef>
                  <a:buNone/>
                </a:pPr>
                <a:endParaRPr lang="en-US" dirty="0"/>
              </a:p>
              <a:p>
                <a:pPr marL="228600" indent="-50800">
                  <a:spcBef>
                    <a:spcPts val="0"/>
                  </a:spcBef>
                  <a:buNone/>
                </a:pPr>
                <a:r>
                  <a:rPr lang="en-US" dirty="0" err="1"/>
                  <a:t>Giả</a:t>
                </a:r>
                <a:r>
                  <a:rPr lang="en-US" dirty="0"/>
                  <a:t> </a:t>
                </a:r>
                <a:r>
                  <a:rPr lang="en-US" dirty="0" err="1"/>
                  <a:t>sử</a:t>
                </a:r>
                <a:r>
                  <a:rPr lang="en-US" dirty="0"/>
                  <a:t> </a:t>
                </a:r>
                <a14:m>
                  <m:oMath xmlns:m="http://schemas.openxmlformats.org/officeDocument/2006/math">
                    <m:sSup>
                      <m:sSupPr>
                        <m:ctrlPr>
                          <a:rPr lang="ar-BH" i="1">
                            <a:latin typeface="Cambria Math" panose="02040503050406030204" pitchFamily="18" charset="0"/>
                          </a:rPr>
                        </m:ctrlPr>
                      </m:sSupPr>
                      <m:e>
                        <m:r>
                          <a:rPr lang="en-US" i="1">
                            <a:latin typeface="Cambria Math" panose="02040503050406030204" pitchFamily="18" charset="0"/>
                          </a:rPr>
                          <m:t>𝑡</m:t>
                        </m:r>
                      </m:e>
                      <m:sup>
                        <m:r>
                          <a:rPr lang="ar-BH" i="1">
                            <a:latin typeface="Cambria Math" panose="02040503050406030204" pitchFamily="18" charset="0"/>
                          </a:rPr>
                          <m:t>(</m:t>
                        </m:r>
                        <m:r>
                          <a:rPr lang="ar-BH" i="1">
                            <a:latin typeface="Cambria Math" panose="02040503050406030204" pitchFamily="18" charset="0"/>
                          </a:rPr>
                          <m:t>𝑖</m:t>
                        </m:r>
                        <m:r>
                          <a:rPr lang="ar-BH" i="1">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e>
                    </m:d>
                  </m:oMath>
                </a14:m>
                <a:r>
                  <a:rPr lang="en-US" dirty="0"/>
                  <a:t> với </a:t>
                </a:r>
                <a14:m>
                  <m:oMath xmlns:m="http://schemas.openxmlformats.org/officeDocument/2006/math">
                    <m:r>
                      <a:rPr lang="en-US" i="1">
                        <a:latin typeface="Cambria Math" panose="02040503050406030204" pitchFamily="18" charset="0"/>
                        <a:ea typeface="Cambria Math" panose="02040503050406030204" pitchFamily="18" charset="0"/>
                      </a:rPr>
                      <m:t>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𝑥</m:t>
                    </m:r>
                  </m:oMath>
                </a14:m>
                <a:r>
                  <a:rPr lang="en-US" dirty="0"/>
                  <a:t> </a:t>
                </a:r>
                <a:r>
                  <a:rPr lang="en-US" dirty="0" err="1"/>
                  <a:t>là</a:t>
                </a:r>
                <a:r>
                  <a:rPr lang="en-US" dirty="0"/>
                  <a:t> </a:t>
                </a:r>
                <a:r>
                  <a:rPr lang="en-US" dirty="0" err="1"/>
                  <a:t>một</a:t>
                </a:r>
                <a:r>
                  <a:rPr lang="en-US" dirty="0"/>
                  <a:t> </a:t>
                </a:r>
                <a:r>
                  <a:rPr lang="en-US" dirty="0" err="1">
                    <a:solidFill>
                      <a:schemeClr val="accent1"/>
                    </a:solidFill>
                  </a:rPr>
                  <a:t>hàm</a:t>
                </a:r>
                <a:r>
                  <a:rPr lang="en-US" dirty="0">
                    <a:solidFill>
                      <a:schemeClr val="accent1"/>
                    </a:solidFill>
                  </a:rPr>
                  <a:t> </a:t>
                </a:r>
                <a:r>
                  <a:rPr lang="en-US" dirty="0" err="1">
                    <a:solidFill>
                      <a:schemeClr val="accent1"/>
                    </a:solidFill>
                  </a:rPr>
                  <a:t>đích</a:t>
                </a:r>
                <a:r>
                  <a:rPr lang="en-US" dirty="0">
                    <a:solidFill>
                      <a:schemeClr val="accent1"/>
                    </a:solidFill>
                  </a:rPr>
                  <a:t> </a:t>
                </a:r>
                <a:r>
                  <a:rPr lang="en-US" dirty="0" err="1">
                    <a:solidFill>
                      <a:schemeClr val="accent1"/>
                    </a:solidFill>
                  </a:rPr>
                  <a:t>không</a:t>
                </a:r>
                <a:r>
                  <a:rPr lang="en-US" dirty="0">
                    <a:solidFill>
                      <a:schemeClr val="accent1"/>
                    </a:solidFill>
                  </a:rPr>
                  <a:t> </a:t>
                </a:r>
                <a:r>
                  <a:rPr lang="en-US" dirty="0" err="1">
                    <a:solidFill>
                      <a:schemeClr val="accent1"/>
                    </a:solidFill>
                  </a:rPr>
                  <a:t>biết</a:t>
                </a:r>
                <a:r>
                  <a:rPr lang="en-US" dirty="0">
                    <a:solidFill>
                      <a:schemeClr val="accent1"/>
                    </a:solidFill>
                  </a:rPr>
                  <a:t> </a:t>
                </a:r>
                <a:r>
                  <a:rPr lang="en-US" dirty="0" err="1">
                    <a:solidFill>
                      <a:schemeClr val="accent1"/>
                    </a:solidFill>
                  </a:rPr>
                  <a:t>trước</a:t>
                </a:r>
                <a:r>
                  <a:rPr lang="en-US" dirty="0"/>
                  <a:t> (unknown target function).</a:t>
                </a:r>
              </a:p>
              <a:p>
                <a:pPr marL="228600" indent="-50800">
                  <a:spcBef>
                    <a:spcPts val="0"/>
                  </a:spcBef>
                  <a:buNone/>
                </a:pPr>
                <a:endParaRPr lang="en-US" dirty="0"/>
              </a:p>
              <a:p>
                <a:pPr marL="228600" indent="-50800">
                  <a:spcBef>
                    <a:spcPts val="0"/>
                  </a:spcBef>
                  <a:buNone/>
                </a:pPr>
                <a:r>
                  <a:rPr lang="en-US" sz="2600" b="1" dirty="0" err="1">
                    <a:solidFill>
                      <a:srgbClr val="FF0000"/>
                    </a:solidFill>
                  </a:rPr>
                  <a:t>Lưu</a:t>
                </a:r>
                <a:r>
                  <a:rPr lang="en-US" sz="2600" b="1" dirty="0">
                    <a:solidFill>
                      <a:srgbClr val="FF0000"/>
                    </a:solidFill>
                  </a:rPr>
                  <a:t> ý: </a:t>
                </a:r>
                <a:r>
                  <a:rPr lang="en-US" sz="2600" i="1" dirty="0"/>
                  <a:t>Trong </a:t>
                </a:r>
                <a:r>
                  <a:rPr lang="en-US" sz="2600" i="1" dirty="0" err="1"/>
                  <a:t>ví</a:t>
                </a:r>
                <a:r>
                  <a:rPr lang="en-US" sz="2600" i="1" dirty="0"/>
                  <a:t> </a:t>
                </a:r>
                <a:r>
                  <a:rPr lang="en-US" sz="2600" i="1" dirty="0" err="1"/>
                  <a:t>dụ</a:t>
                </a:r>
                <a:r>
                  <a:rPr lang="en-US" sz="2600" i="1" dirty="0"/>
                  <a:t> </a:t>
                </a:r>
                <a:r>
                  <a:rPr lang="en-US" sz="2600" i="1" dirty="0" err="1"/>
                  <a:t>này</a:t>
                </a:r>
                <a:r>
                  <a:rPr lang="en-US" sz="2600" i="1" dirty="0"/>
                  <a:t>, ta </a:t>
                </a:r>
                <a:r>
                  <a:rPr lang="en-US" sz="2600" i="1" dirty="0" err="1"/>
                  <a:t>sử</a:t>
                </a:r>
                <a:r>
                  <a:rPr lang="en-US" sz="2600" i="1" dirty="0"/>
                  <a:t> </a:t>
                </a:r>
                <a:r>
                  <a:rPr lang="en-US" sz="2600" i="1" dirty="0" err="1"/>
                  <a:t>dụng</a:t>
                </a:r>
                <a:r>
                  <a:rPr lang="en-US" sz="2600" i="1" dirty="0"/>
                  <a:t> </a:t>
                </a:r>
                <a:r>
                  <a:rPr lang="en-US" sz="2600" i="1" dirty="0" err="1"/>
                  <a:t>hàm</a:t>
                </a:r>
                <a:r>
                  <a:rPr lang="en-US" sz="2600" i="1" dirty="0"/>
                  <a:t> </a:t>
                </a:r>
                <a14:m>
                  <m:oMath xmlns:m="http://schemas.openxmlformats.org/officeDocument/2006/math">
                    <m:r>
                      <a:rPr lang="en-US" sz="2600" i="1" smtClean="0">
                        <a:latin typeface="Cambria Math" panose="02040503050406030204" pitchFamily="18" charset="0"/>
                        <a:ea typeface="Cambria Math" panose="02040503050406030204" pitchFamily="18" charset="0"/>
                      </a:rPr>
                      <m:t>𝑓</m:t>
                    </m:r>
                  </m:oMath>
                </a14:m>
                <a:r>
                  <a:rPr lang="en-US" sz="2600" i="1" dirty="0"/>
                  <a:t> </a:t>
                </a:r>
                <a:r>
                  <a:rPr lang="en-US" sz="2600" i="1" dirty="0" err="1"/>
                  <a:t>để</a:t>
                </a:r>
                <a:r>
                  <a:rPr lang="en-US" sz="2600" i="1" dirty="0"/>
                  <a:t> </a:t>
                </a:r>
                <a:r>
                  <a:rPr lang="en-US" sz="2600" i="1" dirty="0" err="1"/>
                  <a:t>xây</a:t>
                </a:r>
                <a:r>
                  <a:rPr lang="en-US" sz="2600" i="1" dirty="0"/>
                  <a:t> </a:t>
                </a:r>
                <a:r>
                  <a:rPr lang="en-US" sz="2600" i="1" dirty="0" err="1"/>
                  <a:t>dựng</a:t>
                </a:r>
                <a:r>
                  <a:rPr lang="en-US" sz="2600" i="1" dirty="0"/>
                  <a:t> </a:t>
                </a:r>
                <a:r>
                  <a:rPr lang="en-US" sz="2600" i="1" dirty="0" err="1"/>
                  <a:t>tập</a:t>
                </a:r>
                <a:r>
                  <a:rPr lang="en-US" sz="2600" i="1" dirty="0"/>
                  <a:t> </a:t>
                </a:r>
                <a:r>
                  <a:rPr lang="en-US" sz="2600" i="1" dirty="0" err="1"/>
                  <a:t>dữ</a:t>
                </a:r>
                <a:r>
                  <a:rPr lang="en-US" sz="2600" i="1" dirty="0"/>
                  <a:t> </a:t>
                </a:r>
                <a:r>
                  <a:rPr lang="en-US" sz="2600" i="1" dirty="0" err="1"/>
                  <a:t>liệu</a:t>
                </a:r>
                <a:r>
                  <a:rPr lang="en-US" sz="2600" i="1" dirty="0"/>
                  <a:t> </a:t>
                </a:r>
                <a:r>
                  <a:rPr lang="en-US" sz="2600" i="1" dirty="0" err="1"/>
                  <a:t>minh</a:t>
                </a:r>
                <a:r>
                  <a:rPr lang="en-US" sz="2600" i="1" dirty="0"/>
                  <a:t> </a:t>
                </a:r>
                <a:r>
                  <a:rPr lang="en-US" sz="2600" i="1" dirty="0" err="1"/>
                  <a:t>họa</a:t>
                </a:r>
                <a:r>
                  <a:rPr lang="en-US" sz="2600" i="1" dirty="0"/>
                  <a:t>. Trong </a:t>
                </a:r>
                <a:r>
                  <a:rPr lang="en-US" sz="2600" i="1" dirty="0" err="1"/>
                  <a:t>thực</a:t>
                </a:r>
                <a:r>
                  <a:rPr lang="en-US" sz="2600" i="1" dirty="0"/>
                  <a:t> </a:t>
                </a:r>
                <a:r>
                  <a:rPr lang="en-US" sz="2600" i="1" dirty="0" err="1"/>
                  <a:t>tế</a:t>
                </a:r>
                <a:r>
                  <a:rPr lang="en-US" sz="2600" i="1" dirty="0"/>
                  <a:t>, </a:t>
                </a:r>
                <a:r>
                  <a:rPr lang="en-US" sz="2600" i="1" dirty="0" err="1"/>
                  <a:t>khi</a:t>
                </a:r>
                <a:r>
                  <a:rPr lang="en-US" sz="2600" i="1" dirty="0"/>
                  <a:t> </a:t>
                </a:r>
                <a:r>
                  <a:rPr lang="en-US" sz="2600" i="1" dirty="0" err="1"/>
                  <a:t>thu</a:t>
                </a:r>
                <a:r>
                  <a:rPr lang="en-US" sz="2600" i="1" dirty="0"/>
                  <a:t> </a:t>
                </a:r>
                <a:r>
                  <a:rPr lang="en-US" sz="2600" i="1" dirty="0" err="1"/>
                  <a:t>thập</a:t>
                </a:r>
                <a:r>
                  <a:rPr lang="en-US" sz="2600" i="1" dirty="0"/>
                  <a:t> </a:t>
                </a:r>
                <a:r>
                  <a:rPr lang="en-US" sz="2600" i="1" dirty="0" err="1"/>
                  <a:t>dữ</a:t>
                </a:r>
                <a:r>
                  <a:rPr lang="en-US" sz="2600" i="1" dirty="0"/>
                  <a:t> </a:t>
                </a:r>
                <a:r>
                  <a:rPr lang="en-US" sz="2600" i="1" dirty="0" err="1"/>
                  <a:t>liệu</a:t>
                </a:r>
                <a:r>
                  <a:rPr lang="en-US" sz="2600" i="1" dirty="0"/>
                  <a:t> </a:t>
                </a:r>
                <a:r>
                  <a:rPr lang="en-US" sz="2600" i="1" dirty="0" err="1"/>
                  <a:t>cho</a:t>
                </a:r>
                <a:r>
                  <a:rPr lang="en-US" sz="2600" i="1" dirty="0"/>
                  <a:t> </a:t>
                </a:r>
                <a:r>
                  <a:rPr lang="en-US" sz="2600" i="1" dirty="0" err="1"/>
                  <a:t>bài</a:t>
                </a:r>
                <a:r>
                  <a:rPr lang="en-US" sz="2600" i="1" dirty="0"/>
                  <a:t> </a:t>
                </a:r>
                <a:r>
                  <a:rPr lang="en-US" sz="2600" i="1" dirty="0" err="1"/>
                  <a:t>toán</a:t>
                </a:r>
                <a:r>
                  <a:rPr lang="en-US" sz="2600" i="1" dirty="0"/>
                  <a:t> </a:t>
                </a:r>
                <a:r>
                  <a:rPr lang="en-US" sz="2600" i="1" dirty="0" err="1"/>
                  <a:t>cần</a:t>
                </a:r>
                <a:r>
                  <a:rPr lang="en-US" sz="2600" i="1" dirty="0"/>
                  <a:t> </a:t>
                </a:r>
                <a:r>
                  <a:rPr lang="en-US" sz="2600" i="1" dirty="0" err="1"/>
                  <a:t>giải</a:t>
                </a:r>
                <a:r>
                  <a:rPr lang="en-US" sz="2600" i="1" dirty="0"/>
                  <a:t> </a:t>
                </a:r>
                <a:r>
                  <a:rPr lang="en-US" sz="2600" i="1" dirty="0" err="1"/>
                  <a:t>quyết</a:t>
                </a:r>
                <a:r>
                  <a:rPr lang="en-US" sz="2600" i="1" dirty="0"/>
                  <a:t>, ta </a:t>
                </a:r>
                <a:r>
                  <a:rPr lang="en-US" sz="2600" i="1" dirty="0" err="1"/>
                  <a:t>chỉ</a:t>
                </a:r>
                <a:r>
                  <a:rPr lang="en-US" sz="2600" i="1" dirty="0"/>
                  <a:t> </a:t>
                </a:r>
                <a:r>
                  <a:rPr lang="en-US" sz="2600" i="1" dirty="0" err="1"/>
                  <a:t>quan</a:t>
                </a:r>
                <a:r>
                  <a:rPr lang="en-US" sz="2600" i="1" dirty="0"/>
                  <a:t> </a:t>
                </a:r>
                <a:r>
                  <a:rPr lang="en-US" sz="2600" i="1" dirty="0" err="1"/>
                  <a:t>sát</a:t>
                </a:r>
                <a:r>
                  <a:rPr lang="en-US" sz="2600" i="1" dirty="0"/>
                  <a:t> </a:t>
                </a:r>
                <a:r>
                  <a:rPr lang="en-US" sz="2600" i="1" dirty="0" err="1"/>
                  <a:t>được</a:t>
                </a:r>
                <a:r>
                  <a:rPr lang="en-US" sz="2600" i="1" dirty="0"/>
                  <a:t> </a:t>
                </a:r>
                <a:r>
                  <a:rPr lang="en-US" sz="2600" i="1" dirty="0" err="1"/>
                  <a:t>giá</a:t>
                </a:r>
                <a:r>
                  <a:rPr lang="en-US" sz="2600" i="1" dirty="0"/>
                  <a:t> </a:t>
                </a:r>
                <a:r>
                  <a:rPr lang="en-US" sz="2600" i="1" dirty="0" err="1"/>
                  <a:t>trị</a:t>
                </a:r>
                <a:r>
                  <a:rPr lang="en-US" sz="2600" i="1" dirty="0"/>
                  <a:t> </a:t>
                </a:r>
                <a:r>
                  <a:rPr lang="en-US" sz="2600" i="1" dirty="0" err="1"/>
                  <a:t>đích</a:t>
                </a:r>
                <a:r>
                  <a:rPr lang="en-US" sz="2600" i="1" dirty="0"/>
                  <a:t> </a:t>
                </a:r>
                <a14:m>
                  <m:oMath xmlns:m="http://schemas.openxmlformats.org/officeDocument/2006/math">
                    <m:sSup>
                      <m:sSupPr>
                        <m:ctrlPr>
                          <a:rPr lang="ar-BH" sz="2600" i="1">
                            <a:latin typeface="Cambria Math" panose="02040503050406030204" pitchFamily="18" charset="0"/>
                          </a:rPr>
                        </m:ctrlPr>
                      </m:sSupPr>
                      <m:e>
                        <m:r>
                          <a:rPr lang="en-US" sz="2600" i="1">
                            <a:latin typeface="Cambria Math" panose="02040503050406030204" pitchFamily="18" charset="0"/>
                          </a:rPr>
                          <m:t>𝑡</m:t>
                        </m:r>
                      </m:e>
                      <m:sup>
                        <m:r>
                          <a:rPr lang="ar-BH" sz="2600" i="1">
                            <a:latin typeface="Cambria Math" panose="02040503050406030204" pitchFamily="18" charset="0"/>
                          </a:rPr>
                          <m:t>(</m:t>
                        </m:r>
                        <m:r>
                          <a:rPr lang="ar-BH" sz="2600" i="1">
                            <a:latin typeface="Cambria Math" panose="02040503050406030204" pitchFamily="18" charset="0"/>
                          </a:rPr>
                          <m:t>𝑖</m:t>
                        </m:r>
                        <m:r>
                          <a:rPr lang="ar-BH" sz="2600" i="1">
                            <a:latin typeface="Cambria Math" panose="02040503050406030204" pitchFamily="18" charset="0"/>
                          </a:rPr>
                          <m:t>)</m:t>
                        </m:r>
                      </m:sup>
                    </m:sSup>
                  </m:oMath>
                </a14:m>
                <a:r>
                  <a:rPr lang="en-US" sz="2600" i="1" dirty="0"/>
                  <a:t> </a:t>
                </a:r>
                <a:r>
                  <a:rPr lang="en-US" sz="2600" i="1" dirty="0" err="1"/>
                  <a:t>của</a:t>
                </a:r>
                <a:r>
                  <a:rPr lang="en-US" sz="2600" i="1" dirty="0"/>
                  <a:t> </a:t>
                </a:r>
                <a:r>
                  <a:rPr lang="en-US" sz="2600" i="1" dirty="0" err="1"/>
                  <a:t>mỗi</a:t>
                </a:r>
                <a:r>
                  <a:rPr lang="en-US" sz="2600" i="1" dirty="0"/>
                  <a:t> </a:t>
                </a:r>
                <a:r>
                  <a:rPr lang="en-US" sz="2600" i="1" dirty="0" err="1"/>
                  <a:t>điểm</a:t>
                </a:r>
                <a:r>
                  <a:rPr lang="en-US" sz="2600" i="1" dirty="0"/>
                  <a:t> </a:t>
                </a:r>
                <a:r>
                  <a:rPr lang="en-US" sz="2600" i="1" dirty="0" err="1"/>
                  <a:t>dữ</a:t>
                </a:r>
                <a:r>
                  <a:rPr lang="en-US" sz="2600" i="1" dirty="0"/>
                  <a:t> </a:t>
                </a:r>
                <a:r>
                  <a:rPr lang="en-US" sz="2600" i="1" dirty="0" err="1"/>
                  <a:t>liệu</a:t>
                </a:r>
                <a:r>
                  <a:rPr lang="en-US" sz="2600" i="1" dirty="0"/>
                  <a:t> </a:t>
                </a:r>
                <a:r>
                  <a:rPr lang="en-US" sz="2600" i="1" dirty="0" err="1"/>
                  <a:t>với</a:t>
                </a:r>
                <a:r>
                  <a:rPr lang="en-US" sz="2600" i="1" dirty="0"/>
                  <a:t> </a:t>
                </a:r>
                <a:r>
                  <a:rPr lang="en-US" sz="2600" i="1" dirty="0" err="1"/>
                  <a:t>đặc</a:t>
                </a:r>
                <a:r>
                  <a:rPr lang="en-US" sz="2600" i="1" dirty="0"/>
                  <a:t> </a:t>
                </a:r>
                <a:r>
                  <a:rPr lang="en-US" sz="2600" i="1" dirty="0" err="1"/>
                  <a:t>trưng</a:t>
                </a:r>
                <a:r>
                  <a:rPr lang="en-US" sz="2600" i="1" dirty="0"/>
                  <a:t> </a:t>
                </a:r>
                <a14:m>
                  <m:oMath xmlns:m="http://schemas.openxmlformats.org/officeDocument/2006/math">
                    <m:sSup>
                      <m:sSupPr>
                        <m:ctrlPr>
                          <a:rPr lang="en-US" sz="2600" i="1">
                            <a:latin typeface="Cambria Math" panose="02040503050406030204" pitchFamily="18" charset="0"/>
                          </a:rPr>
                        </m:ctrlPr>
                      </m:sSupPr>
                      <m:e>
                        <m:r>
                          <a:rPr lang="en-US" sz="2600" i="1">
                            <a:latin typeface="Cambria Math" panose="02040503050406030204" pitchFamily="18" charset="0"/>
                          </a:rPr>
                          <m:t>𝑥</m:t>
                        </m:r>
                      </m:e>
                      <m:sup>
                        <m:r>
                          <a:rPr lang="en-US" sz="2600" i="1">
                            <a:latin typeface="Cambria Math" panose="02040503050406030204" pitchFamily="18" charset="0"/>
                          </a:rPr>
                          <m:t>(</m:t>
                        </m:r>
                        <m:r>
                          <a:rPr lang="en-US" sz="2600" i="1">
                            <a:latin typeface="Cambria Math" panose="02040503050406030204" pitchFamily="18" charset="0"/>
                          </a:rPr>
                          <m:t>𝑖</m:t>
                        </m:r>
                        <m:r>
                          <a:rPr lang="en-US" sz="2600" i="1">
                            <a:latin typeface="Cambria Math" panose="02040503050406030204" pitchFamily="18" charset="0"/>
                          </a:rPr>
                          <m:t>)</m:t>
                        </m:r>
                      </m:sup>
                    </m:sSup>
                  </m:oMath>
                </a14:m>
                <a:r>
                  <a:rPr lang="en-US" sz="2600" i="1" dirty="0"/>
                  <a:t> </a:t>
                </a:r>
                <a:r>
                  <a:rPr lang="en-US" sz="2600" i="1" dirty="0" err="1"/>
                  <a:t>chứ</a:t>
                </a:r>
                <a:r>
                  <a:rPr lang="en-US" sz="2600" i="1" dirty="0"/>
                  <a:t> </a:t>
                </a:r>
                <a:r>
                  <a:rPr lang="en-US" sz="2600" i="1" dirty="0" err="1"/>
                  <a:t>không</a:t>
                </a:r>
                <a:r>
                  <a:rPr lang="en-US" sz="2600" i="1" dirty="0"/>
                  <a:t> </a:t>
                </a:r>
                <a:r>
                  <a:rPr lang="en-US" sz="2600" i="1" dirty="0" err="1"/>
                  <a:t>thể</a:t>
                </a:r>
                <a:r>
                  <a:rPr lang="en-US" sz="2600" i="1" dirty="0"/>
                  <a:t> </a:t>
                </a:r>
                <a:r>
                  <a:rPr lang="en-US" sz="2600" i="1" dirty="0" err="1"/>
                  <a:t>tính</a:t>
                </a:r>
                <a:r>
                  <a:rPr lang="en-US" sz="2600" i="1" dirty="0"/>
                  <a:t> </a:t>
                </a:r>
                <a:r>
                  <a:rPr lang="en-US" sz="2600" i="1" dirty="0" err="1"/>
                  <a:t>được</a:t>
                </a:r>
                <a:r>
                  <a:rPr lang="en-US" sz="2600" i="1" dirty="0"/>
                  <a:t> </a:t>
                </a:r>
                <a14:m>
                  <m:oMath xmlns:m="http://schemas.openxmlformats.org/officeDocument/2006/math">
                    <m:r>
                      <a:rPr lang="en-US" sz="2600" i="1">
                        <a:latin typeface="Cambria Math" panose="02040503050406030204" pitchFamily="18" charset="0"/>
                        <a:ea typeface="Cambria Math" panose="02040503050406030204" pitchFamily="18" charset="0"/>
                      </a:rPr>
                      <m:t>𝑓</m:t>
                    </m:r>
                    <m:d>
                      <m:dPr>
                        <m:ctrlPr>
                          <a:rPr lang="en-US" sz="2600" i="1">
                            <a:latin typeface="Cambria Math" panose="02040503050406030204" pitchFamily="18" charset="0"/>
                            <a:ea typeface="Cambria Math" panose="02040503050406030204" pitchFamily="18" charset="0"/>
                          </a:rPr>
                        </m:ctrlPr>
                      </m:dPr>
                      <m:e>
                        <m:sSup>
                          <m:sSupPr>
                            <m:ctrlPr>
                              <a:rPr lang="en-US" sz="2600" i="1">
                                <a:latin typeface="Cambria Math" panose="02040503050406030204" pitchFamily="18" charset="0"/>
                              </a:rPr>
                            </m:ctrlPr>
                          </m:sSupPr>
                          <m:e>
                            <m:r>
                              <a:rPr lang="en-US" sz="2600" i="1">
                                <a:latin typeface="Cambria Math" panose="02040503050406030204" pitchFamily="18" charset="0"/>
                              </a:rPr>
                              <m:t>𝑥</m:t>
                            </m:r>
                          </m:e>
                          <m:sup>
                            <m:r>
                              <a:rPr lang="en-US" sz="2600" i="1">
                                <a:latin typeface="Cambria Math" panose="02040503050406030204" pitchFamily="18" charset="0"/>
                              </a:rPr>
                              <m:t>(</m:t>
                            </m:r>
                            <m:r>
                              <a:rPr lang="en-US" sz="2600" i="1">
                                <a:latin typeface="Cambria Math" panose="02040503050406030204" pitchFamily="18" charset="0"/>
                              </a:rPr>
                              <m:t>𝑖</m:t>
                            </m:r>
                            <m:r>
                              <a:rPr lang="en-US" sz="2600" i="1">
                                <a:latin typeface="Cambria Math" panose="02040503050406030204" pitchFamily="18" charset="0"/>
                              </a:rPr>
                              <m:t>)</m:t>
                            </m:r>
                          </m:sup>
                        </m:sSup>
                      </m:e>
                    </m:d>
                  </m:oMath>
                </a14:m>
                <a:r>
                  <a:rPr lang="en-US" sz="2600" i="1" dirty="0"/>
                  <a:t>.</a:t>
                </a:r>
                <a:endParaRPr lang="vi-VN" sz="2600" i="1" dirty="0"/>
              </a:p>
            </p:txBody>
          </p:sp>
        </mc:Choice>
        <mc:Fallback xmlns="">
          <p:sp>
            <p:nvSpPr>
              <p:cNvPr id="374" name="Google Shape;374;p5"/>
              <p:cNvSpPr txBox="1">
                <a:spLocks noGrp="1" noRot="1" noChangeAspect="1" noMove="1" noResize="1" noEditPoints="1" noAdjustHandles="1" noChangeArrowheads="1" noChangeShapeType="1" noTextEdit="1"/>
              </p:cNvSpPr>
              <p:nvPr>
                <p:ph type="body" idx="1"/>
              </p:nvPr>
            </p:nvSpPr>
            <p:spPr>
              <a:xfrm>
                <a:off x="408023" y="1009860"/>
                <a:ext cx="7412002" cy="5465760"/>
              </a:xfrm>
              <a:prstGeom prst="rect">
                <a:avLst/>
              </a:prstGeom>
              <a:blipFill>
                <a:blip r:embed="rId3"/>
                <a:stretch>
                  <a:fillRect t="-558" r="-822"/>
                </a:stretch>
              </a:blipFill>
              <a:ln>
                <a:noFill/>
              </a:ln>
            </p:spPr>
            <p:txBody>
              <a:bodyPr/>
              <a:lstStyle/>
              <a:p>
                <a:r>
                  <a:rPr lang="en-US">
                    <a:noFill/>
                  </a:rPr>
                  <a:t> </a:t>
                </a:r>
              </a:p>
            </p:txBody>
          </p:sp>
        </mc:Fallback>
      </mc:AlternateContent>
      <p:sp>
        <p:nvSpPr>
          <p:cNvPr id="375" name="Google Shape;375;p5"/>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4</a:t>
            </a:fld>
            <a:endParaRPr/>
          </a:p>
        </p:txBody>
      </p:sp>
      <p:sp>
        <p:nvSpPr>
          <p:cNvPr id="4" name="Google Shape;374;p5">
            <a:extLst>
              <a:ext uri="{FF2B5EF4-FFF2-40B4-BE49-F238E27FC236}">
                <a16:creationId xmlns:a16="http://schemas.microsoft.com/office/drawing/2014/main" id="{6CC65480-9B69-8C8A-C560-971AE7804463}"/>
              </a:ext>
            </a:extLst>
          </p:cNvPr>
          <p:cNvSpPr txBox="1">
            <a:spLocks/>
          </p:cNvSpPr>
          <p:nvPr/>
        </p:nvSpPr>
        <p:spPr>
          <a:xfrm>
            <a:off x="8587241" y="3429000"/>
            <a:ext cx="3273553" cy="1577565"/>
          </a:xfrm>
          <a:prstGeom prst="rect">
            <a:avLst/>
          </a:prstGeom>
          <a:noFill/>
          <a:ln>
            <a:solidFill>
              <a:schemeClr val="tx1"/>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10000"/>
              </a:lnSpc>
              <a:spcBef>
                <a:spcPts val="0"/>
              </a:spcBef>
              <a:buNone/>
            </a:pPr>
            <a:r>
              <a:rPr lang="en-US" sz="1400" b="0" dirty="0">
                <a:solidFill>
                  <a:srgbClr val="0000FF"/>
                </a:solidFill>
                <a:effectLst/>
                <a:latin typeface="Lucida Sans Unicode" panose="020B0602030504020204" pitchFamily="34" charset="0"/>
                <a:cs typeface="Lucida Sans Unicode" panose="020B0602030504020204" pitchFamily="34" charset="0"/>
              </a:rPr>
              <a:t>def</a:t>
            </a:r>
            <a:r>
              <a:rPr lang="en-US" sz="1400" b="0" dirty="0">
                <a:solidFill>
                  <a:srgbClr val="000000"/>
                </a:solidFill>
                <a:effectLst/>
                <a:latin typeface="Lucida Sans Unicode" panose="020B0602030504020204" pitchFamily="34" charset="0"/>
                <a:cs typeface="Lucida Sans Unicode" panose="020B0602030504020204" pitchFamily="34" charset="0"/>
              </a:rPr>
              <a:t> </a:t>
            </a:r>
            <a:r>
              <a:rPr lang="en-US" sz="1400" b="0" dirty="0">
                <a:solidFill>
                  <a:srgbClr val="795E26"/>
                </a:solidFill>
                <a:effectLst/>
                <a:latin typeface="Lucida Sans Unicode" panose="020B0602030504020204" pitchFamily="34" charset="0"/>
                <a:cs typeface="Lucida Sans Unicode" panose="020B0602030504020204" pitchFamily="34" charset="0"/>
              </a:rPr>
              <a:t>f</a:t>
            </a:r>
            <a:r>
              <a:rPr lang="en-US" sz="1400" b="0" dirty="0">
                <a:solidFill>
                  <a:srgbClr val="000000"/>
                </a:solidFill>
                <a:effectLst/>
                <a:latin typeface="Lucida Sans Unicode" panose="020B0602030504020204" pitchFamily="34" charset="0"/>
                <a:cs typeface="Lucida Sans Unicode" panose="020B0602030504020204" pitchFamily="34" charset="0"/>
              </a:rPr>
              <a:t>(</a:t>
            </a:r>
            <a:r>
              <a:rPr lang="en-US" sz="1400" b="0" dirty="0">
                <a:solidFill>
                  <a:srgbClr val="001080"/>
                </a:solidFill>
                <a:effectLst/>
                <a:latin typeface="Lucida Sans Unicode" panose="020B0602030504020204" pitchFamily="34" charset="0"/>
                <a:cs typeface="Lucida Sans Unicode" panose="020B0602030504020204" pitchFamily="34" charset="0"/>
              </a:rPr>
              <a:t>x</a:t>
            </a:r>
            <a:r>
              <a:rPr lang="en-US" sz="1400" b="0" dirty="0">
                <a:solidFill>
                  <a:srgbClr val="000000"/>
                </a:solidFill>
                <a:effectLst/>
                <a:latin typeface="Lucida Sans Unicode" panose="020B0602030504020204" pitchFamily="34" charset="0"/>
                <a:cs typeface="Lucida Sans Unicode" panose="020B0602030504020204" pitchFamily="34" charset="0"/>
              </a:rPr>
              <a:t>):</a:t>
            </a:r>
          </a:p>
          <a:p>
            <a:pPr marL="0" indent="0">
              <a:lnSpc>
                <a:spcPct val="110000"/>
              </a:lnSpc>
              <a:spcBef>
                <a:spcPts val="0"/>
              </a:spcBef>
              <a:buNone/>
            </a:pPr>
            <a:r>
              <a:rPr lang="en-US" sz="1400" b="0" dirty="0">
                <a:solidFill>
                  <a:srgbClr val="000000"/>
                </a:solidFill>
                <a:effectLst/>
                <a:latin typeface="Lucida Sans Unicode" panose="020B0602030504020204" pitchFamily="34" charset="0"/>
                <a:cs typeface="Lucida Sans Unicode" panose="020B0602030504020204" pitchFamily="34" charset="0"/>
              </a:rPr>
              <a:t>    </a:t>
            </a:r>
            <a:r>
              <a:rPr lang="en-US" sz="1400" b="0" dirty="0">
                <a:solidFill>
                  <a:srgbClr val="AF00DB"/>
                </a:solidFill>
                <a:effectLst/>
                <a:latin typeface="Lucida Sans Unicode" panose="020B0602030504020204" pitchFamily="34" charset="0"/>
                <a:cs typeface="Lucida Sans Unicode" panose="020B0602030504020204" pitchFamily="34" charset="0"/>
              </a:rPr>
              <a:t>return</a:t>
            </a:r>
            <a:r>
              <a:rPr lang="en-US" sz="1400" b="0" dirty="0">
                <a:solidFill>
                  <a:srgbClr val="000000"/>
                </a:solidFill>
                <a:effectLst/>
                <a:latin typeface="Lucida Sans Unicode" panose="020B0602030504020204" pitchFamily="34" charset="0"/>
                <a:cs typeface="Lucida Sans Unicode" panose="020B0602030504020204" pitchFamily="34" charset="0"/>
              </a:rPr>
              <a:t> </a:t>
            </a:r>
            <a:r>
              <a:rPr lang="en-US" sz="1400" b="0" dirty="0">
                <a:solidFill>
                  <a:srgbClr val="116644"/>
                </a:solidFill>
                <a:effectLst/>
                <a:latin typeface="Lucida Sans Unicode" panose="020B0602030504020204" pitchFamily="34" charset="0"/>
                <a:cs typeface="Lucida Sans Unicode" panose="020B0602030504020204" pitchFamily="34" charset="0"/>
              </a:rPr>
              <a:t>2 </a:t>
            </a:r>
            <a:r>
              <a:rPr lang="en-US" sz="1400" b="0" dirty="0">
                <a:solidFill>
                  <a:srgbClr val="000000"/>
                </a:solidFill>
                <a:effectLst/>
                <a:latin typeface="Lucida Sans Unicode" panose="020B0602030504020204" pitchFamily="34" charset="0"/>
                <a:cs typeface="Lucida Sans Unicode" panose="020B0602030504020204" pitchFamily="34" charset="0"/>
              </a:rPr>
              <a:t>* x</a:t>
            </a:r>
          </a:p>
          <a:p>
            <a:pPr marL="0" indent="0">
              <a:lnSpc>
                <a:spcPct val="110000"/>
              </a:lnSpc>
              <a:spcBef>
                <a:spcPts val="0"/>
              </a:spcBef>
              <a:buNone/>
            </a:pPr>
            <a:endParaRPr lang="en-US" sz="1400" b="0" dirty="0">
              <a:solidFill>
                <a:srgbClr val="000000"/>
              </a:solidFill>
              <a:effectLst/>
              <a:latin typeface="Lucida Sans Unicode" panose="020B0602030504020204" pitchFamily="34" charset="0"/>
              <a:cs typeface="Lucida Sans Unicode" panose="020B0602030504020204" pitchFamily="34" charset="0"/>
            </a:endParaRPr>
          </a:p>
          <a:p>
            <a:pPr marL="0" indent="0">
              <a:lnSpc>
                <a:spcPct val="110000"/>
              </a:lnSpc>
              <a:spcBef>
                <a:spcPts val="0"/>
              </a:spcBef>
              <a:buNone/>
            </a:pPr>
            <a:r>
              <a:rPr lang="en-US" sz="1400" b="0" dirty="0" err="1">
                <a:solidFill>
                  <a:srgbClr val="000000"/>
                </a:solidFill>
                <a:effectLst/>
                <a:latin typeface="Lucida Sans Unicode" panose="020B0602030504020204" pitchFamily="34" charset="0"/>
                <a:cs typeface="Lucida Sans Unicode" panose="020B0602030504020204" pitchFamily="34" charset="0"/>
              </a:rPr>
              <a:t>np.random.seed</a:t>
            </a:r>
            <a:r>
              <a:rPr lang="en-US" sz="1400" b="0" dirty="0">
                <a:solidFill>
                  <a:srgbClr val="000000"/>
                </a:solidFill>
                <a:effectLst/>
                <a:latin typeface="Lucida Sans Unicode" panose="020B0602030504020204" pitchFamily="34" charset="0"/>
                <a:cs typeface="Lucida Sans Unicode" panose="020B0602030504020204" pitchFamily="34" charset="0"/>
              </a:rPr>
              <a:t>(</a:t>
            </a:r>
            <a:r>
              <a:rPr lang="en-US" sz="1400" b="0" dirty="0">
                <a:solidFill>
                  <a:srgbClr val="116644"/>
                </a:solidFill>
                <a:effectLst/>
                <a:latin typeface="Lucida Sans Unicode" panose="020B0602030504020204" pitchFamily="34" charset="0"/>
                <a:cs typeface="Lucida Sans Unicode" panose="020B0602030504020204" pitchFamily="34" charset="0"/>
              </a:rPr>
              <a:t>42</a:t>
            </a:r>
            <a:r>
              <a:rPr lang="en-US" sz="1400" b="0" dirty="0">
                <a:solidFill>
                  <a:srgbClr val="000000"/>
                </a:solidFill>
                <a:effectLst/>
                <a:latin typeface="Lucida Sans Unicode" panose="020B0602030504020204" pitchFamily="34" charset="0"/>
                <a:cs typeface="Lucida Sans Unicode" panose="020B0602030504020204" pitchFamily="34" charset="0"/>
              </a:rPr>
              <a:t>)</a:t>
            </a:r>
          </a:p>
          <a:p>
            <a:pPr marL="0" indent="0">
              <a:lnSpc>
                <a:spcPct val="110000"/>
              </a:lnSpc>
              <a:spcBef>
                <a:spcPts val="0"/>
              </a:spcBef>
              <a:buNone/>
            </a:pPr>
            <a:r>
              <a:rPr lang="en-US" sz="1400" b="0" dirty="0">
                <a:solidFill>
                  <a:srgbClr val="000000"/>
                </a:solidFill>
                <a:effectLst/>
                <a:latin typeface="Lucida Sans Unicode" panose="020B0602030504020204" pitchFamily="34" charset="0"/>
                <a:cs typeface="Lucida Sans Unicode" panose="020B0602030504020204" pitchFamily="34" charset="0"/>
              </a:rPr>
              <a:t>x = </a:t>
            </a:r>
            <a:r>
              <a:rPr lang="en-US" sz="1400" b="0" dirty="0" err="1">
                <a:solidFill>
                  <a:srgbClr val="000000"/>
                </a:solidFill>
                <a:effectLst/>
                <a:latin typeface="Lucida Sans Unicode" panose="020B0602030504020204" pitchFamily="34" charset="0"/>
                <a:cs typeface="Lucida Sans Unicode" panose="020B0602030504020204" pitchFamily="34" charset="0"/>
              </a:rPr>
              <a:t>np.random.uniform</a:t>
            </a:r>
            <a:r>
              <a:rPr lang="en-US" sz="1400" b="0" dirty="0">
                <a:solidFill>
                  <a:srgbClr val="000000"/>
                </a:solidFill>
                <a:effectLst/>
                <a:latin typeface="Lucida Sans Unicode" panose="020B0602030504020204" pitchFamily="34" charset="0"/>
                <a:cs typeface="Lucida Sans Unicode" panose="020B0602030504020204" pitchFamily="34" charset="0"/>
              </a:rPr>
              <a:t>(</a:t>
            </a:r>
            <a:r>
              <a:rPr lang="en-US" sz="1400" b="0" dirty="0">
                <a:solidFill>
                  <a:srgbClr val="116644"/>
                </a:solidFill>
                <a:effectLst/>
                <a:latin typeface="Lucida Sans Unicode" panose="020B0602030504020204" pitchFamily="34" charset="0"/>
                <a:cs typeface="Lucida Sans Unicode" panose="020B0602030504020204" pitchFamily="34" charset="0"/>
              </a:rPr>
              <a:t>0</a:t>
            </a:r>
            <a:r>
              <a:rPr lang="en-US" sz="1400" b="0" dirty="0">
                <a:solidFill>
                  <a:srgbClr val="000000"/>
                </a:solidFill>
                <a:effectLst/>
                <a:latin typeface="Lucida Sans Unicode" panose="020B0602030504020204" pitchFamily="34" charset="0"/>
                <a:cs typeface="Lucida Sans Unicode" panose="020B0602030504020204" pitchFamily="34" charset="0"/>
              </a:rPr>
              <a:t>, </a:t>
            </a:r>
            <a:r>
              <a:rPr lang="en-US" sz="1400" b="0" dirty="0">
                <a:solidFill>
                  <a:srgbClr val="116644"/>
                </a:solidFill>
                <a:effectLst/>
                <a:latin typeface="Lucida Sans Unicode" panose="020B0602030504020204" pitchFamily="34" charset="0"/>
                <a:cs typeface="Lucida Sans Unicode" panose="020B0602030504020204" pitchFamily="34" charset="0"/>
              </a:rPr>
              <a:t>1</a:t>
            </a:r>
            <a:r>
              <a:rPr lang="en-US" sz="1400" b="0" dirty="0">
                <a:solidFill>
                  <a:srgbClr val="000000"/>
                </a:solidFill>
                <a:effectLst/>
                <a:latin typeface="Lucida Sans Unicode" panose="020B0602030504020204" pitchFamily="34" charset="0"/>
                <a:cs typeface="Lucida Sans Unicode" panose="020B0602030504020204" pitchFamily="34" charset="0"/>
              </a:rPr>
              <a:t>, </a:t>
            </a:r>
            <a:r>
              <a:rPr lang="en-US" sz="1400" b="0" dirty="0">
                <a:solidFill>
                  <a:srgbClr val="116644"/>
                </a:solidFill>
                <a:effectLst/>
                <a:latin typeface="Lucida Sans Unicode" panose="020B0602030504020204" pitchFamily="34" charset="0"/>
                <a:cs typeface="Lucida Sans Unicode" panose="020B0602030504020204" pitchFamily="34" charset="0"/>
              </a:rPr>
              <a:t>10</a:t>
            </a:r>
            <a:r>
              <a:rPr lang="en-US" sz="1400" b="0" dirty="0">
                <a:solidFill>
                  <a:srgbClr val="000000"/>
                </a:solidFill>
                <a:effectLst/>
                <a:latin typeface="Lucida Sans Unicode" panose="020B0602030504020204" pitchFamily="34" charset="0"/>
                <a:cs typeface="Lucida Sans Unicode" panose="020B0602030504020204" pitchFamily="34" charset="0"/>
              </a:rPr>
              <a:t>)</a:t>
            </a:r>
          </a:p>
          <a:p>
            <a:pPr marL="0" indent="0">
              <a:lnSpc>
                <a:spcPct val="110000"/>
              </a:lnSpc>
              <a:spcBef>
                <a:spcPts val="0"/>
              </a:spcBef>
              <a:buNone/>
            </a:pPr>
            <a:r>
              <a:rPr lang="en-US" sz="1400" b="0" dirty="0">
                <a:solidFill>
                  <a:srgbClr val="000000"/>
                </a:solidFill>
                <a:effectLst/>
                <a:latin typeface="Lucida Sans Unicode" panose="020B0602030504020204" pitchFamily="34" charset="0"/>
                <a:cs typeface="Lucida Sans Unicode" panose="020B0602030504020204" pitchFamily="34" charset="0"/>
              </a:rPr>
              <a:t>t = f(x)</a:t>
            </a:r>
          </a:p>
          <a:p>
            <a:pPr marL="50800" indent="0">
              <a:buNone/>
            </a:pPr>
            <a:endParaRPr lang="en-US" b="0" dirty="0">
              <a:solidFill>
                <a:srgbClr val="000000"/>
              </a:solidFill>
              <a:effectLst/>
              <a:latin typeface="Courier New" panose="02070309020205020404" pitchFamily="49" charset="0"/>
            </a:endParaRPr>
          </a:p>
          <a:p>
            <a:pPr marL="228600" indent="-50800">
              <a:spcBef>
                <a:spcPts val="0"/>
              </a:spcBef>
              <a:buFont typeface="Arial"/>
              <a:buNone/>
            </a:pPr>
            <a:endParaRPr lang="en-US" dirty="0"/>
          </a:p>
        </p:txBody>
      </p:sp>
      <p:pic>
        <p:nvPicPr>
          <p:cNvPr id="8" name="Graphic 7">
            <a:extLst>
              <a:ext uri="{FF2B5EF4-FFF2-40B4-BE49-F238E27FC236}">
                <a16:creationId xmlns:a16="http://schemas.microsoft.com/office/drawing/2014/main" id="{AE4DB692-4FF0-5899-E95D-FF406F4EB9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20025" y="695325"/>
            <a:ext cx="4371975" cy="27336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dirty="0" err="1"/>
              <a:t>dụ</a:t>
            </a:r>
            <a:r>
              <a:rPr lang="en-US" dirty="0"/>
              <a:t> 1</a:t>
            </a:r>
            <a:endParaRPr dirty="0"/>
          </a:p>
        </p:txBody>
      </p:sp>
      <mc:AlternateContent xmlns:mc="http://schemas.openxmlformats.org/markup-compatibility/2006" xmlns:a14="http://schemas.microsoft.com/office/drawing/2010/main">
        <mc:Choice Requires="a14">
          <p:sp>
            <p:nvSpPr>
              <p:cNvPr id="374" name="Google Shape;374;p5"/>
              <p:cNvSpPr txBox="1">
                <a:spLocks noGrp="1"/>
              </p:cNvSpPr>
              <p:nvPr>
                <p:ph type="body" idx="1"/>
              </p:nvPr>
            </p:nvSpPr>
            <p:spPr>
              <a:xfrm>
                <a:off x="408023" y="1009860"/>
                <a:ext cx="7412002" cy="5465760"/>
              </a:xfrm>
              <a:prstGeom prst="rect">
                <a:avLst/>
              </a:prstGeom>
              <a:noFill/>
              <a:ln>
                <a:noFill/>
              </a:ln>
            </p:spPr>
            <p:txBody>
              <a:bodyPr spcFirstLastPara="1" wrap="square" lIns="91425" tIns="45700" rIns="91425" bIns="45700" anchor="t" anchorCtr="0">
                <a:normAutofit/>
              </a:bodyPr>
              <a:lstStyle/>
              <a:p>
                <a:pPr marL="228600" lvl="0" indent="-50800" algn="just" rtl="0">
                  <a:lnSpc>
                    <a:spcPct val="130000"/>
                  </a:lnSpc>
                  <a:spcBef>
                    <a:spcPts val="0"/>
                  </a:spcBef>
                  <a:spcAft>
                    <a:spcPts val="0"/>
                  </a:spcAft>
                  <a:buClr>
                    <a:schemeClr val="dk1"/>
                  </a:buClr>
                  <a:buSzPts val="2800"/>
                  <a:buNone/>
                </a:pPr>
                <a:r>
                  <a:rPr lang="en-US" sz="2000" b="1" dirty="0">
                    <a:solidFill>
                      <a:srgbClr val="FF0000"/>
                    </a:solidFill>
                  </a:rPr>
                  <a:t>Mô </a:t>
                </a:r>
                <a:r>
                  <a:rPr lang="en-US" sz="2000" b="1" dirty="0" err="1">
                    <a:solidFill>
                      <a:srgbClr val="FF0000"/>
                    </a:solidFill>
                  </a:rPr>
                  <a:t>hình</a:t>
                </a:r>
                <a:r>
                  <a:rPr lang="en-US" sz="2000" b="1" dirty="0">
                    <a:solidFill>
                      <a:srgbClr val="FF0000"/>
                    </a:solidFill>
                  </a:rPr>
                  <a:t> (Model)</a:t>
                </a:r>
              </a:p>
              <a:p>
                <a:pPr marL="228600" lvl="0" indent="-50800" algn="just" rtl="0">
                  <a:lnSpc>
                    <a:spcPct val="130000"/>
                  </a:lnSpc>
                  <a:spcBef>
                    <a:spcPts val="0"/>
                  </a:spcBef>
                  <a:spcAft>
                    <a:spcPts val="0"/>
                  </a:spcAft>
                  <a:buClr>
                    <a:schemeClr val="dk1"/>
                  </a:buClr>
                  <a:buSzPts val="2800"/>
                  <a:buNone/>
                </a:pPr>
                <a:endParaRPr lang="en-US" sz="2000" dirty="0"/>
              </a:p>
              <a:p>
                <a:pPr marL="228600" lvl="0" indent="-50800" algn="just" rtl="0">
                  <a:lnSpc>
                    <a:spcPct val="130000"/>
                  </a:lnSpc>
                  <a:spcBef>
                    <a:spcPts val="0"/>
                  </a:spcBef>
                  <a:spcAft>
                    <a:spcPts val="0"/>
                  </a:spcAft>
                  <a:buClr>
                    <a:schemeClr val="dk1"/>
                  </a:buClr>
                  <a:buSzPts val="2800"/>
                  <a:buNone/>
                </a:pPr>
                <a:r>
                  <a:rPr lang="en-US" sz="2000" dirty="0"/>
                  <a:t>Ta </a:t>
                </a:r>
                <a:r>
                  <a:rPr lang="en-US" sz="2000" dirty="0" err="1"/>
                  <a:t>thực</a:t>
                </a:r>
                <a:r>
                  <a:rPr lang="en-US" sz="2000" dirty="0"/>
                  <a:t> </a:t>
                </a:r>
                <a:r>
                  <a:rPr lang="en-US" sz="2000" dirty="0" err="1"/>
                  <a:t>nghiệm</a:t>
                </a:r>
                <a:r>
                  <a:rPr lang="en-US" sz="2000" dirty="0"/>
                  <a:t> </a:t>
                </a:r>
                <a:r>
                  <a:rPr lang="en-US" sz="2000" dirty="0" err="1"/>
                  <a:t>với</a:t>
                </a:r>
                <a:r>
                  <a:rPr lang="en-US" sz="2000" dirty="0"/>
                  <a:t> </a:t>
                </a:r>
                <a:r>
                  <a:rPr lang="en-US" sz="2000" dirty="0" err="1"/>
                  <a:t>một</a:t>
                </a:r>
                <a:r>
                  <a:rPr lang="en-US" sz="2000" dirty="0"/>
                  <a:t> </a:t>
                </a:r>
                <a:r>
                  <a:rPr lang="en-US" sz="2000" dirty="0" err="1"/>
                  <a:t>mô</a:t>
                </a:r>
                <a:r>
                  <a:rPr lang="en-US" sz="2000" dirty="0"/>
                  <a:t> </a:t>
                </a:r>
                <a:r>
                  <a:rPr lang="en-US" sz="2000" dirty="0" err="1"/>
                  <a:t>hình</a:t>
                </a:r>
                <a:r>
                  <a:rPr lang="en-US" sz="2000" dirty="0"/>
                  <a:t> </a:t>
                </a:r>
                <a:r>
                  <a:rPr lang="en-US" sz="2000" dirty="0" err="1"/>
                  <a:t>đơn</a:t>
                </a:r>
                <a:r>
                  <a:rPr lang="en-US" sz="2000" dirty="0"/>
                  <a:t> </a:t>
                </a:r>
                <a:r>
                  <a:rPr lang="en-US" sz="2000" dirty="0" err="1"/>
                  <a:t>giản</a:t>
                </a:r>
                <a:r>
                  <a:rPr lang="en-US" sz="2000" dirty="0"/>
                  <a:t> </a:t>
                </a:r>
                <a:r>
                  <a:rPr lang="en-US" sz="2000" dirty="0" err="1"/>
                  <a:t>có</a:t>
                </a:r>
                <a:r>
                  <a:rPr lang="en-US" sz="2000" dirty="0"/>
                  <a:t> </a:t>
                </a:r>
                <a:r>
                  <a:rPr lang="en-US" sz="2000" dirty="0" err="1"/>
                  <a:t>dạng</a:t>
                </a:r>
                <a:r>
                  <a:rPr lang="en-US" sz="2000" dirty="0"/>
                  <a:t>:</a:t>
                </a:r>
              </a:p>
              <a:p>
                <a:pPr marL="228600" lvl="0" indent="-50800" algn="just" rtl="0">
                  <a:lnSpc>
                    <a:spcPct val="130000"/>
                  </a:lnSpc>
                  <a:spcBef>
                    <a:spcPts val="0"/>
                  </a:spcBef>
                  <a:spcAft>
                    <a:spcPts val="0"/>
                  </a:spcAft>
                  <a:buClr>
                    <a:schemeClr val="dk1"/>
                  </a:buClr>
                  <a:buSzPts val="280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1" i="1" smtClean="0">
                              <a:latin typeface="Cambria Math" panose="02040503050406030204" pitchFamily="18" charset="0"/>
                            </a:rPr>
                            <m:t>𝒘</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𝑥</m:t>
                      </m:r>
                    </m:oMath>
                  </m:oMathPara>
                </a14:m>
                <a:endParaRPr lang="en-US" sz="2000" dirty="0"/>
              </a:p>
              <a:p>
                <a:pPr marL="228600" indent="-50800">
                  <a:spcBef>
                    <a:spcPts val="0"/>
                  </a:spcBef>
                  <a:buNone/>
                </a:pPr>
                <a:r>
                  <a:rPr lang="en-US" sz="2000" dirty="0" err="1"/>
                  <a:t>với</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0</m:t>
                        </m:r>
                      </m:sub>
                    </m:sSub>
                  </m:oMath>
                </a14:m>
                <a:r>
                  <a:rPr lang="en-US" sz="2000" dirty="0"/>
                  <a:t> </a:t>
                </a:r>
                <a:r>
                  <a:rPr lang="en-US" sz="2000" dirty="0" err="1"/>
                  <a:t>là</a:t>
                </a:r>
                <a:r>
                  <a:rPr lang="en-US" sz="2000" dirty="0"/>
                  <a:t> </a:t>
                </a:r>
                <a:r>
                  <a:rPr lang="en-US" sz="2000" dirty="0" err="1">
                    <a:solidFill>
                      <a:schemeClr val="accent1"/>
                    </a:solidFill>
                  </a:rPr>
                  <a:t>tham</a:t>
                </a:r>
                <a:r>
                  <a:rPr lang="en-US" sz="2000" dirty="0">
                    <a:solidFill>
                      <a:schemeClr val="accent1"/>
                    </a:solidFill>
                  </a:rPr>
                  <a:t> </a:t>
                </a:r>
                <a:r>
                  <a:rPr lang="en-US" sz="2000" dirty="0" err="1">
                    <a:solidFill>
                      <a:schemeClr val="accent1"/>
                    </a:solidFill>
                  </a:rPr>
                  <a:t>số</a:t>
                </a:r>
                <a:r>
                  <a:rPr lang="en-US" sz="2000" dirty="0">
                    <a:solidFill>
                      <a:schemeClr val="accent1"/>
                    </a:solidFill>
                  </a:rPr>
                  <a:t> (parameter) </a:t>
                </a:r>
                <a:r>
                  <a:rPr lang="en-US" sz="2000" dirty="0" err="1"/>
                  <a:t>duy</a:t>
                </a:r>
                <a:r>
                  <a:rPr lang="en-US" sz="2000" dirty="0"/>
                  <a:t> </a:t>
                </a:r>
                <a:r>
                  <a:rPr lang="en-US" sz="2000" dirty="0" err="1"/>
                  <a:t>nhất</a:t>
                </a:r>
                <a:r>
                  <a:rPr lang="en-US" sz="2000" dirty="0"/>
                  <a:t> </a:t>
                </a:r>
                <a:r>
                  <a:rPr lang="en-US" sz="2000" dirty="0" err="1"/>
                  <a:t>của</a:t>
                </a:r>
                <a:r>
                  <a:rPr lang="en-US" sz="2000" dirty="0"/>
                  <a:t> </a:t>
                </a:r>
                <a:r>
                  <a:rPr lang="en-US" sz="2000" dirty="0" err="1"/>
                  <a:t>mô</a:t>
                </a:r>
                <a:r>
                  <a:rPr lang="en-US" sz="2000" dirty="0"/>
                  <a:t> </a:t>
                </a:r>
                <a:r>
                  <a:rPr lang="en-US" sz="2000" dirty="0" err="1"/>
                  <a:t>hình</a:t>
                </a:r>
                <a:r>
                  <a:rPr lang="en-US" sz="2000" dirty="0"/>
                  <a:t>.</a:t>
                </a:r>
              </a:p>
              <a:p>
                <a:pPr marL="228600" indent="-50800">
                  <a:spcBef>
                    <a:spcPts val="0"/>
                  </a:spcBef>
                  <a:buNone/>
                </a:pPr>
                <a:endParaRPr lang="en-US" sz="2000" dirty="0"/>
              </a:p>
              <a:p>
                <a:pPr marL="228600" indent="-50800">
                  <a:spcBef>
                    <a:spcPts val="0"/>
                  </a:spcBef>
                  <a:buNone/>
                </a:pPr>
                <a:r>
                  <a:rPr lang="en-US" sz="2000" dirty="0" err="1">
                    <a:solidFill>
                      <a:srgbClr val="FF0000"/>
                    </a:solidFill>
                  </a:rPr>
                  <a:t>Lưu</a:t>
                </a:r>
                <a:r>
                  <a:rPr lang="en-US" sz="2000" dirty="0">
                    <a:solidFill>
                      <a:srgbClr val="FF0000"/>
                    </a:solidFill>
                  </a:rPr>
                  <a:t> ý:</a:t>
                </a:r>
              </a:p>
              <a:p>
                <a:pPr marL="635000" indent="-457200">
                  <a:spcBef>
                    <a:spcPts val="0"/>
                  </a:spcBef>
                </a:pPr>
                <a:r>
                  <a:rPr lang="en-US" sz="2000" i="1" dirty="0" err="1"/>
                  <a:t>Hàm</a:t>
                </a:r>
                <a:r>
                  <a:rPr lang="en-US" sz="2000" i="1" dirty="0"/>
                  <a:t> </a:t>
                </a:r>
                <a:r>
                  <a:rPr lang="en-US" sz="2000" i="1" dirty="0" err="1"/>
                  <a:t>đích</a:t>
                </a:r>
                <a:r>
                  <a:rPr lang="en-US" sz="2000" i="1" dirty="0"/>
                  <a:t>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a14:m>
                <a:r>
                  <a:rPr lang="en-US" sz="2000" i="1" dirty="0"/>
                  <a:t> </a:t>
                </a:r>
                <a:r>
                  <a:rPr lang="en-US" sz="2000" i="1" dirty="0" err="1"/>
                  <a:t>là</a:t>
                </a:r>
                <a:r>
                  <a:rPr lang="en-US" sz="2000" i="1" dirty="0"/>
                  <a:t> </a:t>
                </a:r>
                <a:r>
                  <a:rPr lang="en-US" sz="2000" i="1" dirty="0" err="1"/>
                  <a:t>thông</a:t>
                </a:r>
                <a:r>
                  <a:rPr lang="en-US" sz="2000" i="1" dirty="0"/>
                  <a:t> tin </a:t>
                </a:r>
                <a:r>
                  <a:rPr lang="en-US" sz="2000" i="1" dirty="0" err="1">
                    <a:solidFill>
                      <a:schemeClr val="accent1"/>
                    </a:solidFill>
                  </a:rPr>
                  <a:t>không</a:t>
                </a:r>
                <a:r>
                  <a:rPr lang="en-US" sz="2000" i="1" dirty="0">
                    <a:solidFill>
                      <a:schemeClr val="accent1"/>
                    </a:solidFill>
                  </a:rPr>
                  <a:t> </a:t>
                </a:r>
                <a:r>
                  <a:rPr lang="en-US" sz="2000" i="1" dirty="0" err="1">
                    <a:solidFill>
                      <a:schemeClr val="accent1"/>
                    </a:solidFill>
                  </a:rPr>
                  <a:t>có</a:t>
                </a:r>
                <a:r>
                  <a:rPr lang="en-US" sz="2000" i="1" dirty="0">
                    <a:solidFill>
                      <a:schemeClr val="accent1"/>
                    </a:solidFill>
                  </a:rPr>
                  <a:t> </a:t>
                </a:r>
                <a:r>
                  <a:rPr lang="en-US" sz="2000" i="1" dirty="0" err="1">
                    <a:solidFill>
                      <a:schemeClr val="accent1"/>
                    </a:solidFill>
                  </a:rPr>
                  <a:t>sẵn</a:t>
                </a:r>
                <a:r>
                  <a:rPr lang="en-US" sz="2000" i="1" dirty="0">
                    <a:solidFill>
                      <a:schemeClr val="accent1"/>
                    </a:solidFill>
                  </a:rPr>
                  <a:t> </a:t>
                </a:r>
                <a:r>
                  <a:rPr lang="en-US" sz="2000" i="1" dirty="0">
                    <a:solidFill>
                      <a:schemeClr val="tx1"/>
                    </a:solidFill>
                  </a:rPr>
                  <a:t>(unknown)</a:t>
                </a:r>
                <a:r>
                  <a:rPr lang="en-US" sz="2000" i="1" dirty="0"/>
                  <a:t>.</a:t>
                </a:r>
              </a:p>
              <a:p>
                <a:pPr marL="635000" indent="-457200">
                  <a:spcBef>
                    <a:spcPts val="0"/>
                  </a:spcBef>
                </a:pPr>
                <a:r>
                  <a:rPr lang="en-US" sz="2000" i="1" dirty="0" err="1"/>
                  <a:t>Mô</a:t>
                </a:r>
                <a:r>
                  <a:rPr lang="en-US" sz="2000" i="1" dirty="0"/>
                  <a:t> </a:t>
                </a:r>
                <a:r>
                  <a:rPr lang="en-US" sz="2000" i="1" dirty="0" err="1"/>
                  <a:t>hình</a:t>
                </a:r>
                <a:r>
                  <a:rPr lang="en-US" sz="2000" i="1"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b="1" i="1">
                            <a:latin typeface="Cambria Math" panose="02040503050406030204" pitchFamily="18" charset="0"/>
                          </a:rPr>
                          <m:t>𝒘</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oMath>
                </a14:m>
                <a:r>
                  <a:rPr lang="en-US" sz="2000" i="1" dirty="0"/>
                  <a:t> </a:t>
                </a:r>
                <a:r>
                  <a:rPr lang="en-US" sz="2000" i="1" dirty="0" err="1"/>
                  <a:t>là</a:t>
                </a:r>
                <a:r>
                  <a:rPr lang="en-US" sz="2000" i="1" dirty="0"/>
                  <a:t> do ta </a:t>
                </a:r>
                <a:r>
                  <a:rPr lang="en-US" sz="2000" i="1" dirty="0" err="1"/>
                  <a:t>xây</a:t>
                </a:r>
                <a:r>
                  <a:rPr lang="en-US" sz="2000" i="1" dirty="0"/>
                  <a:t> </a:t>
                </a:r>
                <a:r>
                  <a:rPr lang="en-US" sz="2000" i="1" dirty="0" err="1"/>
                  <a:t>dựng</a:t>
                </a:r>
                <a:r>
                  <a:rPr lang="en-US" sz="2000" i="1" dirty="0"/>
                  <a:t> </a:t>
                </a:r>
                <a:r>
                  <a:rPr lang="en-US" sz="2000" i="1" dirty="0" err="1"/>
                  <a:t>để</a:t>
                </a:r>
                <a:r>
                  <a:rPr lang="en-US" sz="2000" i="1" dirty="0"/>
                  <a:t> </a:t>
                </a:r>
                <a:r>
                  <a:rPr lang="en-US" sz="2000" i="1" dirty="0" err="1"/>
                  <a:t>xấp</a:t>
                </a:r>
                <a:r>
                  <a:rPr lang="en-US" sz="2000" i="1" dirty="0"/>
                  <a:t> </a:t>
                </a:r>
                <a:r>
                  <a:rPr lang="en-US" sz="2000" i="1" dirty="0" err="1"/>
                  <a:t>xỉ</a:t>
                </a:r>
                <a:r>
                  <a:rPr lang="en-US" sz="2000" i="1" dirty="0"/>
                  <a:t> </a:t>
                </a:r>
                <a:r>
                  <a:rPr lang="en-US" sz="2000" i="1" dirty="0" err="1"/>
                  <a:t>hàm</a:t>
                </a:r>
                <a:r>
                  <a:rPr lang="en-US" sz="2000" i="1" dirty="0"/>
                  <a:t> </a:t>
                </a:r>
                <a:r>
                  <a:rPr lang="en-US" sz="2000" i="1" dirty="0" err="1"/>
                  <a:t>đích</a:t>
                </a:r>
                <a:r>
                  <a:rPr lang="en-US" sz="2000" i="1" dirty="0"/>
                  <a:t> </a:t>
                </a:r>
                <a14:m>
                  <m:oMath xmlns:m="http://schemas.openxmlformats.org/officeDocument/2006/math">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oMath>
                </a14:m>
                <a:r>
                  <a:rPr lang="en-US" sz="2000" i="1" dirty="0"/>
                  <a:t> </a:t>
                </a:r>
                <a:r>
                  <a:rPr lang="en-US" sz="2000" i="1" dirty="0" err="1"/>
                  <a:t>thông</a:t>
                </a:r>
                <a:r>
                  <a:rPr lang="en-US" sz="2000" i="1" dirty="0"/>
                  <a:t> </a:t>
                </a:r>
                <a:r>
                  <a:rPr lang="en-US" sz="2000" i="1"/>
                  <a:t>qua tập </a:t>
                </a:r>
                <a:r>
                  <a:rPr lang="en-US" sz="2000" i="1" dirty="0" err="1"/>
                  <a:t>dữ</a:t>
                </a:r>
                <a:r>
                  <a:rPr lang="en-US" sz="2000" i="1" dirty="0"/>
                  <a:t> </a:t>
                </a:r>
                <a:r>
                  <a:rPr lang="en-US" sz="2000" i="1" dirty="0" err="1"/>
                  <a:t>liệu</a:t>
                </a:r>
                <a:r>
                  <a:rPr lang="en-US" sz="2000" i="1" dirty="0"/>
                  <a:t> </a:t>
                </a:r>
                <a14:m>
                  <m:oMath xmlns:m="http://schemas.openxmlformats.org/officeDocument/2006/math">
                    <m:r>
                      <a:rPr lang="en-US" sz="2000" b="0" i="1" smtClean="0">
                        <a:latin typeface="Cambria Math" panose="02040503050406030204" pitchFamily="18" charset="0"/>
                      </a:rPr>
                      <m:t>𝐷</m:t>
                    </m:r>
                  </m:oMath>
                </a14:m>
                <a:r>
                  <a:rPr lang="en-US" sz="2000" i="1" dirty="0"/>
                  <a:t>.</a:t>
                </a:r>
              </a:p>
              <a:p>
                <a:pPr marL="228600" indent="-50800">
                  <a:spcBef>
                    <a:spcPts val="0"/>
                  </a:spcBef>
                  <a:buNone/>
                </a:pPr>
                <a:endParaRPr lang="en-US" sz="2000" dirty="0"/>
              </a:p>
              <a:p>
                <a:pPr marL="228600" indent="-50800">
                  <a:spcBef>
                    <a:spcPts val="0"/>
                  </a:spcBef>
                  <a:buNone/>
                </a:pPr>
                <a:r>
                  <a:rPr lang="en-US" sz="2000" dirty="0"/>
                  <a:t>Ta </a:t>
                </a:r>
                <a:r>
                  <a:rPr lang="en-US" sz="2000" dirty="0" err="1"/>
                  <a:t>muốn</a:t>
                </a:r>
                <a:r>
                  <a:rPr lang="en-US" sz="2000" dirty="0"/>
                  <a:t> </a:t>
                </a:r>
                <a:r>
                  <a:rPr lang="en-US" sz="2000" dirty="0" err="1"/>
                  <a:t>tìm</a:t>
                </a:r>
                <a:r>
                  <a:rPr lang="en-US" sz="2000" dirty="0"/>
                  <a:t> </a:t>
                </a:r>
                <a:r>
                  <a:rPr lang="en-US" sz="2000" dirty="0" err="1"/>
                  <a:t>giá</a:t>
                </a:r>
                <a:r>
                  <a:rPr lang="en-US" sz="2000" dirty="0"/>
                  <a:t> </a:t>
                </a:r>
                <a:r>
                  <a:rPr lang="en-US" sz="2000" dirty="0" err="1"/>
                  <a:t>trị</a:t>
                </a:r>
                <a:r>
                  <a:rPr lang="en-US" sz="2000" dirty="0"/>
                  <a:t> </a:t>
                </a:r>
                <a:r>
                  <a:rPr lang="en-US" sz="2000" dirty="0" err="1"/>
                  <a:t>của</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0</m:t>
                        </m:r>
                      </m:sub>
                    </m:sSub>
                  </m:oMath>
                </a14:m>
                <a:r>
                  <a:rPr lang="en-US" sz="2000" dirty="0"/>
                  <a:t> </a:t>
                </a:r>
                <a:r>
                  <a:rPr lang="en-US" sz="2000" dirty="0" err="1"/>
                  <a:t>sao</a:t>
                </a:r>
                <a:r>
                  <a:rPr lang="en-US" sz="2000" dirty="0"/>
                  <a:t> </a:t>
                </a:r>
                <a:r>
                  <a:rPr lang="en-US" sz="2000" dirty="0" err="1"/>
                  <a:t>cho</a:t>
                </a:r>
                <a:r>
                  <a:rPr lang="en-US" sz="2000" dirty="0"/>
                  <a:t>:</a:t>
                </a:r>
              </a:p>
              <a:p>
                <a:pPr marL="228600" indent="-50800" algn="ctr">
                  <a:spcBef>
                    <a:spcPts val="0"/>
                  </a:spcBef>
                  <a:buNone/>
                </a:pP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b="1" i="1">
                            <a:latin typeface="Cambria Math" panose="02040503050406030204" pitchFamily="18" charset="0"/>
                          </a:rPr>
                          <m:t>𝒘</m:t>
                        </m:r>
                      </m:sub>
                    </m:sSub>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0</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r>
                      <a:rPr lang="en-US" sz="2000" i="1"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𝑡</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𝑁</m:t>
                    </m:r>
                  </m:oMath>
                </a14:m>
                <a:r>
                  <a:rPr lang="en-US" sz="2000" dirty="0"/>
                  <a:t>.</a:t>
                </a:r>
              </a:p>
            </p:txBody>
          </p:sp>
        </mc:Choice>
        <mc:Fallback xmlns="">
          <p:sp>
            <p:nvSpPr>
              <p:cNvPr id="374" name="Google Shape;374;p5"/>
              <p:cNvSpPr txBox="1">
                <a:spLocks noGrp="1" noRot="1" noChangeAspect="1" noMove="1" noResize="1" noEditPoints="1" noAdjustHandles="1" noChangeArrowheads="1" noChangeShapeType="1" noTextEdit="1"/>
              </p:cNvSpPr>
              <p:nvPr>
                <p:ph type="body" idx="1"/>
              </p:nvPr>
            </p:nvSpPr>
            <p:spPr>
              <a:xfrm>
                <a:off x="408023" y="1009860"/>
                <a:ext cx="7412002" cy="5465760"/>
              </a:xfrm>
              <a:prstGeom prst="rect">
                <a:avLst/>
              </a:prstGeom>
              <a:blipFill>
                <a:blip r:embed="rId3"/>
                <a:stretch>
                  <a:fillRect r="-411"/>
                </a:stretch>
              </a:blipFill>
              <a:ln>
                <a:noFill/>
              </a:ln>
            </p:spPr>
            <p:txBody>
              <a:bodyPr/>
              <a:lstStyle/>
              <a:p>
                <a:r>
                  <a:rPr lang="en-US">
                    <a:noFill/>
                  </a:rPr>
                  <a:t> </a:t>
                </a:r>
              </a:p>
            </p:txBody>
          </p:sp>
        </mc:Fallback>
      </mc:AlternateContent>
      <p:sp>
        <p:nvSpPr>
          <p:cNvPr id="375" name="Google Shape;375;p5"/>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5</a:t>
            </a:fld>
            <a:endParaRPr/>
          </a:p>
        </p:txBody>
      </p:sp>
      <p:sp>
        <p:nvSpPr>
          <p:cNvPr id="4" name="Google Shape;374;p5">
            <a:extLst>
              <a:ext uri="{FF2B5EF4-FFF2-40B4-BE49-F238E27FC236}">
                <a16:creationId xmlns:a16="http://schemas.microsoft.com/office/drawing/2014/main" id="{6CC65480-9B69-8C8A-C560-971AE7804463}"/>
              </a:ext>
            </a:extLst>
          </p:cNvPr>
          <p:cNvSpPr txBox="1">
            <a:spLocks/>
          </p:cNvSpPr>
          <p:nvPr/>
        </p:nvSpPr>
        <p:spPr>
          <a:xfrm>
            <a:off x="8587241" y="3429001"/>
            <a:ext cx="3273553" cy="785896"/>
          </a:xfrm>
          <a:prstGeom prst="rect">
            <a:avLst/>
          </a:prstGeom>
          <a:noFill/>
          <a:ln>
            <a:solidFill>
              <a:schemeClr val="tx1"/>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buNone/>
            </a:pPr>
            <a:r>
              <a:rPr lang="pl-PL" sz="1500" dirty="0">
                <a:solidFill>
                  <a:srgbClr val="0000FF"/>
                </a:solidFill>
                <a:latin typeface="Lucida Sans Unicode" panose="020B0602030504020204" pitchFamily="34" charset="0"/>
                <a:cs typeface="Lucida Sans Unicode" panose="020B0602030504020204" pitchFamily="34" charset="0"/>
              </a:rPr>
              <a:t>def</a:t>
            </a:r>
            <a:r>
              <a:rPr lang="pl-PL" sz="1500" dirty="0">
                <a:solidFill>
                  <a:srgbClr val="000000"/>
                </a:solidFill>
                <a:latin typeface="Lucida Sans Unicode" panose="020B0602030504020204" pitchFamily="34" charset="0"/>
                <a:cs typeface="Lucida Sans Unicode" panose="020B0602030504020204" pitchFamily="34" charset="0"/>
              </a:rPr>
              <a:t> </a:t>
            </a:r>
            <a:r>
              <a:rPr lang="pl-PL" sz="1500" dirty="0">
                <a:solidFill>
                  <a:srgbClr val="795E26"/>
                </a:solidFill>
                <a:latin typeface="Lucida Sans Unicode" panose="020B0602030504020204" pitchFamily="34" charset="0"/>
                <a:cs typeface="Lucida Sans Unicode" panose="020B0602030504020204" pitchFamily="34" charset="0"/>
              </a:rPr>
              <a:t>model</a:t>
            </a:r>
            <a:r>
              <a:rPr lang="pl-PL" sz="1500" dirty="0">
                <a:solidFill>
                  <a:srgbClr val="000000"/>
                </a:solidFill>
                <a:latin typeface="Lucida Sans Unicode" panose="020B0602030504020204" pitchFamily="34" charset="0"/>
                <a:cs typeface="Lucida Sans Unicode" panose="020B0602030504020204" pitchFamily="34" charset="0"/>
              </a:rPr>
              <a:t>(</a:t>
            </a:r>
            <a:r>
              <a:rPr lang="pl-PL" sz="1500" dirty="0">
                <a:solidFill>
                  <a:srgbClr val="001080"/>
                </a:solidFill>
                <a:latin typeface="Lucida Sans Unicode" panose="020B0602030504020204" pitchFamily="34" charset="0"/>
                <a:cs typeface="Lucida Sans Unicode" panose="020B0602030504020204" pitchFamily="34" charset="0"/>
              </a:rPr>
              <a:t>x</a:t>
            </a:r>
            <a:r>
              <a:rPr lang="pl-PL" sz="1500" dirty="0">
                <a:solidFill>
                  <a:srgbClr val="000000"/>
                </a:solidFill>
                <a:latin typeface="Lucida Sans Unicode" panose="020B0602030504020204" pitchFamily="34" charset="0"/>
                <a:cs typeface="Lucida Sans Unicode" panose="020B0602030504020204" pitchFamily="34" charset="0"/>
              </a:rPr>
              <a:t>, </a:t>
            </a:r>
            <a:r>
              <a:rPr lang="pl-PL" sz="1500" dirty="0">
                <a:solidFill>
                  <a:srgbClr val="001080"/>
                </a:solidFill>
                <a:latin typeface="Lucida Sans Unicode" panose="020B0602030504020204" pitchFamily="34" charset="0"/>
                <a:cs typeface="Lucida Sans Unicode" panose="020B0602030504020204" pitchFamily="34" charset="0"/>
              </a:rPr>
              <a:t>w_0</a:t>
            </a:r>
            <a:r>
              <a:rPr lang="pl-PL" sz="1500" dirty="0">
                <a:solidFill>
                  <a:srgbClr val="000000"/>
                </a:solidFill>
                <a:latin typeface="Lucida Sans Unicode" panose="020B0602030504020204" pitchFamily="34" charset="0"/>
                <a:cs typeface="Lucida Sans Unicode" panose="020B0602030504020204" pitchFamily="34" charset="0"/>
              </a:rPr>
              <a:t>):</a:t>
            </a:r>
          </a:p>
          <a:p>
            <a:pPr marL="50800" indent="0">
              <a:buNone/>
            </a:pPr>
            <a:r>
              <a:rPr lang="pl-PL" sz="1500" dirty="0">
                <a:solidFill>
                  <a:srgbClr val="000000"/>
                </a:solidFill>
                <a:latin typeface="Lucida Sans Unicode" panose="020B0602030504020204" pitchFamily="34" charset="0"/>
                <a:cs typeface="Lucida Sans Unicode" panose="020B0602030504020204" pitchFamily="34" charset="0"/>
              </a:rPr>
              <a:t>    </a:t>
            </a:r>
            <a:r>
              <a:rPr lang="pl-PL" sz="1500" dirty="0">
                <a:solidFill>
                  <a:srgbClr val="AF00DB"/>
                </a:solidFill>
                <a:latin typeface="Lucida Sans Unicode" panose="020B0602030504020204" pitchFamily="34" charset="0"/>
                <a:cs typeface="Lucida Sans Unicode" panose="020B0602030504020204" pitchFamily="34" charset="0"/>
              </a:rPr>
              <a:t>return</a:t>
            </a:r>
            <a:r>
              <a:rPr lang="pl-PL" sz="1500" dirty="0">
                <a:solidFill>
                  <a:srgbClr val="000000"/>
                </a:solidFill>
                <a:latin typeface="Lucida Sans Unicode" panose="020B0602030504020204" pitchFamily="34" charset="0"/>
                <a:cs typeface="Lucida Sans Unicode" panose="020B0602030504020204" pitchFamily="34" charset="0"/>
              </a:rPr>
              <a:t> w_0 * x</a:t>
            </a:r>
          </a:p>
          <a:p>
            <a:pPr marL="50800" indent="0">
              <a:buNone/>
            </a:pPr>
            <a:endParaRPr lang="en-US" b="0" dirty="0">
              <a:solidFill>
                <a:srgbClr val="000000"/>
              </a:solidFill>
              <a:effectLst/>
              <a:latin typeface="Courier New" panose="02070309020205020404" pitchFamily="49" charset="0"/>
            </a:endParaRPr>
          </a:p>
          <a:p>
            <a:pPr marL="228600" indent="-50800">
              <a:spcBef>
                <a:spcPts val="0"/>
              </a:spcBef>
              <a:buFont typeface="Arial"/>
              <a:buNone/>
            </a:pPr>
            <a:endParaRPr lang="en-US" dirty="0"/>
          </a:p>
        </p:txBody>
      </p:sp>
      <p:pic>
        <p:nvPicPr>
          <p:cNvPr id="8" name="Graphic 7">
            <a:extLst>
              <a:ext uri="{FF2B5EF4-FFF2-40B4-BE49-F238E27FC236}">
                <a16:creationId xmlns:a16="http://schemas.microsoft.com/office/drawing/2014/main" id="{AE4DB692-4FF0-5899-E95D-FF406F4EB9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20025" y="695325"/>
            <a:ext cx="4371975" cy="2733675"/>
          </a:xfrm>
          <a:prstGeom prst="rect">
            <a:avLst/>
          </a:prstGeom>
        </p:spPr>
      </p:pic>
    </p:spTree>
    <p:extLst>
      <p:ext uri="{BB962C8B-B14F-4D97-AF65-F5344CB8AC3E}">
        <p14:creationId xmlns:p14="http://schemas.microsoft.com/office/powerpoint/2010/main" val="1093525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dirty="0" err="1"/>
              <a:t>dụ</a:t>
            </a:r>
            <a:r>
              <a:rPr lang="en-US" dirty="0"/>
              <a:t> 1</a:t>
            </a:r>
            <a:endParaRPr dirty="0"/>
          </a:p>
        </p:txBody>
      </p:sp>
      <mc:AlternateContent xmlns:mc="http://schemas.openxmlformats.org/markup-compatibility/2006" xmlns:a14="http://schemas.microsoft.com/office/drawing/2010/main">
        <mc:Choice Requires="a14">
          <p:sp>
            <p:nvSpPr>
              <p:cNvPr id="374" name="Google Shape;374;p5"/>
              <p:cNvSpPr txBox="1">
                <a:spLocks noGrp="1"/>
              </p:cNvSpPr>
              <p:nvPr>
                <p:ph type="body" idx="1"/>
              </p:nvPr>
            </p:nvSpPr>
            <p:spPr>
              <a:xfrm>
                <a:off x="408023" y="1009860"/>
                <a:ext cx="7412002" cy="5465760"/>
              </a:xfrm>
              <a:prstGeom prst="rect">
                <a:avLst/>
              </a:prstGeom>
              <a:noFill/>
              <a:ln>
                <a:noFill/>
              </a:ln>
            </p:spPr>
            <p:txBody>
              <a:bodyPr spcFirstLastPara="1" wrap="square" lIns="91425" tIns="45700" rIns="91425" bIns="45700" anchor="t" anchorCtr="0">
                <a:normAutofit lnSpcReduction="10000"/>
              </a:bodyPr>
              <a:lstStyle/>
              <a:p>
                <a:pPr marL="228600" lvl="0" indent="-50800" algn="just" rtl="0">
                  <a:lnSpc>
                    <a:spcPct val="130000"/>
                  </a:lnSpc>
                  <a:spcBef>
                    <a:spcPts val="0"/>
                  </a:spcBef>
                  <a:spcAft>
                    <a:spcPts val="0"/>
                  </a:spcAft>
                  <a:buClr>
                    <a:schemeClr val="dk1"/>
                  </a:buClr>
                  <a:buSzPts val="2800"/>
                  <a:buNone/>
                </a:pPr>
                <a:r>
                  <a:rPr lang="en-US" sz="2000" b="1" dirty="0">
                    <a:solidFill>
                      <a:srgbClr val="FF0000"/>
                    </a:solidFill>
                  </a:rPr>
                  <a:t>Thuật </a:t>
                </a:r>
                <a:r>
                  <a:rPr lang="en-US" sz="2000" b="1" dirty="0" err="1">
                    <a:solidFill>
                      <a:srgbClr val="FF0000"/>
                    </a:solidFill>
                  </a:rPr>
                  <a:t>toán</a:t>
                </a:r>
                <a:r>
                  <a:rPr lang="en-US" sz="2000" b="1" dirty="0">
                    <a:solidFill>
                      <a:srgbClr val="FF0000"/>
                    </a:solidFill>
                  </a:rPr>
                  <a:t> (Algorithm)</a:t>
                </a:r>
              </a:p>
              <a:p>
                <a:pPr marL="228600" lvl="0" indent="-50800" algn="just" rtl="0">
                  <a:lnSpc>
                    <a:spcPct val="130000"/>
                  </a:lnSpc>
                  <a:spcBef>
                    <a:spcPts val="0"/>
                  </a:spcBef>
                  <a:spcAft>
                    <a:spcPts val="0"/>
                  </a:spcAft>
                  <a:buClr>
                    <a:schemeClr val="dk1"/>
                  </a:buClr>
                  <a:buSzPts val="280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1" i="1" smtClean="0">
                              <a:latin typeface="Cambria Math" panose="02040503050406030204" pitchFamily="18" charset="0"/>
                            </a:rPr>
                            <m:t>𝒘</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𝑥</m:t>
                      </m:r>
                    </m:oMath>
                  </m:oMathPara>
                </a14:m>
                <a:endParaRPr lang="en-US" sz="2000" dirty="0"/>
              </a:p>
              <a:p>
                <a:pPr marL="228600" indent="-50800">
                  <a:spcBef>
                    <a:spcPts val="0"/>
                  </a:spcBef>
                  <a:buNone/>
                </a:pPr>
                <a:endParaRPr lang="en-US" sz="2000" dirty="0">
                  <a:solidFill>
                    <a:schemeClr val="tx1"/>
                  </a:solidFill>
                </a:endParaRPr>
              </a:p>
              <a:p>
                <a:pPr marL="228600" indent="-50800">
                  <a:spcBef>
                    <a:spcPts val="0"/>
                  </a:spcBef>
                  <a:buNone/>
                </a:pPr>
                <a:r>
                  <a:rPr lang="en-US" sz="2000" dirty="0">
                    <a:solidFill>
                      <a:schemeClr val="tx1"/>
                    </a:solidFill>
                  </a:rPr>
                  <a:t>Trong </a:t>
                </a:r>
                <a:r>
                  <a:rPr lang="en-US" sz="2000" dirty="0" err="1">
                    <a:solidFill>
                      <a:schemeClr val="tx1"/>
                    </a:solidFill>
                  </a:rPr>
                  <a:t>ví</a:t>
                </a:r>
                <a:r>
                  <a:rPr lang="en-US" sz="2000" dirty="0">
                    <a:solidFill>
                      <a:schemeClr val="tx1"/>
                    </a:solidFill>
                  </a:rPr>
                  <a:t> </a:t>
                </a:r>
                <a:r>
                  <a:rPr lang="en-US" sz="2000" dirty="0" err="1">
                    <a:solidFill>
                      <a:schemeClr val="tx1"/>
                    </a:solidFill>
                  </a:rPr>
                  <a:t>dụ</a:t>
                </a:r>
                <a:r>
                  <a:rPr lang="en-US" sz="2000" dirty="0">
                    <a:solidFill>
                      <a:schemeClr val="tx1"/>
                    </a:solidFill>
                  </a:rPr>
                  <a:t> </a:t>
                </a:r>
                <a:r>
                  <a:rPr lang="en-US" sz="2000" dirty="0" err="1">
                    <a:solidFill>
                      <a:schemeClr val="tx1"/>
                    </a:solidFill>
                  </a:rPr>
                  <a:t>này</a:t>
                </a:r>
                <a:r>
                  <a:rPr lang="en-US" sz="2000" dirty="0">
                    <a:solidFill>
                      <a:schemeClr val="tx1"/>
                    </a:solidFill>
                  </a:rPr>
                  <a:t>, </a:t>
                </a:r>
                <a:r>
                  <a:rPr lang="en-US" sz="2000" dirty="0" err="1">
                    <a:solidFill>
                      <a:schemeClr val="tx1"/>
                    </a:solidFill>
                  </a:rPr>
                  <a:t>tất</a:t>
                </a:r>
                <a:r>
                  <a:rPr lang="en-US" sz="2000" dirty="0">
                    <a:solidFill>
                      <a:schemeClr val="tx1"/>
                    </a:solidFill>
                  </a:rPr>
                  <a:t> </a:t>
                </a:r>
                <a:r>
                  <a:rPr lang="en-US" sz="2000" dirty="0" err="1">
                    <a:solidFill>
                      <a:schemeClr val="tx1"/>
                    </a:solidFill>
                  </a:rPr>
                  <a:t>cả</a:t>
                </a:r>
                <a:r>
                  <a:rPr lang="en-US" sz="2000" dirty="0">
                    <a:solidFill>
                      <a:schemeClr val="tx1"/>
                    </a:solidFill>
                  </a:rPr>
                  <a:t> </a:t>
                </a:r>
                <a:r>
                  <a:rPr lang="en-US" sz="2000" dirty="0" err="1">
                    <a:solidFill>
                      <a:schemeClr val="tx1"/>
                    </a:solidFill>
                  </a:rPr>
                  <a:t>mọi</a:t>
                </a:r>
                <a:r>
                  <a:rPr lang="en-US" sz="2000" dirty="0">
                    <a:solidFill>
                      <a:schemeClr val="tx1"/>
                    </a:solidFill>
                  </a:rPr>
                  <a:t> </a:t>
                </a:r>
                <a:r>
                  <a:rPr lang="en-US" sz="2000" dirty="0" err="1">
                    <a:solidFill>
                      <a:schemeClr val="tx1"/>
                    </a:solidFill>
                  </a:rPr>
                  <a:t>điểm</a:t>
                </a:r>
                <a:r>
                  <a:rPr lang="en-US" sz="2000" dirty="0">
                    <a:solidFill>
                      <a:schemeClr val="tx1"/>
                    </a:solidFill>
                  </a:rPr>
                  <a:t> </a:t>
                </a:r>
                <a:r>
                  <a:rPr lang="en-US" sz="2000" dirty="0" err="1">
                    <a:solidFill>
                      <a:schemeClr val="tx1"/>
                    </a:solidFill>
                  </a:rPr>
                  <a:t>dữ</a:t>
                </a:r>
                <a:r>
                  <a:rPr lang="en-US" sz="2000" dirty="0">
                    <a:solidFill>
                      <a:schemeClr val="tx1"/>
                    </a:solidFill>
                  </a:rPr>
                  <a:t> </a:t>
                </a:r>
                <a:r>
                  <a:rPr lang="en-US" sz="2000" dirty="0" err="1">
                    <a:solidFill>
                      <a:schemeClr val="tx1"/>
                    </a:solidFill>
                  </a:rPr>
                  <a:t>liệu</a:t>
                </a:r>
                <a:r>
                  <a:rPr lang="en-US" sz="2000" dirty="0">
                    <a:solidFill>
                      <a:schemeClr val="tx1"/>
                    </a:solidFill>
                  </a:rPr>
                  <a:t> </a:t>
                </a:r>
                <a:r>
                  <a:rPr lang="en-US" sz="2000" dirty="0" err="1">
                    <a:solidFill>
                      <a:schemeClr val="tx1"/>
                    </a:solidFill>
                  </a:rPr>
                  <a:t>nằm</a:t>
                </a:r>
                <a:r>
                  <a:rPr lang="en-US" sz="2000" dirty="0">
                    <a:solidFill>
                      <a:schemeClr val="tx1"/>
                    </a:solidFill>
                  </a:rPr>
                  <a:t> </a:t>
                </a:r>
                <a:r>
                  <a:rPr lang="en-US" sz="2000" dirty="0" err="1">
                    <a:solidFill>
                      <a:schemeClr val="tx1"/>
                    </a:solidFill>
                  </a:rPr>
                  <a:t>trên</a:t>
                </a:r>
                <a:r>
                  <a:rPr lang="en-US" sz="2000" dirty="0">
                    <a:solidFill>
                      <a:schemeClr val="tx1"/>
                    </a:solidFill>
                  </a:rPr>
                  <a:t> </a:t>
                </a:r>
                <a:r>
                  <a:rPr lang="en-US" sz="2000" dirty="0" err="1">
                    <a:solidFill>
                      <a:schemeClr val="tx1"/>
                    </a:solidFill>
                  </a:rPr>
                  <a:t>một</a:t>
                </a:r>
                <a:r>
                  <a:rPr lang="en-US" sz="2000" dirty="0">
                    <a:solidFill>
                      <a:schemeClr val="tx1"/>
                    </a:solidFill>
                  </a:rPr>
                  <a:t> </a:t>
                </a:r>
                <a:r>
                  <a:rPr lang="en-US" sz="2000" dirty="0" err="1">
                    <a:solidFill>
                      <a:schemeClr val="tx1"/>
                    </a:solidFill>
                  </a:rPr>
                  <a:t>đường</a:t>
                </a:r>
                <a:r>
                  <a:rPr lang="en-US" sz="2000" dirty="0">
                    <a:solidFill>
                      <a:schemeClr val="tx1"/>
                    </a:solidFill>
                  </a:rPr>
                  <a:t> </a:t>
                </a:r>
                <a:r>
                  <a:rPr lang="en-US" sz="2000" dirty="0" err="1">
                    <a:solidFill>
                      <a:schemeClr val="tx1"/>
                    </a:solidFill>
                  </a:rPr>
                  <a:t>thẳng</a:t>
                </a:r>
                <a:r>
                  <a:rPr lang="en-US" sz="2000" dirty="0">
                    <a:solidFill>
                      <a:schemeClr val="tx1"/>
                    </a:solidFill>
                  </a:rPr>
                  <a:t>, ta </a:t>
                </a:r>
                <a:r>
                  <a:rPr lang="en-US" sz="2000" dirty="0" err="1">
                    <a:solidFill>
                      <a:schemeClr val="tx1"/>
                    </a:solidFill>
                  </a:rPr>
                  <a:t>có</a:t>
                </a:r>
                <a:r>
                  <a:rPr lang="en-US" sz="2000" dirty="0">
                    <a:solidFill>
                      <a:schemeClr val="tx1"/>
                    </a:solidFill>
                  </a:rPr>
                  <a:t> </a:t>
                </a:r>
                <a:r>
                  <a:rPr lang="en-US" sz="2000" dirty="0" err="1">
                    <a:solidFill>
                      <a:schemeClr val="tx1"/>
                    </a:solidFill>
                  </a:rPr>
                  <a:t>thể</a:t>
                </a:r>
                <a:r>
                  <a:rPr lang="en-US" sz="2000" dirty="0">
                    <a:solidFill>
                      <a:schemeClr val="tx1"/>
                    </a:solidFill>
                  </a:rPr>
                  <a:t> </a:t>
                </a:r>
                <a:r>
                  <a:rPr lang="en-US" sz="2000" dirty="0" err="1">
                    <a:solidFill>
                      <a:schemeClr val="tx1"/>
                    </a:solidFill>
                  </a:rPr>
                  <a:t>chọn</a:t>
                </a:r>
                <a:r>
                  <a:rPr lang="en-US" sz="2000" dirty="0">
                    <a:solidFill>
                      <a:schemeClr val="tx1"/>
                    </a:solidFill>
                  </a:rPr>
                  <a:t> </a:t>
                </a:r>
                <a:r>
                  <a:rPr lang="en-US" sz="2000" dirty="0" err="1">
                    <a:solidFill>
                      <a:schemeClr val="tx1"/>
                    </a:solidFill>
                  </a:rPr>
                  <a:t>bất</a:t>
                </a:r>
                <a:r>
                  <a:rPr lang="en-US" sz="2000" dirty="0">
                    <a:solidFill>
                      <a:schemeClr val="tx1"/>
                    </a:solidFill>
                  </a:rPr>
                  <a:t> </a:t>
                </a:r>
                <a:r>
                  <a:rPr lang="en-US" sz="2000" dirty="0" err="1">
                    <a:solidFill>
                      <a:schemeClr val="tx1"/>
                    </a:solidFill>
                  </a:rPr>
                  <a:t>kỳ</a:t>
                </a:r>
                <a:r>
                  <a:rPr lang="en-US" sz="2000" dirty="0">
                    <a:solidFill>
                      <a:schemeClr val="tx1"/>
                    </a:solidFill>
                  </a:rPr>
                  <a:t> 2 </a:t>
                </a:r>
                <a:r>
                  <a:rPr lang="en-US" sz="2000" dirty="0" err="1">
                    <a:solidFill>
                      <a:schemeClr val="tx1"/>
                    </a:solidFill>
                  </a:rPr>
                  <a:t>điểm</a:t>
                </a:r>
                <a:r>
                  <a:rPr lang="en-US" sz="2000" dirty="0">
                    <a:solidFill>
                      <a:schemeClr val="tx1"/>
                    </a:solidFill>
                  </a:rPr>
                  <a:t> </a:t>
                </a:r>
                <a:r>
                  <a:rPr lang="en-US" sz="2000" dirty="0" err="1">
                    <a:solidFill>
                      <a:schemeClr val="tx1"/>
                    </a:solidFill>
                  </a:rPr>
                  <a:t>dữ</a:t>
                </a:r>
                <a:r>
                  <a:rPr lang="en-US" sz="2000" dirty="0">
                    <a:solidFill>
                      <a:schemeClr val="tx1"/>
                    </a:solidFill>
                  </a:rPr>
                  <a:t> </a:t>
                </a:r>
                <a:r>
                  <a:rPr lang="en-US" sz="2000" dirty="0" err="1">
                    <a:solidFill>
                      <a:schemeClr val="tx1"/>
                    </a:solidFill>
                  </a:rPr>
                  <a:t>liệu</a:t>
                </a:r>
                <a:r>
                  <a:rPr lang="en-US" sz="2000" dirty="0">
                    <a:solidFill>
                      <a:schemeClr val="tx1"/>
                    </a:solidFill>
                  </a:rPr>
                  <a:t> </a:t>
                </a:r>
                <a14:m>
                  <m:oMath xmlns:m="http://schemas.openxmlformats.org/officeDocument/2006/math">
                    <m:r>
                      <a:rPr lang="en-US" sz="2000" b="0" i="1" smtClean="0">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𝑥</m:t>
                        </m:r>
                      </m:e>
                      <m:sup>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𝑖</m:t>
                            </m:r>
                          </m:e>
                        </m:d>
                      </m:sup>
                    </m:sSup>
                    <m:r>
                      <a:rPr lang="en-US" sz="2000" b="0" i="1" smtClean="0">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𝑡</m:t>
                        </m:r>
                      </m:e>
                      <m:sup>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𝑖</m:t>
                        </m:r>
                        <m:r>
                          <a:rPr lang="en-US" sz="2000" i="1">
                            <a:solidFill>
                              <a:schemeClr val="tx1"/>
                            </a:solidFill>
                            <a:latin typeface="Cambria Math" panose="02040503050406030204" pitchFamily="18" charset="0"/>
                          </a:rPr>
                          <m:t>)</m:t>
                        </m:r>
                      </m:sup>
                    </m:sSup>
                    <m:r>
                      <a:rPr lang="en-US" sz="2000" b="0" i="1" smtClean="0">
                        <a:solidFill>
                          <a:schemeClr val="tx1"/>
                        </a:solidFill>
                        <a:latin typeface="Cambria Math" panose="02040503050406030204" pitchFamily="18" charset="0"/>
                      </a:rPr>
                      <m:t>)</m:t>
                    </m:r>
                  </m:oMath>
                </a14:m>
                <a:r>
                  <a:rPr lang="en-US" sz="2000" i="1" dirty="0">
                    <a:solidFill>
                      <a:schemeClr val="tx1"/>
                    </a:solidFill>
                  </a:rPr>
                  <a:t> và </a:t>
                </a:r>
                <a14:m>
                  <m:oMath xmlns:m="http://schemas.openxmlformats.org/officeDocument/2006/math">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𝑥</m:t>
                        </m:r>
                      </m:e>
                      <m:sup>
                        <m:d>
                          <m:dPr>
                            <m:ctrlPr>
                              <a:rPr lang="en-US" sz="2000" i="1">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𝑘</m:t>
                            </m:r>
                          </m:e>
                        </m:d>
                      </m:sup>
                    </m:sSup>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𝑡</m:t>
                        </m:r>
                      </m:e>
                      <m:sup>
                        <m:r>
                          <a:rPr lang="en-US" sz="2000" i="1">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𝑘</m:t>
                        </m:r>
                        <m:r>
                          <a:rPr lang="en-US" sz="2000" i="1">
                            <a:solidFill>
                              <a:schemeClr val="tx1"/>
                            </a:solidFill>
                            <a:latin typeface="Cambria Math" panose="02040503050406030204" pitchFamily="18" charset="0"/>
                          </a:rPr>
                          <m:t>)</m:t>
                        </m:r>
                      </m:sup>
                    </m:sSup>
                    <m:r>
                      <a:rPr lang="en-US" sz="2000" i="1">
                        <a:solidFill>
                          <a:schemeClr val="tx1"/>
                        </a:solidFill>
                        <a:latin typeface="Cambria Math" panose="02040503050406030204" pitchFamily="18" charset="0"/>
                      </a:rPr>
                      <m:t>)</m:t>
                    </m:r>
                  </m:oMath>
                </a14:m>
                <a:r>
                  <a:rPr lang="en-US" sz="2000" i="1" dirty="0">
                    <a:solidFill>
                      <a:schemeClr val="tx1"/>
                    </a:solidFill>
                  </a:rPr>
                  <a:t> </a:t>
                </a:r>
                <a:r>
                  <a:rPr lang="en-US" sz="2000" dirty="0" err="1">
                    <a:solidFill>
                      <a:schemeClr val="tx1"/>
                    </a:solidFill>
                  </a:rPr>
                  <a:t>để</a:t>
                </a:r>
                <a:r>
                  <a:rPr lang="en-US" sz="2000" dirty="0">
                    <a:solidFill>
                      <a:schemeClr val="tx1"/>
                    </a:solidFill>
                  </a:rPr>
                  <a:t> </a:t>
                </a:r>
                <a:r>
                  <a:rPr lang="en-US" sz="2000" dirty="0" err="1">
                    <a:solidFill>
                      <a:schemeClr val="tx1"/>
                    </a:solidFill>
                  </a:rPr>
                  <a:t>tính</a:t>
                </a:r>
                <a:r>
                  <a:rPr lang="en-US" sz="2000" dirty="0">
                    <a:solidFill>
                      <a:schemeClr val="tx1"/>
                    </a:solidFill>
                  </a:rPr>
                  <a:t> </a:t>
                </a:r>
                <a:r>
                  <a:rPr lang="en-US" sz="2000" dirty="0" err="1">
                    <a:solidFill>
                      <a:schemeClr val="tx1"/>
                    </a:solidFill>
                  </a:rPr>
                  <a:t>độ</a:t>
                </a:r>
                <a:r>
                  <a:rPr lang="en-US" sz="2000" dirty="0">
                    <a:solidFill>
                      <a:schemeClr val="tx1"/>
                    </a:solidFill>
                  </a:rPr>
                  <a:t> </a:t>
                </a:r>
                <a:r>
                  <a:rPr lang="en-US" sz="2000" dirty="0" err="1">
                    <a:solidFill>
                      <a:schemeClr val="tx1"/>
                    </a:solidFill>
                  </a:rPr>
                  <a:t>dốc</a:t>
                </a:r>
                <a:r>
                  <a:rPr lang="en-US" sz="2000" dirty="0">
                    <a:solidFill>
                      <a:schemeClr val="tx1"/>
                    </a:solidFill>
                  </a:rPr>
                  <a:t> (slope) </a:t>
                </a:r>
                <a:r>
                  <a:rPr lang="en-US" sz="2000" dirty="0" err="1">
                    <a:solidFill>
                      <a:schemeClr val="tx1"/>
                    </a:solidFill>
                  </a:rPr>
                  <a:t>của</a:t>
                </a:r>
                <a:r>
                  <a:rPr lang="en-US" sz="2000" dirty="0">
                    <a:solidFill>
                      <a:schemeClr val="tx1"/>
                    </a:solidFill>
                  </a:rPr>
                  <a:t> </a:t>
                </a:r>
                <a:r>
                  <a:rPr lang="en-US" sz="2000" dirty="0" err="1">
                    <a:solidFill>
                      <a:schemeClr val="tx1"/>
                    </a:solidFill>
                  </a:rPr>
                  <a:t>đường</a:t>
                </a:r>
                <a:r>
                  <a:rPr lang="en-US" sz="2000" dirty="0">
                    <a:solidFill>
                      <a:schemeClr val="tx1"/>
                    </a:solidFill>
                  </a:rPr>
                  <a:t> </a:t>
                </a:r>
                <a:r>
                  <a:rPr lang="en-US" sz="2000" dirty="0" err="1">
                    <a:solidFill>
                      <a:schemeClr val="tx1"/>
                    </a:solidFill>
                  </a:rPr>
                  <a:t>thẳng</a:t>
                </a:r>
                <a:r>
                  <a:rPr lang="en-US" sz="2000" dirty="0">
                    <a:solidFill>
                      <a:schemeClr val="tx1"/>
                    </a:solidFill>
                  </a:rPr>
                  <a:t>.</a:t>
                </a:r>
              </a:p>
              <a:p>
                <a:pPr marL="228600" indent="-50800">
                  <a:spcBef>
                    <a:spcPts val="0"/>
                  </a:spcBef>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0</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i="1">
                                  <a:latin typeface="Cambria Math" panose="02040503050406030204" pitchFamily="18" charset="0"/>
                                </a:rPr>
                              </m:ctrlPr>
                            </m:sSupPr>
                            <m:e>
                              <m:r>
                                <a:rPr lang="en-US" sz="2000" b="0" i="1" smtClean="0">
                                  <a:latin typeface="Cambria Math" panose="02040503050406030204" pitchFamily="18" charset="0"/>
                                </a:rPr>
                                <m:t>𝑡</m:t>
                              </m:r>
                            </m:e>
                            <m:sup>
                              <m:d>
                                <m:dPr>
                                  <m:ctrlPr>
                                    <a:rPr lang="en-US" sz="2000" i="1">
                                      <a:latin typeface="Cambria Math" panose="02040503050406030204" pitchFamily="18" charset="0"/>
                                    </a:rPr>
                                  </m:ctrlPr>
                                </m:dPr>
                                <m:e>
                                  <m:r>
                                    <a:rPr lang="en-US" sz="2000" b="0" i="1" smtClean="0">
                                      <a:latin typeface="Cambria Math" panose="02040503050406030204" pitchFamily="18" charset="0"/>
                                    </a:rPr>
                                    <m:t>𝑘</m:t>
                                  </m:r>
                                </m:e>
                              </m:d>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𝑡</m:t>
                              </m:r>
                            </m:e>
                            <m:sup>
                              <m:d>
                                <m:dPr>
                                  <m:ctrlPr>
                                    <a:rPr lang="en-US" sz="2000" i="1">
                                      <a:latin typeface="Cambria Math" panose="02040503050406030204" pitchFamily="18" charset="0"/>
                                    </a:rPr>
                                  </m:ctrlPr>
                                </m:dPr>
                                <m:e>
                                  <m:r>
                                    <a:rPr lang="en-US" sz="2000" b="0" i="1" smtClean="0">
                                      <a:latin typeface="Cambria Math" panose="02040503050406030204" pitchFamily="18" charset="0"/>
                                    </a:rPr>
                                    <m:t>𝑖</m:t>
                                  </m:r>
                                </m:e>
                              </m:d>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b="0" i="1" smtClean="0">
                                      <a:latin typeface="Cambria Math" panose="02040503050406030204" pitchFamily="18" charset="0"/>
                                    </a:rPr>
                                    <m:t>𝑘</m:t>
                                  </m:r>
                                </m:e>
                              </m:d>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den>
                      </m:f>
                      <m:r>
                        <a:rPr lang="en-US" sz="2000" b="0" i="1" smtClean="0">
                          <a:latin typeface="Cambria Math" panose="02040503050406030204" pitchFamily="18" charset="0"/>
                        </a:rPr>
                        <m:t>=2.0</m:t>
                      </m:r>
                    </m:oMath>
                  </m:oMathPara>
                </a14:m>
                <a:endParaRPr lang="en-US" sz="2000" i="1" dirty="0"/>
              </a:p>
              <a:p>
                <a:pPr marL="228600" indent="-50800">
                  <a:spcBef>
                    <a:spcPts val="0"/>
                  </a:spcBef>
                  <a:buNone/>
                </a:pPr>
                <a:endParaRPr lang="en-US" sz="2000" dirty="0"/>
              </a:p>
              <a:p>
                <a:pPr marL="228600" indent="-50800">
                  <a:spcBef>
                    <a:spcPts val="0"/>
                  </a:spcBef>
                  <a:buNone/>
                </a:pPr>
                <a:r>
                  <a:rPr lang="en-US" sz="2000" dirty="0"/>
                  <a:t>Ta </a:t>
                </a:r>
                <a:r>
                  <a:rPr lang="en-US" sz="2000" dirty="0" err="1"/>
                  <a:t>xây</a:t>
                </a:r>
                <a:r>
                  <a:rPr lang="en-US" sz="2000" dirty="0"/>
                  <a:t> </a:t>
                </a:r>
                <a:r>
                  <a:rPr lang="en-US" sz="2000" dirty="0" err="1"/>
                  <a:t>dựng</a:t>
                </a:r>
                <a:r>
                  <a:rPr lang="en-US" sz="2000" dirty="0"/>
                  <a:t> </a:t>
                </a:r>
                <a:r>
                  <a:rPr lang="en-US" sz="2000" dirty="0" err="1"/>
                  <a:t>được</a:t>
                </a:r>
                <a:r>
                  <a:rPr lang="en-US" sz="2000" dirty="0"/>
                  <a:t> </a:t>
                </a:r>
                <a:r>
                  <a:rPr lang="en-US" sz="2000" dirty="0" err="1"/>
                  <a:t>mô</a:t>
                </a:r>
                <a:r>
                  <a:rPr lang="en-US" sz="2000" dirty="0"/>
                  <a:t> </a:t>
                </a:r>
                <a:r>
                  <a:rPr lang="en-US" sz="2000" dirty="0" err="1"/>
                  <a:t>hình</a:t>
                </a:r>
                <a:r>
                  <a:rPr lang="en-US" sz="2000" dirty="0"/>
                  <a:t> </a:t>
                </a:r>
                <a:r>
                  <a:rPr lang="en-US" sz="2000" dirty="0" err="1"/>
                  <a:t>như</a:t>
                </a:r>
                <a:r>
                  <a:rPr lang="en-US" sz="2000" dirty="0"/>
                  <a:t> </a:t>
                </a:r>
                <a:r>
                  <a:rPr lang="en-US" sz="2000" dirty="0" err="1"/>
                  <a:t>sau</a:t>
                </a:r>
                <a:r>
                  <a:rPr lang="en-US" sz="2000" dirty="0"/>
                  <a:t>:</a:t>
                </a:r>
              </a:p>
              <a:p>
                <a:pPr marL="228600" indent="-50800" algn="ctr">
                  <a:spcBef>
                    <a:spcPts val="0"/>
                  </a:spcBef>
                  <a:buNone/>
                </a:pP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b="1" i="1">
                            <a:latin typeface="Cambria Math" panose="02040503050406030204" pitchFamily="18" charset="0"/>
                          </a:rPr>
                          <m:t>𝒘</m:t>
                        </m:r>
                      </m:sub>
                    </m:sSub>
                    <m:d>
                      <m:dPr>
                        <m:ctrlPr>
                          <a:rPr lang="en-US" sz="2000" i="1">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0</m:t>
                        </m:r>
                      </m:sub>
                    </m:sSub>
                    <m:r>
                      <a:rPr lang="en-US" sz="2000" b="0" i="1" smtClean="0">
                        <a:latin typeface="Cambria Math" panose="02040503050406030204" pitchFamily="18" charset="0"/>
                      </a:rPr>
                      <m:t>𝑥</m:t>
                    </m:r>
                    <m:r>
                      <a:rPr lang="en-US" sz="2000" b="0" i="1" smtClean="0">
                        <a:latin typeface="Cambria Math" panose="02040503050406030204" pitchFamily="18" charset="0"/>
                      </a:rPr>
                      <m:t>=2</m:t>
                    </m:r>
                    <m:r>
                      <a:rPr lang="en-US" sz="2000" b="0" i="1" smtClean="0">
                        <a:latin typeface="Cambria Math" panose="02040503050406030204" pitchFamily="18" charset="0"/>
                      </a:rPr>
                      <m:t>𝑥</m:t>
                    </m:r>
                  </m:oMath>
                </a14:m>
                <a:endParaRPr lang="en-US" sz="2000" dirty="0"/>
              </a:p>
              <a:p>
                <a:pPr marL="228600" indent="-50800" algn="ctr">
                  <a:spcBef>
                    <a:spcPts val="0"/>
                  </a:spcBef>
                  <a:buNone/>
                </a:pPr>
                <a:endParaRPr lang="en-US" sz="2000" dirty="0"/>
              </a:p>
              <a:p>
                <a:pPr marL="228600" indent="-50800" algn="l">
                  <a:spcBef>
                    <a:spcPts val="0"/>
                  </a:spcBef>
                  <a:buNone/>
                </a:pPr>
                <a:r>
                  <a:rPr lang="en-US" sz="2000" dirty="0" err="1"/>
                  <a:t>Mô</a:t>
                </a:r>
                <a:r>
                  <a:rPr lang="en-US" sz="2000" dirty="0"/>
                  <a:t> </a:t>
                </a:r>
                <a:r>
                  <a:rPr lang="en-US" sz="2000" dirty="0" err="1"/>
                  <a:t>hình</a:t>
                </a:r>
                <a:r>
                  <a:rPr lang="en-US" sz="2000" dirty="0"/>
                  <a:t> </a:t>
                </a:r>
                <a:r>
                  <a:rPr lang="en-US" sz="2000" dirty="0" err="1"/>
                  <a:t>này</a:t>
                </a:r>
                <a:r>
                  <a:rPr lang="en-US" sz="2000" dirty="0"/>
                  <a:t> </a:t>
                </a:r>
                <a:r>
                  <a:rPr lang="en-US" sz="2000" dirty="0" err="1"/>
                  <a:t>dự</a:t>
                </a:r>
                <a:r>
                  <a:rPr lang="en-US" sz="2000" dirty="0"/>
                  <a:t> </a:t>
                </a:r>
                <a:r>
                  <a:rPr lang="en-US" sz="2000" dirty="0" err="1"/>
                  <a:t>đoán</a:t>
                </a:r>
                <a:r>
                  <a:rPr lang="en-US" sz="2000" dirty="0"/>
                  <a:t> </a:t>
                </a:r>
                <a:r>
                  <a:rPr lang="en-US" sz="2000" dirty="0" err="1"/>
                  <a:t>đúng</a:t>
                </a:r>
                <a:r>
                  <a:rPr lang="en-US" sz="2000" dirty="0"/>
                  <a:t> </a:t>
                </a:r>
                <a:r>
                  <a:rPr lang="en-US" sz="2000" dirty="0" err="1"/>
                  <a:t>giá</a:t>
                </a:r>
                <a:r>
                  <a:rPr lang="en-US" sz="2000" dirty="0"/>
                  <a:t> </a:t>
                </a:r>
                <a:r>
                  <a:rPr lang="en-US" sz="2000" dirty="0" err="1"/>
                  <a:t>trị</a:t>
                </a:r>
                <a:r>
                  <a:rPr lang="en-US" sz="2000" dirty="0"/>
                  <a:t> </a:t>
                </a:r>
                <a:r>
                  <a:rPr lang="en-US" sz="2000" dirty="0" err="1"/>
                  <a:t>đích</a:t>
                </a:r>
                <a:r>
                  <a:rPr lang="en-US" sz="2000" dirty="0"/>
                  <a:t>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𝑡</m:t>
                        </m:r>
                      </m:e>
                      <m:sup>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𝑖</m:t>
                        </m:r>
                        <m:r>
                          <a:rPr lang="en-US" sz="2000" i="1">
                            <a:solidFill>
                              <a:schemeClr val="tx1"/>
                            </a:solidFill>
                            <a:latin typeface="Cambria Math" panose="02040503050406030204" pitchFamily="18" charset="0"/>
                          </a:rPr>
                          <m:t>)</m:t>
                        </m:r>
                      </m:sup>
                    </m:sSup>
                  </m:oMath>
                </a14:m>
                <a:r>
                  <a:rPr lang="en-US" sz="2000" dirty="0"/>
                  <a:t> </a:t>
                </a:r>
                <a:r>
                  <a:rPr lang="en-US" sz="2000" dirty="0" err="1"/>
                  <a:t>của</a:t>
                </a:r>
                <a:r>
                  <a:rPr lang="en-US" sz="2000" dirty="0"/>
                  <a:t> </a:t>
                </a:r>
                <a:r>
                  <a:rPr lang="en-US" sz="2000" dirty="0" err="1"/>
                  <a:t>mọi</a:t>
                </a:r>
                <a:r>
                  <a:rPr lang="en-US" sz="2000" dirty="0"/>
                  <a:t> </a:t>
                </a:r>
                <a:r>
                  <a:rPr lang="en-US" sz="2000" dirty="0" err="1"/>
                  <a:t>điểm</a:t>
                </a:r>
                <a:r>
                  <a:rPr lang="en-US" sz="2000" dirty="0"/>
                  <a:t> </a:t>
                </a:r>
                <a:r>
                  <a:rPr lang="en-US" sz="2000" dirty="0" err="1"/>
                  <a:t>dữ</a:t>
                </a:r>
                <a:r>
                  <a:rPr lang="en-US" sz="2000" dirty="0"/>
                  <a:t> </a:t>
                </a:r>
                <a:r>
                  <a:rPr lang="en-US" sz="2000" dirty="0" err="1"/>
                  <a:t>liệu</a:t>
                </a:r>
                <a:r>
                  <a:rPr lang="en-US" sz="2000" dirty="0"/>
                  <a:t>, </a:t>
                </a:r>
                <a:r>
                  <a:rPr lang="en-US" sz="2000" dirty="0" err="1"/>
                  <a:t>và</a:t>
                </a:r>
                <a:r>
                  <a:rPr lang="en-US" sz="2000" dirty="0"/>
                  <a:t> </a:t>
                </a:r>
                <a:r>
                  <a:rPr lang="en-US" sz="2000" dirty="0" err="1"/>
                  <a:t>chính</a:t>
                </a:r>
                <a:r>
                  <a:rPr lang="en-US" sz="2000" dirty="0"/>
                  <a:t> </a:t>
                </a:r>
                <a:r>
                  <a:rPr lang="en-US" sz="2000" dirty="0" err="1"/>
                  <a:t>là</a:t>
                </a:r>
                <a:r>
                  <a:rPr lang="en-US" sz="2000" dirty="0"/>
                  <a:t> </a:t>
                </a:r>
                <a:r>
                  <a:rPr lang="en-US" sz="2000" dirty="0" err="1"/>
                  <a:t>hàm</a:t>
                </a:r>
                <a:r>
                  <a:rPr lang="en-US" sz="2000" dirty="0"/>
                  <a:t> </a:t>
                </a:r>
                <a:r>
                  <a:rPr lang="en-US" sz="2000" dirty="0" err="1"/>
                  <a:t>đích</a:t>
                </a:r>
                <a:r>
                  <a:rPr lang="en-US" sz="2000" dirty="0"/>
                  <a:t> (target function) </a:t>
                </a:r>
                <a14:m>
                  <m:oMath xmlns:m="http://schemas.openxmlformats.org/officeDocument/2006/math">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=2</m:t>
                    </m:r>
                    <m:r>
                      <a:rPr lang="en-US" sz="2000" b="0" i="1" smtClean="0">
                        <a:latin typeface="Cambria Math" panose="02040503050406030204" pitchFamily="18" charset="0"/>
                      </a:rPr>
                      <m:t>𝑥</m:t>
                    </m:r>
                    <m:r>
                      <a:rPr lang="en-US" sz="2000" b="0" i="0" smtClean="0">
                        <a:latin typeface="Cambria Math" panose="02040503050406030204" pitchFamily="18" charset="0"/>
                      </a:rPr>
                      <m:t>.</m:t>
                    </m:r>
                  </m:oMath>
                </a14:m>
                <a:endParaRPr lang="en-US" sz="2000" dirty="0"/>
              </a:p>
            </p:txBody>
          </p:sp>
        </mc:Choice>
        <mc:Fallback xmlns="">
          <p:sp>
            <p:nvSpPr>
              <p:cNvPr id="374" name="Google Shape;374;p5"/>
              <p:cNvSpPr txBox="1">
                <a:spLocks noGrp="1" noRot="1" noChangeAspect="1" noMove="1" noResize="1" noEditPoints="1" noAdjustHandles="1" noChangeArrowheads="1" noChangeShapeType="1" noTextEdit="1"/>
              </p:cNvSpPr>
              <p:nvPr>
                <p:ph type="body" idx="1"/>
              </p:nvPr>
            </p:nvSpPr>
            <p:spPr>
              <a:xfrm>
                <a:off x="408023" y="1009860"/>
                <a:ext cx="7412002" cy="5465760"/>
              </a:xfrm>
              <a:prstGeom prst="rect">
                <a:avLst/>
              </a:prstGeom>
              <a:blipFill>
                <a:blip r:embed="rId3"/>
                <a:stretch>
                  <a:fillRect t="-112" r="-822" b="-558"/>
                </a:stretch>
              </a:blipFill>
              <a:ln>
                <a:noFill/>
              </a:ln>
            </p:spPr>
            <p:txBody>
              <a:bodyPr/>
              <a:lstStyle/>
              <a:p>
                <a:r>
                  <a:rPr lang="en-US">
                    <a:noFill/>
                  </a:rPr>
                  <a:t> </a:t>
                </a:r>
              </a:p>
            </p:txBody>
          </p:sp>
        </mc:Fallback>
      </mc:AlternateContent>
      <p:sp>
        <p:nvSpPr>
          <p:cNvPr id="375" name="Google Shape;375;p5"/>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6</a:t>
            </a:fld>
            <a:endParaRPr/>
          </a:p>
        </p:txBody>
      </p:sp>
      <p:sp>
        <p:nvSpPr>
          <p:cNvPr id="4" name="Google Shape;374;p5">
            <a:extLst>
              <a:ext uri="{FF2B5EF4-FFF2-40B4-BE49-F238E27FC236}">
                <a16:creationId xmlns:a16="http://schemas.microsoft.com/office/drawing/2014/main" id="{6CC65480-9B69-8C8A-C560-971AE7804463}"/>
              </a:ext>
            </a:extLst>
          </p:cNvPr>
          <p:cNvSpPr txBox="1">
            <a:spLocks/>
          </p:cNvSpPr>
          <p:nvPr/>
        </p:nvSpPr>
        <p:spPr>
          <a:xfrm>
            <a:off x="7559645" y="3429000"/>
            <a:ext cx="4301150" cy="1233535"/>
          </a:xfrm>
          <a:prstGeom prst="rect">
            <a:avLst/>
          </a:prstGeom>
          <a:noFill/>
          <a:ln>
            <a:solidFill>
              <a:schemeClr val="tx1"/>
            </a:solidFill>
          </a:ln>
        </p:spPr>
        <p:txBody>
          <a:bodyPr spcFirstLastPara="1" wrap="square" lIns="91425" tIns="45700" rIns="91425" bIns="45700" anchor="t" anchorCtr="0">
            <a:normAutofit fontScale="25000" lnSpcReduction="20000"/>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lnSpc>
                <a:spcPct val="120000"/>
              </a:lnSpc>
              <a:buNone/>
            </a:pPr>
            <a:r>
              <a:rPr lang="en-US" sz="6000" b="0" dirty="0" err="1">
                <a:solidFill>
                  <a:srgbClr val="000000"/>
                </a:solidFill>
                <a:effectLst/>
                <a:latin typeface="Lucida Sans Unicode" panose="020B0602030504020204" pitchFamily="34" charset="0"/>
                <a:cs typeface="Lucida Sans Unicode" panose="020B0602030504020204" pitchFamily="34" charset="0"/>
              </a:rPr>
              <a:t>plt.plot</a:t>
            </a:r>
            <a:r>
              <a:rPr lang="en-US" sz="6000" b="0" dirty="0">
                <a:solidFill>
                  <a:srgbClr val="000000"/>
                </a:solidFill>
                <a:effectLst/>
                <a:latin typeface="Lucida Sans Unicode" panose="020B0602030504020204" pitchFamily="34" charset="0"/>
                <a:cs typeface="Lucida Sans Unicode" panose="020B0602030504020204" pitchFamily="34" charset="0"/>
              </a:rPr>
              <a:t>([</a:t>
            </a:r>
            <a:r>
              <a:rPr lang="en-US" sz="6000" b="0" dirty="0">
                <a:solidFill>
                  <a:srgbClr val="116644"/>
                </a:solidFill>
                <a:effectLst/>
                <a:latin typeface="Lucida Sans Unicode" panose="020B0602030504020204" pitchFamily="34" charset="0"/>
                <a:cs typeface="Lucida Sans Unicode" panose="020B0602030504020204" pitchFamily="34" charset="0"/>
              </a:rPr>
              <a:t>0</a:t>
            </a:r>
            <a:r>
              <a:rPr lang="en-US" sz="6000" b="0" dirty="0">
                <a:solidFill>
                  <a:srgbClr val="000000"/>
                </a:solidFill>
                <a:effectLst/>
                <a:latin typeface="Lucida Sans Unicode" panose="020B0602030504020204" pitchFamily="34" charset="0"/>
                <a:cs typeface="Lucida Sans Unicode" panose="020B0602030504020204" pitchFamily="34" charset="0"/>
              </a:rPr>
              <a:t>, </a:t>
            </a:r>
            <a:r>
              <a:rPr lang="en-US" sz="6000" b="0" dirty="0">
                <a:solidFill>
                  <a:srgbClr val="116644"/>
                </a:solidFill>
                <a:effectLst/>
                <a:latin typeface="Lucida Sans Unicode" panose="020B0602030504020204" pitchFamily="34" charset="0"/>
                <a:cs typeface="Lucida Sans Unicode" panose="020B0602030504020204" pitchFamily="34" charset="0"/>
              </a:rPr>
              <a:t>1</a:t>
            </a:r>
            <a:r>
              <a:rPr lang="en-US" sz="6000" b="0" dirty="0">
                <a:solidFill>
                  <a:srgbClr val="000000"/>
                </a:solidFill>
                <a:effectLst/>
                <a:latin typeface="Lucida Sans Unicode" panose="020B0602030504020204" pitchFamily="34" charset="0"/>
                <a:cs typeface="Lucida Sans Unicode" panose="020B0602030504020204" pitchFamily="34" charset="0"/>
              </a:rPr>
              <a:t>], [model(</a:t>
            </a:r>
            <a:r>
              <a:rPr lang="en-US" sz="6000" b="0" dirty="0">
                <a:solidFill>
                  <a:srgbClr val="116644"/>
                </a:solidFill>
                <a:effectLst/>
                <a:latin typeface="Lucida Sans Unicode" panose="020B0602030504020204" pitchFamily="34" charset="0"/>
                <a:cs typeface="Lucida Sans Unicode" panose="020B0602030504020204" pitchFamily="34" charset="0"/>
              </a:rPr>
              <a:t>0</a:t>
            </a:r>
            <a:r>
              <a:rPr lang="en-US" sz="6000" b="0" dirty="0">
                <a:solidFill>
                  <a:srgbClr val="000000"/>
                </a:solidFill>
                <a:effectLst/>
                <a:latin typeface="Lucida Sans Unicode" panose="020B0602030504020204" pitchFamily="34" charset="0"/>
                <a:cs typeface="Lucida Sans Unicode" panose="020B0602030504020204" pitchFamily="34" charset="0"/>
              </a:rPr>
              <a:t>, w_0), model(</a:t>
            </a:r>
            <a:r>
              <a:rPr lang="en-US" sz="6000" b="0" dirty="0">
                <a:solidFill>
                  <a:srgbClr val="116644"/>
                </a:solidFill>
                <a:effectLst/>
                <a:latin typeface="Lucida Sans Unicode" panose="020B0602030504020204" pitchFamily="34" charset="0"/>
                <a:cs typeface="Lucida Sans Unicode" panose="020B0602030504020204" pitchFamily="34" charset="0"/>
              </a:rPr>
              <a:t>1</a:t>
            </a:r>
            <a:r>
              <a:rPr lang="en-US" sz="6000" b="0" dirty="0">
                <a:solidFill>
                  <a:srgbClr val="000000"/>
                </a:solidFill>
                <a:effectLst/>
                <a:latin typeface="Lucida Sans Unicode" panose="020B0602030504020204" pitchFamily="34" charset="0"/>
                <a:cs typeface="Lucida Sans Unicode" panose="020B0602030504020204" pitchFamily="34" charset="0"/>
              </a:rPr>
              <a:t>, w_0)], </a:t>
            </a:r>
            <a:r>
              <a:rPr lang="en-US" sz="6000" b="0" dirty="0">
                <a:solidFill>
                  <a:srgbClr val="A31515"/>
                </a:solidFill>
                <a:effectLst/>
                <a:latin typeface="Lucida Sans Unicode" panose="020B0602030504020204" pitchFamily="34" charset="0"/>
                <a:cs typeface="Lucida Sans Unicode" panose="020B0602030504020204" pitchFamily="34" charset="0"/>
              </a:rPr>
              <a:t>'r--'</a:t>
            </a:r>
            <a:r>
              <a:rPr lang="en-US" sz="6000" b="0" dirty="0">
                <a:solidFill>
                  <a:srgbClr val="000000"/>
                </a:solidFill>
                <a:effectLst/>
                <a:latin typeface="Lucida Sans Unicode" panose="020B0602030504020204" pitchFamily="34" charset="0"/>
                <a:cs typeface="Lucida Sans Unicode" panose="020B0602030504020204" pitchFamily="34" charset="0"/>
              </a:rPr>
              <a:t>, label=</a:t>
            </a:r>
            <a:r>
              <a:rPr lang="en-US" sz="6000" b="0" dirty="0">
                <a:solidFill>
                  <a:srgbClr val="A31515"/>
                </a:solidFill>
                <a:effectLst/>
                <a:latin typeface="Lucida Sans Unicode" panose="020B0602030504020204" pitchFamily="34" charset="0"/>
                <a:cs typeface="Lucida Sans Unicode" panose="020B0602030504020204" pitchFamily="34" charset="0"/>
              </a:rPr>
              <a:t>'$</a:t>
            </a:r>
            <a:r>
              <a:rPr lang="en-US" sz="6000" b="0" dirty="0" err="1">
                <a:solidFill>
                  <a:srgbClr val="A31515"/>
                </a:solidFill>
                <a:effectLst/>
                <a:latin typeface="Lucida Sans Unicode" panose="020B0602030504020204" pitchFamily="34" charset="0"/>
                <a:cs typeface="Lucida Sans Unicode" panose="020B0602030504020204" pitchFamily="34" charset="0"/>
              </a:rPr>
              <a:t>f_w</a:t>
            </a:r>
            <a:r>
              <a:rPr lang="en-US" sz="6000" b="0" dirty="0">
                <a:solidFill>
                  <a:srgbClr val="A31515"/>
                </a:solidFill>
                <a:effectLst/>
                <a:latin typeface="Lucida Sans Unicode" panose="020B0602030504020204" pitchFamily="34" charset="0"/>
                <a:cs typeface="Lucida Sans Unicode" panose="020B0602030504020204" pitchFamily="34" charset="0"/>
              </a:rPr>
              <a:t>(x)$'</a:t>
            </a:r>
            <a:r>
              <a:rPr lang="en-US" sz="6000" b="0" dirty="0">
                <a:solidFill>
                  <a:srgbClr val="000000"/>
                </a:solidFill>
                <a:effectLst/>
                <a:latin typeface="Lucida Sans Unicode" panose="020B0602030504020204" pitchFamily="34" charset="0"/>
                <a:cs typeface="Lucida Sans Unicode" panose="020B0602030504020204" pitchFamily="34" charset="0"/>
              </a:rPr>
              <a:t>)</a:t>
            </a:r>
          </a:p>
          <a:p>
            <a:pPr marL="50800" indent="0">
              <a:lnSpc>
                <a:spcPct val="120000"/>
              </a:lnSpc>
              <a:buNone/>
            </a:pPr>
            <a:br>
              <a:rPr lang="en-US" sz="6000" b="0" dirty="0">
                <a:solidFill>
                  <a:srgbClr val="000000"/>
                </a:solidFill>
                <a:effectLst/>
                <a:latin typeface="Lucida Sans Unicode" panose="020B0602030504020204" pitchFamily="34" charset="0"/>
                <a:cs typeface="Lucida Sans Unicode" panose="020B0602030504020204" pitchFamily="34" charset="0"/>
              </a:rPr>
            </a:br>
            <a:r>
              <a:rPr lang="en-US" sz="6000" b="0" dirty="0" err="1">
                <a:solidFill>
                  <a:srgbClr val="000000"/>
                </a:solidFill>
                <a:effectLst/>
                <a:latin typeface="Lucida Sans Unicode" panose="020B0602030504020204" pitchFamily="34" charset="0"/>
                <a:cs typeface="Lucida Sans Unicode" panose="020B0602030504020204" pitchFamily="34" charset="0"/>
              </a:rPr>
              <a:t>plt.plot</a:t>
            </a:r>
            <a:r>
              <a:rPr lang="en-US" sz="6000" b="0" dirty="0">
                <a:solidFill>
                  <a:srgbClr val="000000"/>
                </a:solidFill>
                <a:effectLst/>
                <a:latin typeface="Lucida Sans Unicode" panose="020B0602030504020204" pitchFamily="34" charset="0"/>
                <a:cs typeface="Lucida Sans Unicode" panose="020B0602030504020204" pitchFamily="34" charset="0"/>
              </a:rPr>
              <a:t>([</a:t>
            </a:r>
            <a:r>
              <a:rPr lang="en-US" sz="6000" b="0" dirty="0">
                <a:solidFill>
                  <a:srgbClr val="116644"/>
                </a:solidFill>
                <a:effectLst/>
                <a:latin typeface="Lucida Sans Unicode" panose="020B0602030504020204" pitchFamily="34" charset="0"/>
                <a:cs typeface="Lucida Sans Unicode" panose="020B0602030504020204" pitchFamily="34" charset="0"/>
              </a:rPr>
              <a:t>0</a:t>
            </a:r>
            <a:r>
              <a:rPr lang="en-US" sz="6000" b="0" dirty="0">
                <a:solidFill>
                  <a:srgbClr val="000000"/>
                </a:solidFill>
                <a:effectLst/>
                <a:latin typeface="Lucida Sans Unicode" panose="020B0602030504020204" pitchFamily="34" charset="0"/>
                <a:cs typeface="Lucida Sans Unicode" panose="020B0602030504020204" pitchFamily="34" charset="0"/>
              </a:rPr>
              <a:t>, </a:t>
            </a:r>
            <a:r>
              <a:rPr lang="en-US" sz="6000" b="0" dirty="0">
                <a:solidFill>
                  <a:srgbClr val="116644"/>
                </a:solidFill>
                <a:effectLst/>
                <a:latin typeface="Lucida Sans Unicode" panose="020B0602030504020204" pitchFamily="34" charset="0"/>
                <a:cs typeface="Lucida Sans Unicode" panose="020B0602030504020204" pitchFamily="34" charset="0"/>
              </a:rPr>
              <a:t>1</a:t>
            </a:r>
            <a:r>
              <a:rPr lang="en-US" sz="6000" b="0" dirty="0">
                <a:solidFill>
                  <a:srgbClr val="000000"/>
                </a:solidFill>
                <a:effectLst/>
                <a:latin typeface="Lucida Sans Unicode" panose="020B0602030504020204" pitchFamily="34" charset="0"/>
                <a:cs typeface="Lucida Sans Unicode" panose="020B0602030504020204" pitchFamily="34" charset="0"/>
              </a:rPr>
              <a:t>], [f(</a:t>
            </a:r>
            <a:r>
              <a:rPr lang="en-US" sz="6000" b="0" dirty="0">
                <a:solidFill>
                  <a:srgbClr val="116644"/>
                </a:solidFill>
                <a:effectLst/>
                <a:latin typeface="Lucida Sans Unicode" panose="020B0602030504020204" pitchFamily="34" charset="0"/>
                <a:cs typeface="Lucida Sans Unicode" panose="020B0602030504020204" pitchFamily="34" charset="0"/>
              </a:rPr>
              <a:t>0</a:t>
            </a:r>
            <a:r>
              <a:rPr lang="en-US" sz="6000" b="0" dirty="0">
                <a:solidFill>
                  <a:srgbClr val="000000"/>
                </a:solidFill>
                <a:effectLst/>
                <a:latin typeface="Lucida Sans Unicode" panose="020B0602030504020204" pitchFamily="34" charset="0"/>
                <a:cs typeface="Lucida Sans Unicode" panose="020B0602030504020204" pitchFamily="34" charset="0"/>
              </a:rPr>
              <a:t>), f(</a:t>
            </a:r>
            <a:r>
              <a:rPr lang="en-US" sz="6000" b="0" dirty="0">
                <a:solidFill>
                  <a:srgbClr val="116644"/>
                </a:solidFill>
                <a:effectLst/>
                <a:latin typeface="Lucida Sans Unicode" panose="020B0602030504020204" pitchFamily="34" charset="0"/>
                <a:cs typeface="Lucida Sans Unicode" panose="020B0602030504020204" pitchFamily="34" charset="0"/>
              </a:rPr>
              <a:t>1</a:t>
            </a:r>
            <a:r>
              <a:rPr lang="en-US" sz="6000" b="0" dirty="0">
                <a:solidFill>
                  <a:srgbClr val="000000"/>
                </a:solidFill>
                <a:effectLst/>
                <a:latin typeface="Lucida Sans Unicode" panose="020B0602030504020204" pitchFamily="34" charset="0"/>
                <a:cs typeface="Lucida Sans Unicode" panose="020B0602030504020204" pitchFamily="34" charset="0"/>
              </a:rPr>
              <a:t>)], </a:t>
            </a:r>
            <a:r>
              <a:rPr lang="en-US" sz="6000" b="0" dirty="0">
                <a:solidFill>
                  <a:srgbClr val="A31515"/>
                </a:solidFill>
                <a:effectLst/>
                <a:latin typeface="Lucida Sans Unicode" panose="020B0602030504020204" pitchFamily="34" charset="0"/>
                <a:cs typeface="Lucida Sans Unicode" panose="020B0602030504020204" pitchFamily="34" charset="0"/>
              </a:rPr>
              <a:t>'k:'</a:t>
            </a:r>
            <a:r>
              <a:rPr lang="en-US" sz="6000" b="0" dirty="0">
                <a:solidFill>
                  <a:srgbClr val="000000"/>
                </a:solidFill>
                <a:effectLst/>
                <a:latin typeface="Lucida Sans Unicode" panose="020B0602030504020204" pitchFamily="34" charset="0"/>
                <a:cs typeface="Lucida Sans Unicode" panose="020B0602030504020204" pitchFamily="34" charset="0"/>
              </a:rPr>
              <a:t>,  label=</a:t>
            </a:r>
            <a:r>
              <a:rPr lang="en-US" sz="6000" b="0" dirty="0">
                <a:solidFill>
                  <a:srgbClr val="A31515"/>
                </a:solidFill>
                <a:effectLst/>
                <a:latin typeface="Lucida Sans Unicode" panose="020B0602030504020204" pitchFamily="34" charset="0"/>
                <a:cs typeface="Lucida Sans Unicode" panose="020B0602030504020204" pitchFamily="34" charset="0"/>
              </a:rPr>
              <a:t>'$f(x)$'</a:t>
            </a:r>
            <a:r>
              <a:rPr lang="en-US" sz="6000" b="0" dirty="0">
                <a:solidFill>
                  <a:srgbClr val="000000"/>
                </a:solidFill>
                <a:effectLst/>
                <a:latin typeface="Lucida Sans Unicode" panose="020B0602030504020204" pitchFamily="34" charset="0"/>
                <a:cs typeface="Lucida Sans Unicode" panose="020B0602030504020204" pitchFamily="34" charset="0"/>
              </a:rPr>
              <a:t>)</a:t>
            </a:r>
          </a:p>
          <a:p>
            <a:pPr marL="50800" indent="0">
              <a:buNone/>
            </a:pPr>
            <a:endParaRPr lang="en-US" b="0" dirty="0">
              <a:solidFill>
                <a:srgbClr val="000000"/>
              </a:solidFill>
              <a:effectLst/>
              <a:latin typeface="Courier New" panose="02070309020205020404" pitchFamily="49" charset="0"/>
            </a:endParaRPr>
          </a:p>
          <a:p>
            <a:pPr marL="228600" indent="-50800">
              <a:spcBef>
                <a:spcPts val="0"/>
              </a:spcBef>
              <a:buFont typeface="Arial"/>
              <a:buNone/>
            </a:pPr>
            <a:endParaRPr lang="en-US" dirty="0"/>
          </a:p>
        </p:txBody>
      </p:sp>
      <p:pic>
        <p:nvPicPr>
          <p:cNvPr id="8" name="Graphic 7">
            <a:extLst>
              <a:ext uri="{FF2B5EF4-FFF2-40B4-BE49-F238E27FC236}">
                <a16:creationId xmlns:a16="http://schemas.microsoft.com/office/drawing/2014/main" id="{AE4DB692-4FF0-5899-E95D-FF406F4EB90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820025" y="695325"/>
            <a:ext cx="4371975" cy="2733675"/>
          </a:xfrm>
          <a:prstGeom prst="rect">
            <a:avLst/>
          </a:prstGeom>
        </p:spPr>
      </p:pic>
    </p:spTree>
    <p:extLst>
      <p:ext uri="{BB962C8B-B14F-4D97-AF65-F5344CB8AC3E}">
        <p14:creationId xmlns:p14="http://schemas.microsoft.com/office/powerpoint/2010/main" val="4278619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dirty="0" err="1"/>
              <a:t>dụ</a:t>
            </a:r>
            <a:r>
              <a:rPr lang="en-US" dirty="0"/>
              <a:t> 2</a:t>
            </a:r>
            <a:endParaRPr dirty="0"/>
          </a:p>
        </p:txBody>
      </p:sp>
      <mc:AlternateContent xmlns:mc="http://schemas.openxmlformats.org/markup-compatibility/2006" xmlns:a14="http://schemas.microsoft.com/office/drawing/2010/main">
        <mc:Choice Requires="a14">
          <p:sp>
            <p:nvSpPr>
              <p:cNvPr id="374" name="Google Shape;374;p5"/>
              <p:cNvSpPr txBox="1">
                <a:spLocks noGrp="1"/>
              </p:cNvSpPr>
              <p:nvPr>
                <p:ph type="body" idx="1"/>
              </p:nvPr>
            </p:nvSpPr>
            <p:spPr>
              <a:xfrm>
                <a:off x="408023" y="968050"/>
                <a:ext cx="7412002" cy="5715129"/>
              </a:xfrm>
              <a:prstGeom prst="rect">
                <a:avLst/>
              </a:prstGeom>
              <a:noFill/>
              <a:ln>
                <a:noFill/>
              </a:ln>
            </p:spPr>
            <p:txBody>
              <a:bodyPr spcFirstLastPara="1" wrap="square" lIns="91425" tIns="45700" rIns="91425" bIns="45700" anchor="t" anchorCtr="0">
                <a:normAutofit fontScale="32500" lnSpcReduction="20000"/>
              </a:bodyPr>
              <a:lstStyle/>
              <a:p>
                <a:pPr marL="228600" lvl="0" indent="-50800" algn="just" rtl="0">
                  <a:lnSpc>
                    <a:spcPct val="130000"/>
                  </a:lnSpc>
                  <a:spcBef>
                    <a:spcPts val="0"/>
                  </a:spcBef>
                  <a:spcAft>
                    <a:spcPts val="0"/>
                  </a:spcAft>
                  <a:buClr>
                    <a:schemeClr val="dk1"/>
                  </a:buClr>
                  <a:buSzPts val="2800"/>
                  <a:buNone/>
                </a:pPr>
                <a:r>
                  <a:rPr lang="en-US" sz="6200" b="1" dirty="0">
                    <a:solidFill>
                      <a:srgbClr val="FF0000"/>
                    </a:solidFill>
                  </a:rPr>
                  <a:t>Tập </a:t>
                </a:r>
                <a:r>
                  <a:rPr lang="en-US" sz="6200" b="1" dirty="0" err="1">
                    <a:solidFill>
                      <a:srgbClr val="FF0000"/>
                    </a:solidFill>
                  </a:rPr>
                  <a:t>dữ</a:t>
                </a:r>
                <a:r>
                  <a:rPr lang="en-US" sz="6200" b="1" dirty="0">
                    <a:solidFill>
                      <a:srgbClr val="FF0000"/>
                    </a:solidFill>
                  </a:rPr>
                  <a:t> </a:t>
                </a:r>
                <a:r>
                  <a:rPr lang="en-US" sz="6200" b="1" dirty="0" err="1">
                    <a:solidFill>
                      <a:srgbClr val="FF0000"/>
                    </a:solidFill>
                  </a:rPr>
                  <a:t>liệu</a:t>
                </a:r>
                <a:r>
                  <a:rPr lang="en-US" sz="6200" b="1" dirty="0">
                    <a:solidFill>
                      <a:srgbClr val="FF0000"/>
                    </a:solidFill>
                  </a:rPr>
                  <a:t> (Dataset)</a:t>
                </a:r>
              </a:p>
              <a:p>
                <a:pPr marL="228600" lvl="0" indent="-50800" algn="just" rtl="0">
                  <a:lnSpc>
                    <a:spcPct val="130000"/>
                  </a:lnSpc>
                  <a:spcBef>
                    <a:spcPts val="0"/>
                  </a:spcBef>
                  <a:spcAft>
                    <a:spcPts val="0"/>
                  </a:spcAft>
                  <a:buClr>
                    <a:schemeClr val="dk1"/>
                  </a:buClr>
                  <a:buSzPts val="2800"/>
                  <a:buNone/>
                </a:pPr>
                <a:endParaRPr lang="en-US" dirty="0"/>
              </a:p>
              <a:p>
                <a:pPr marL="228600" lvl="0" indent="-50800" algn="just" rtl="0">
                  <a:lnSpc>
                    <a:spcPct val="130000"/>
                  </a:lnSpc>
                  <a:spcBef>
                    <a:spcPts val="0"/>
                  </a:spcBef>
                  <a:spcAft>
                    <a:spcPts val="0"/>
                  </a:spcAft>
                  <a:buClr>
                    <a:schemeClr val="dk1"/>
                  </a:buClr>
                  <a:buSzPts val="2800"/>
                  <a:buNone/>
                </a:pPr>
                <a:r>
                  <a:rPr lang="en-US" sz="4900" dirty="0" err="1"/>
                  <a:t>Phát</a:t>
                </a:r>
                <a:r>
                  <a:rPr lang="en-US" sz="4900" dirty="0"/>
                  <a:t> </a:t>
                </a:r>
                <a:r>
                  <a:rPr lang="en-US" sz="4900" dirty="0" err="1"/>
                  <a:t>sinh</a:t>
                </a:r>
                <a:r>
                  <a:rPr lang="en-US" sz="4900" dirty="0"/>
                  <a:t> </a:t>
                </a:r>
                <a:r>
                  <a:rPr lang="en-US" sz="4900" dirty="0" err="1"/>
                  <a:t>một</a:t>
                </a:r>
                <a:r>
                  <a:rPr lang="en-US" sz="4900" dirty="0"/>
                  <a:t> </a:t>
                </a:r>
                <a:r>
                  <a:rPr lang="en-US" sz="4900" dirty="0" err="1"/>
                  <a:t>tập</a:t>
                </a:r>
                <a:r>
                  <a:rPr lang="en-US" sz="4900" dirty="0"/>
                  <a:t> </a:t>
                </a:r>
                <a:r>
                  <a:rPr lang="en-US" sz="4900" dirty="0" err="1"/>
                  <a:t>dữ</a:t>
                </a:r>
                <a:r>
                  <a:rPr lang="en-US" sz="4900" dirty="0"/>
                  <a:t> </a:t>
                </a:r>
                <a:r>
                  <a:rPr lang="en-US" sz="4900" dirty="0" err="1"/>
                  <a:t>liệu</a:t>
                </a:r>
                <a:r>
                  <a:rPr lang="en-US" sz="4900" dirty="0"/>
                  <a:t> (dataset) </a:t>
                </a:r>
                <a:r>
                  <a:rPr lang="en-US" sz="4900" dirty="0" err="1"/>
                  <a:t>gồm</a:t>
                </a:r>
                <a:r>
                  <a:rPr lang="en-US" sz="4900" dirty="0"/>
                  <a:t> </a:t>
                </a:r>
                <a14:m>
                  <m:oMath xmlns:m="http://schemas.openxmlformats.org/officeDocument/2006/math">
                    <m:r>
                      <a:rPr lang="en-US" sz="4900" b="0" i="1" smtClean="0">
                        <a:latin typeface="Cambria Math" panose="02040503050406030204" pitchFamily="18" charset="0"/>
                      </a:rPr>
                      <m:t>𝑁</m:t>
                    </m:r>
                  </m:oMath>
                </a14:m>
                <a:r>
                  <a:rPr lang="en-US" sz="4900" dirty="0"/>
                  <a:t> </a:t>
                </a:r>
                <a:r>
                  <a:rPr lang="en-US" sz="4900" dirty="0" err="1"/>
                  <a:t>điểm</a:t>
                </a:r>
                <a:r>
                  <a:rPr lang="en-US" sz="4900" dirty="0"/>
                  <a:t> </a:t>
                </a:r>
                <a:r>
                  <a:rPr lang="en-US" sz="4900" dirty="0" err="1"/>
                  <a:t>dữ</a:t>
                </a:r>
                <a:r>
                  <a:rPr lang="en-US" sz="4900" dirty="0"/>
                  <a:t> </a:t>
                </a:r>
                <a:r>
                  <a:rPr lang="en-US" sz="4900" dirty="0" err="1"/>
                  <a:t>liệu</a:t>
                </a:r>
                <a:r>
                  <a:rPr lang="en-US" sz="4900" dirty="0"/>
                  <a:t> (data points) </a:t>
                </a:r>
                <a14:m>
                  <m:oMath xmlns:m="http://schemas.openxmlformats.org/officeDocument/2006/math">
                    <m:sSubSup>
                      <m:sSubSupPr>
                        <m:ctrlPr>
                          <a:rPr lang="en-US" sz="4900" i="1" smtClean="0">
                            <a:latin typeface="Cambria Math" panose="02040503050406030204" pitchFamily="18" charset="0"/>
                          </a:rPr>
                        </m:ctrlPr>
                      </m:sSubSupPr>
                      <m:e>
                        <m:r>
                          <a:rPr lang="en-US" sz="4900" b="0" i="1" smtClean="0">
                            <a:latin typeface="Cambria Math" panose="02040503050406030204" pitchFamily="18" charset="0"/>
                          </a:rPr>
                          <m:t>𝐷</m:t>
                        </m:r>
                        <m:r>
                          <a:rPr lang="en-US" sz="4900" b="0" i="1" smtClean="0">
                            <a:latin typeface="Cambria Math" panose="02040503050406030204" pitchFamily="18" charset="0"/>
                          </a:rPr>
                          <m:t>=</m:t>
                        </m:r>
                        <m:d>
                          <m:dPr>
                            <m:begChr m:val="{"/>
                            <m:endChr m:val="}"/>
                            <m:ctrlPr>
                              <a:rPr lang="en-US" sz="4900" i="1" smtClean="0">
                                <a:latin typeface="Cambria Math" panose="02040503050406030204" pitchFamily="18" charset="0"/>
                              </a:rPr>
                            </m:ctrlPr>
                          </m:dPr>
                          <m:e>
                            <m:d>
                              <m:dPr>
                                <m:ctrlPr>
                                  <a:rPr lang="en-US" sz="4900" i="1" smtClean="0">
                                    <a:latin typeface="Cambria Math" panose="02040503050406030204" pitchFamily="18" charset="0"/>
                                  </a:rPr>
                                </m:ctrlPr>
                              </m:dPr>
                              <m:e>
                                <m:sSup>
                                  <m:sSupPr>
                                    <m:ctrlPr>
                                      <a:rPr lang="en-US" sz="4900" i="1" smtClean="0">
                                        <a:latin typeface="Cambria Math" panose="02040503050406030204" pitchFamily="18" charset="0"/>
                                      </a:rPr>
                                    </m:ctrlPr>
                                  </m:sSupPr>
                                  <m:e>
                                    <m:r>
                                      <a:rPr lang="en-US" sz="4900" b="0" i="1" smtClean="0">
                                        <a:latin typeface="Cambria Math" panose="02040503050406030204" pitchFamily="18" charset="0"/>
                                      </a:rPr>
                                      <m:t>𝑥</m:t>
                                    </m:r>
                                  </m:e>
                                  <m:sup>
                                    <m:r>
                                      <a:rPr lang="en-US" sz="4900" b="0" i="1" smtClean="0">
                                        <a:latin typeface="Cambria Math" panose="02040503050406030204" pitchFamily="18" charset="0"/>
                                      </a:rPr>
                                      <m:t>(</m:t>
                                    </m:r>
                                    <m:r>
                                      <a:rPr lang="en-US" sz="4900" b="0" i="1" smtClean="0">
                                        <a:latin typeface="Cambria Math" panose="02040503050406030204" pitchFamily="18" charset="0"/>
                                      </a:rPr>
                                      <m:t>𝑖</m:t>
                                    </m:r>
                                    <m:r>
                                      <a:rPr lang="en-US" sz="4900" b="0" i="1" smtClean="0">
                                        <a:latin typeface="Cambria Math" panose="02040503050406030204" pitchFamily="18" charset="0"/>
                                      </a:rPr>
                                      <m:t>)</m:t>
                                    </m:r>
                                  </m:sup>
                                </m:sSup>
                                <m:r>
                                  <a:rPr lang="en-US" sz="4900" b="0" i="1" smtClean="0">
                                    <a:latin typeface="Cambria Math" panose="02040503050406030204" pitchFamily="18" charset="0"/>
                                  </a:rPr>
                                  <m:t>,</m:t>
                                </m:r>
                                <m:sSup>
                                  <m:sSupPr>
                                    <m:ctrlPr>
                                      <a:rPr lang="en-US" sz="4900" b="0" i="1" smtClean="0">
                                        <a:latin typeface="Cambria Math" panose="02040503050406030204" pitchFamily="18" charset="0"/>
                                      </a:rPr>
                                    </m:ctrlPr>
                                  </m:sSupPr>
                                  <m:e>
                                    <m:r>
                                      <a:rPr lang="en-US" sz="4900" b="0" i="1" smtClean="0">
                                        <a:latin typeface="Cambria Math" panose="02040503050406030204" pitchFamily="18" charset="0"/>
                                      </a:rPr>
                                      <m:t>𝑡</m:t>
                                    </m:r>
                                  </m:e>
                                  <m:sup>
                                    <m:r>
                                      <a:rPr lang="en-US" sz="4900" b="0" i="1" smtClean="0">
                                        <a:latin typeface="Cambria Math" panose="02040503050406030204" pitchFamily="18" charset="0"/>
                                      </a:rPr>
                                      <m:t>(</m:t>
                                    </m:r>
                                    <m:r>
                                      <a:rPr lang="en-US" sz="4900" b="0" i="1" smtClean="0">
                                        <a:latin typeface="Cambria Math" panose="02040503050406030204" pitchFamily="18" charset="0"/>
                                      </a:rPr>
                                      <m:t>𝑖</m:t>
                                    </m:r>
                                    <m:r>
                                      <a:rPr lang="en-US" sz="4900" b="0" i="1" smtClean="0">
                                        <a:latin typeface="Cambria Math" panose="02040503050406030204" pitchFamily="18" charset="0"/>
                                      </a:rPr>
                                      <m:t>)</m:t>
                                    </m:r>
                                  </m:sup>
                                </m:sSup>
                              </m:e>
                            </m:d>
                          </m:e>
                        </m:d>
                      </m:e>
                      <m:sub>
                        <m:r>
                          <a:rPr lang="en-US" sz="4900" b="0" i="1" smtClean="0">
                            <a:latin typeface="Cambria Math" panose="02040503050406030204" pitchFamily="18" charset="0"/>
                          </a:rPr>
                          <m:t>𝑖</m:t>
                        </m:r>
                        <m:r>
                          <a:rPr lang="en-US" sz="4900" b="0" i="1" smtClean="0">
                            <a:latin typeface="Cambria Math" panose="02040503050406030204" pitchFamily="18" charset="0"/>
                          </a:rPr>
                          <m:t>=</m:t>
                        </m:r>
                        <m:r>
                          <a:rPr lang="en-US" sz="4900" b="0" i="1" smtClean="0">
                            <a:latin typeface="Cambria Math" panose="02040503050406030204" pitchFamily="18" charset="0"/>
                          </a:rPr>
                          <m:t>1</m:t>
                        </m:r>
                      </m:sub>
                      <m:sup>
                        <m:r>
                          <a:rPr lang="en-US" sz="4900" b="0" i="1" smtClean="0">
                            <a:latin typeface="Cambria Math" panose="02040503050406030204" pitchFamily="18" charset="0"/>
                          </a:rPr>
                          <m:t>𝑁</m:t>
                        </m:r>
                      </m:sup>
                    </m:sSubSup>
                  </m:oMath>
                </a14:m>
                <a:r>
                  <a:rPr lang="en-US" sz="4900" dirty="0"/>
                  <a:t> </a:t>
                </a:r>
                <a:r>
                  <a:rPr lang="en-US" sz="4900" dirty="0" err="1"/>
                  <a:t>với</a:t>
                </a:r>
                <a:r>
                  <a:rPr lang="en-US" sz="4900" dirty="0"/>
                  <a:t>:</a:t>
                </a:r>
              </a:p>
              <a:p>
                <a:pPr marL="635000" indent="-457200">
                  <a:spcBef>
                    <a:spcPts val="0"/>
                  </a:spcBef>
                </a:pPr>
                <a14:m>
                  <m:oMath xmlns:m="http://schemas.openxmlformats.org/officeDocument/2006/math">
                    <m:sSup>
                      <m:sSupPr>
                        <m:ctrlPr>
                          <a:rPr lang="en-US" sz="4900" i="1" smtClean="0">
                            <a:latin typeface="Cambria Math" panose="02040503050406030204" pitchFamily="18" charset="0"/>
                          </a:rPr>
                        </m:ctrlPr>
                      </m:sSupPr>
                      <m:e>
                        <m:r>
                          <a:rPr lang="en-US" sz="4900" b="0" i="1" smtClean="0">
                            <a:latin typeface="Cambria Math" panose="02040503050406030204" pitchFamily="18" charset="0"/>
                          </a:rPr>
                          <m:t>𝑥</m:t>
                        </m:r>
                      </m:e>
                      <m:sup>
                        <m:r>
                          <a:rPr lang="en-US" sz="4900" b="0" i="1" smtClean="0">
                            <a:latin typeface="Cambria Math" panose="02040503050406030204" pitchFamily="18" charset="0"/>
                          </a:rPr>
                          <m:t>(</m:t>
                        </m:r>
                        <m:r>
                          <a:rPr lang="en-US" sz="4900" b="0" i="1" smtClean="0">
                            <a:latin typeface="Cambria Math" panose="02040503050406030204" pitchFamily="18" charset="0"/>
                          </a:rPr>
                          <m:t>𝑖</m:t>
                        </m:r>
                        <m:r>
                          <a:rPr lang="en-US" sz="4900" b="0" i="1" smtClean="0">
                            <a:latin typeface="Cambria Math" panose="02040503050406030204" pitchFamily="18" charset="0"/>
                          </a:rPr>
                          <m:t>)</m:t>
                        </m:r>
                      </m:sup>
                    </m:sSup>
                    <m:r>
                      <a:rPr lang="en-US" sz="4900" b="0" i="1" smtClean="0">
                        <a:latin typeface="Cambria Math" panose="02040503050406030204" pitchFamily="18" charset="0"/>
                        <a:ea typeface="Cambria Math" panose="02040503050406030204" pitchFamily="18" charset="0"/>
                      </a:rPr>
                      <m:t>∈(</m:t>
                    </m:r>
                    <m:r>
                      <a:rPr lang="en-US" sz="4900" b="0" i="1" smtClean="0">
                        <a:latin typeface="Cambria Math" panose="02040503050406030204" pitchFamily="18" charset="0"/>
                        <a:ea typeface="Cambria Math" panose="02040503050406030204" pitchFamily="18" charset="0"/>
                      </a:rPr>
                      <m:t>0</m:t>
                    </m:r>
                    <m:r>
                      <a:rPr lang="en-US" sz="4900" b="0" i="1" smtClean="0">
                        <a:latin typeface="Cambria Math" panose="02040503050406030204" pitchFamily="18" charset="0"/>
                        <a:ea typeface="Cambria Math" panose="02040503050406030204" pitchFamily="18" charset="0"/>
                      </a:rPr>
                      <m:t>,</m:t>
                    </m:r>
                    <m:r>
                      <a:rPr lang="en-US" sz="4900" b="0" i="1" smtClean="0">
                        <a:latin typeface="Cambria Math" panose="02040503050406030204" pitchFamily="18" charset="0"/>
                        <a:ea typeface="Cambria Math" panose="02040503050406030204" pitchFamily="18" charset="0"/>
                      </a:rPr>
                      <m:t>1</m:t>
                    </m:r>
                    <m:r>
                      <a:rPr lang="en-US" sz="4900" b="0" i="1" smtClean="0">
                        <a:latin typeface="Cambria Math" panose="02040503050406030204" pitchFamily="18" charset="0"/>
                        <a:ea typeface="Cambria Math" panose="02040503050406030204" pitchFamily="18" charset="0"/>
                      </a:rPr>
                      <m:t>)</m:t>
                    </m:r>
                  </m:oMath>
                </a14:m>
                <a:r>
                  <a:rPr lang="en-US" sz="4900" dirty="0"/>
                  <a:t> </a:t>
                </a:r>
                <a:r>
                  <a:rPr lang="en-US" sz="4900" dirty="0" err="1"/>
                  <a:t>là</a:t>
                </a:r>
                <a:r>
                  <a:rPr lang="en-US" sz="4900" dirty="0"/>
                  <a:t> </a:t>
                </a:r>
                <a:r>
                  <a:rPr lang="en-US" sz="4900" dirty="0" err="1">
                    <a:solidFill>
                      <a:schemeClr val="accent1"/>
                    </a:solidFill>
                  </a:rPr>
                  <a:t>đặc</a:t>
                </a:r>
                <a:r>
                  <a:rPr lang="en-US" sz="4900" dirty="0">
                    <a:solidFill>
                      <a:schemeClr val="accent1"/>
                    </a:solidFill>
                  </a:rPr>
                  <a:t> </a:t>
                </a:r>
                <a:r>
                  <a:rPr lang="en-US" sz="4900" dirty="0" err="1">
                    <a:solidFill>
                      <a:schemeClr val="accent1"/>
                    </a:solidFill>
                  </a:rPr>
                  <a:t>trưng</a:t>
                </a:r>
                <a:r>
                  <a:rPr lang="en-US" sz="4900" dirty="0">
                    <a:solidFill>
                      <a:schemeClr val="accent1"/>
                    </a:solidFill>
                  </a:rPr>
                  <a:t> </a:t>
                </a:r>
                <a:r>
                  <a:rPr lang="en-US" sz="4900" dirty="0" err="1">
                    <a:solidFill>
                      <a:schemeClr val="accent1"/>
                    </a:solidFill>
                  </a:rPr>
                  <a:t>đầu</a:t>
                </a:r>
                <a:r>
                  <a:rPr lang="en-US" sz="4900" dirty="0">
                    <a:solidFill>
                      <a:schemeClr val="accent1"/>
                    </a:solidFill>
                  </a:rPr>
                  <a:t> </a:t>
                </a:r>
                <a:r>
                  <a:rPr lang="en-US" sz="4900" dirty="0" err="1">
                    <a:solidFill>
                      <a:schemeClr val="accent1"/>
                    </a:solidFill>
                  </a:rPr>
                  <a:t>vào</a:t>
                </a:r>
                <a:r>
                  <a:rPr lang="en-US" sz="4900" dirty="0">
                    <a:solidFill>
                      <a:schemeClr val="accent1"/>
                    </a:solidFill>
                  </a:rPr>
                  <a:t> </a:t>
                </a:r>
                <a:r>
                  <a:rPr lang="en-US" sz="4900" dirty="0"/>
                  <a:t>(input feature) </a:t>
                </a:r>
                <a:r>
                  <a:rPr lang="en-US" sz="4900" dirty="0" err="1"/>
                  <a:t>của</a:t>
                </a:r>
                <a:r>
                  <a:rPr lang="en-US" sz="4900" dirty="0"/>
                  <a:t> </a:t>
                </a:r>
                <a:r>
                  <a:rPr lang="en-US" sz="4900" dirty="0" err="1"/>
                  <a:t>điểm</a:t>
                </a:r>
                <a:r>
                  <a:rPr lang="en-US" sz="4900" dirty="0"/>
                  <a:t> </a:t>
                </a:r>
                <a:r>
                  <a:rPr lang="en-US" sz="4900" dirty="0" err="1"/>
                  <a:t>dữ</a:t>
                </a:r>
                <a:r>
                  <a:rPr lang="en-US" sz="4900" dirty="0"/>
                  <a:t> </a:t>
                </a:r>
                <a:r>
                  <a:rPr lang="en-US" sz="4900" dirty="0" err="1"/>
                  <a:t>liệu</a:t>
                </a:r>
                <a:r>
                  <a:rPr lang="en-US" sz="4900" dirty="0"/>
                  <a:t> </a:t>
                </a:r>
                <a:r>
                  <a:rPr lang="en-US" sz="4900" dirty="0" err="1"/>
                  <a:t>thứ</a:t>
                </a:r>
                <a:r>
                  <a:rPr lang="en-US" sz="4900" dirty="0"/>
                  <a:t> </a:t>
                </a:r>
                <a14:m>
                  <m:oMath xmlns:m="http://schemas.openxmlformats.org/officeDocument/2006/math">
                    <m:r>
                      <a:rPr lang="en-US" sz="4900" b="0" i="1" smtClean="0">
                        <a:latin typeface="Cambria Math" panose="02040503050406030204" pitchFamily="18" charset="0"/>
                      </a:rPr>
                      <m:t>𝑖</m:t>
                    </m:r>
                  </m:oMath>
                </a14:m>
                <a:r>
                  <a:rPr lang="en-US" sz="4900" dirty="0"/>
                  <a:t>.</a:t>
                </a:r>
              </a:p>
              <a:p>
                <a:pPr marL="635000" indent="-457200">
                  <a:spcBef>
                    <a:spcPts val="0"/>
                  </a:spcBef>
                </a:pPr>
                <a14:m>
                  <m:oMath xmlns:m="http://schemas.openxmlformats.org/officeDocument/2006/math">
                    <m:sSup>
                      <m:sSupPr>
                        <m:ctrlPr>
                          <a:rPr lang="ar-BH" sz="4900" i="1" smtClean="0">
                            <a:latin typeface="Cambria Math" panose="02040503050406030204" pitchFamily="18" charset="0"/>
                          </a:rPr>
                        </m:ctrlPr>
                      </m:sSupPr>
                      <m:e>
                        <m:r>
                          <a:rPr lang="en-US" sz="4900" b="0" i="1" smtClean="0">
                            <a:latin typeface="Cambria Math" panose="02040503050406030204" pitchFamily="18" charset="0"/>
                          </a:rPr>
                          <m:t>𝑡</m:t>
                        </m:r>
                      </m:e>
                      <m:sup>
                        <m:r>
                          <a:rPr lang="ar-BH" sz="4900" b="0" i="1" smtClean="0">
                            <a:latin typeface="Cambria Math" panose="02040503050406030204" pitchFamily="18" charset="0"/>
                          </a:rPr>
                          <m:t>(</m:t>
                        </m:r>
                        <m:r>
                          <a:rPr lang="ar-BH" sz="4900" b="0" i="1" smtClean="0">
                            <a:latin typeface="Cambria Math" panose="02040503050406030204" pitchFamily="18" charset="0"/>
                          </a:rPr>
                          <m:t>𝑖</m:t>
                        </m:r>
                        <m:r>
                          <a:rPr lang="ar-BH" sz="4900" b="0" i="1" smtClean="0">
                            <a:latin typeface="Cambria Math" panose="02040503050406030204" pitchFamily="18" charset="0"/>
                          </a:rPr>
                          <m:t>)</m:t>
                        </m:r>
                      </m:sup>
                    </m:sSup>
                    <m:r>
                      <a:rPr lang="ar-BH" sz="4900" b="0" i="1" smtClean="0">
                        <a:latin typeface="Cambria Math" panose="02040503050406030204" pitchFamily="18" charset="0"/>
                        <a:ea typeface="Cambria Math" panose="02040503050406030204" pitchFamily="18" charset="0"/>
                      </a:rPr>
                      <m:t>∈</m:t>
                    </m:r>
                    <m:r>
                      <a:rPr lang="ar-BH" sz="4900" b="0" i="1" smtClean="0">
                        <a:latin typeface="Cambria Math" panose="02040503050406030204" pitchFamily="18" charset="0"/>
                        <a:ea typeface="Cambria Math" panose="02040503050406030204" pitchFamily="18" charset="0"/>
                      </a:rPr>
                      <m:t>ℝ</m:t>
                    </m:r>
                  </m:oMath>
                </a14:m>
                <a:r>
                  <a:rPr lang="ar-BH" sz="4900" dirty="0"/>
                  <a:t> </a:t>
                </a:r>
                <a:r>
                  <a:rPr lang="vi-VN" sz="4900" dirty="0"/>
                  <a:t>là </a:t>
                </a:r>
                <a:r>
                  <a:rPr lang="en-US" sz="4900" dirty="0" err="1">
                    <a:solidFill>
                      <a:schemeClr val="accent1"/>
                    </a:solidFill>
                  </a:rPr>
                  <a:t>giá</a:t>
                </a:r>
                <a:r>
                  <a:rPr lang="en-US" sz="4900" dirty="0">
                    <a:solidFill>
                      <a:schemeClr val="accent1"/>
                    </a:solidFill>
                  </a:rPr>
                  <a:t> </a:t>
                </a:r>
                <a:r>
                  <a:rPr lang="en-US" sz="4900" dirty="0" err="1">
                    <a:solidFill>
                      <a:schemeClr val="accent1"/>
                    </a:solidFill>
                  </a:rPr>
                  <a:t>trị</a:t>
                </a:r>
                <a:r>
                  <a:rPr lang="en-US" sz="4900" dirty="0">
                    <a:solidFill>
                      <a:schemeClr val="accent1"/>
                    </a:solidFill>
                  </a:rPr>
                  <a:t> </a:t>
                </a:r>
                <a:r>
                  <a:rPr lang="en-US" sz="4900" dirty="0" err="1">
                    <a:solidFill>
                      <a:schemeClr val="accent1"/>
                    </a:solidFill>
                  </a:rPr>
                  <a:t>đích</a:t>
                </a:r>
                <a:r>
                  <a:rPr lang="en-US" sz="4900" dirty="0">
                    <a:solidFill>
                      <a:schemeClr val="accent1"/>
                    </a:solidFill>
                  </a:rPr>
                  <a:t> </a:t>
                </a:r>
                <a:r>
                  <a:rPr lang="en-US" sz="4900" dirty="0"/>
                  <a:t>(target value)</a:t>
                </a:r>
                <a:r>
                  <a:rPr lang="vi-VN" sz="4900" dirty="0"/>
                  <a:t> của điểm dữ liệu thứ </a:t>
                </a:r>
                <a14:m>
                  <m:oMath xmlns:m="http://schemas.openxmlformats.org/officeDocument/2006/math">
                    <m:r>
                      <a:rPr lang="vi-VN" sz="4900" b="0" i="1" smtClean="0">
                        <a:latin typeface="Cambria Math" panose="02040503050406030204" pitchFamily="18" charset="0"/>
                      </a:rPr>
                      <m:t>𝑖</m:t>
                    </m:r>
                  </m:oMath>
                </a14:m>
                <a:r>
                  <a:rPr lang="vi-VN" sz="4900" dirty="0"/>
                  <a:t>.</a:t>
                </a:r>
                <a:endParaRPr lang="en-US" sz="4900" dirty="0"/>
              </a:p>
              <a:p>
                <a:pPr marL="228600" indent="-50800">
                  <a:spcBef>
                    <a:spcPts val="0"/>
                  </a:spcBef>
                  <a:buNone/>
                </a:pPr>
                <a:endParaRPr lang="en-US" sz="4900" dirty="0"/>
              </a:p>
              <a:p>
                <a:pPr marL="228600" indent="-50800">
                  <a:spcBef>
                    <a:spcPts val="0"/>
                  </a:spcBef>
                  <a:buNone/>
                </a:pPr>
                <a:r>
                  <a:rPr lang="en-US" sz="4900" dirty="0"/>
                  <a:t>Trong </a:t>
                </a:r>
                <a:r>
                  <a:rPr lang="en-US" sz="4900" dirty="0" err="1"/>
                  <a:t>thực</a:t>
                </a:r>
                <a:r>
                  <a:rPr lang="en-US" sz="4900" dirty="0"/>
                  <a:t> </a:t>
                </a:r>
                <a:r>
                  <a:rPr lang="en-US" sz="4900" dirty="0" err="1"/>
                  <a:t>tế</a:t>
                </a:r>
                <a:r>
                  <a:rPr lang="en-US" sz="4900" dirty="0"/>
                  <a:t>, </a:t>
                </a:r>
                <a:r>
                  <a:rPr lang="en-US" sz="4900" dirty="0" err="1"/>
                  <a:t>dữ</a:t>
                </a:r>
                <a:r>
                  <a:rPr lang="en-US" sz="4900" dirty="0"/>
                  <a:t> </a:t>
                </a:r>
                <a:r>
                  <a:rPr lang="en-US" sz="4900" dirty="0" err="1"/>
                  <a:t>liệu</a:t>
                </a:r>
                <a:r>
                  <a:rPr lang="en-US" sz="4900" dirty="0"/>
                  <a:t> </a:t>
                </a:r>
                <a:r>
                  <a:rPr lang="en-US" sz="4900" dirty="0" err="1"/>
                  <a:t>thu</a:t>
                </a:r>
                <a:r>
                  <a:rPr lang="en-US" sz="4900" dirty="0"/>
                  <a:t> </a:t>
                </a:r>
                <a:r>
                  <a:rPr lang="en-US" sz="4900" dirty="0" err="1"/>
                  <a:t>thập</a:t>
                </a:r>
                <a:r>
                  <a:rPr lang="en-US" sz="4900" dirty="0"/>
                  <a:t> </a:t>
                </a:r>
                <a:r>
                  <a:rPr lang="en-US" sz="4900" dirty="0" err="1"/>
                  <a:t>có</a:t>
                </a:r>
                <a:r>
                  <a:rPr lang="en-US" sz="4900" dirty="0"/>
                  <a:t> </a:t>
                </a:r>
                <a:r>
                  <a:rPr lang="en-US" sz="4900" dirty="0" err="1"/>
                  <a:t>thể</a:t>
                </a:r>
                <a:r>
                  <a:rPr lang="en-US" sz="4900" dirty="0"/>
                  <a:t> </a:t>
                </a:r>
                <a:r>
                  <a:rPr lang="en-US" sz="4900" dirty="0" err="1"/>
                  <a:t>có</a:t>
                </a:r>
                <a:r>
                  <a:rPr lang="en-US" sz="4900" dirty="0"/>
                  <a:t> </a:t>
                </a:r>
                <a:r>
                  <a:rPr lang="en-US" sz="4900" dirty="0" err="1"/>
                  <a:t>chứa</a:t>
                </a:r>
                <a:r>
                  <a:rPr lang="en-US" sz="4900" dirty="0"/>
                  <a:t> </a:t>
                </a:r>
                <a:r>
                  <a:rPr lang="en-US" sz="4900" dirty="0" err="1">
                    <a:solidFill>
                      <a:srgbClr val="FF0000"/>
                    </a:solidFill>
                  </a:rPr>
                  <a:t>nhiễu</a:t>
                </a:r>
                <a:r>
                  <a:rPr lang="en-US" sz="4900" dirty="0">
                    <a:solidFill>
                      <a:srgbClr val="FF0000"/>
                    </a:solidFill>
                  </a:rPr>
                  <a:t> (noise)</a:t>
                </a:r>
                <a:r>
                  <a:rPr lang="en-US" sz="4900" dirty="0"/>
                  <a:t> </a:t>
                </a:r>
                <a:r>
                  <a:rPr lang="en-US" sz="4900" dirty="0" err="1"/>
                  <a:t>hoặc</a:t>
                </a:r>
                <a:r>
                  <a:rPr lang="en-US" sz="4900" dirty="0"/>
                  <a:t> </a:t>
                </a:r>
                <a:r>
                  <a:rPr lang="en-US" sz="4900" dirty="0" err="1">
                    <a:solidFill>
                      <a:srgbClr val="FF0000"/>
                    </a:solidFill>
                  </a:rPr>
                  <a:t>sai</a:t>
                </a:r>
                <a:r>
                  <a:rPr lang="en-US" sz="4900" dirty="0">
                    <a:solidFill>
                      <a:srgbClr val="FF0000"/>
                    </a:solidFill>
                  </a:rPr>
                  <a:t> </a:t>
                </a:r>
                <a:r>
                  <a:rPr lang="en-US" sz="4900" dirty="0" err="1">
                    <a:solidFill>
                      <a:srgbClr val="FF0000"/>
                    </a:solidFill>
                  </a:rPr>
                  <a:t>số</a:t>
                </a:r>
                <a:r>
                  <a:rPr lang="en-US" sz="4900" dirty="0">
                    <a:solidFill>
                      <a:srgbClr val="FF0000"/>
                    </a:solidFill>
                  </a:rPr>
                  <a:t> (error) </a:t>
                </a:r>
                <a:r>
                  <a:rPr lang="en-US" sz="4900" dirty="0" err="1"/>
                  <a:t>đến</a:t>
                </a:r>
                <a:r>
                  <a:rPr lang="en-US" sz="4900" dirty="0"/>
                  <a:t> </a:t>
                </a:r>
                <a:r>
                  <a:rPr lang="en-US" sz="4900" dirty="0" err="1"/>
                  <a:t>từ</a:t>
                </a:r>
                <a:r>
                  <a:rPr lang="en-US" sz="4900" dirty="0"/>
                  <a:t> </a:t>
                </a:r>
                <a:r>
                  <a:rPr lang="en-US" sz="4900" dirty="0" err="1"/>
                  <a:t>đo</a:t>
                </a:r>
                <a:r>
                  <a:rPr lang="en-US" sz="4900" dirty="0"/>
                  <a:t> </a:t>
                </a:r>
                <a:r>
                  <a:rPr lang="en-US" sz="4900" dirty="0" err="1"/>
                  <a:t>đạc</a:t>
                </a:r>
                <a:r>
                  <a:rPr lang="en-US" sz="4900" dirty="0"/>
                  <a:t> hay </a:t>
                </a:r>
                <a:r>
                  <a:rPr lang="en-US" sz="4900" dirty="0" err="1"/>
                  <a:t>quan</a:t>
                </a:r>
                <a:r>
                  <a:rPr lang="en-US" sz="4900" dirty="0"/>
                  <a:t> </a:t>
                </a:r>
                <a:r>
                  <a:rPr lang="en-US" sz="4900" dirty="0" err="1"/>
                  <a:t>sát</a:t>
                </a:r>
                <a:r>
                  <a:rPr lang="en-US" sz="4900" dirty="0"/>
                  <a:t>. Trong </a:t>
                </a:r>
                <a:r>
                  <a:rPr lang="en-US" sz="4900" dirty="0" err="1"/>
                  <a:t>ví</a:t>
                </a:r>
                <a:r>
                  <a:rPr lang="en-US" sz="4900" dirty="0"/>
                  <a:t> </a:t>
                </a:r>
                <a:r>
                  <a:rPr lang="en-US" sz="4900" dirty="0" err="1"/>
                  <a:t>dụ</a:t>
                </a:r>
                <a:r>
                  <a:rPr lang="en-US" sz="4900" dirty="0"/>
                  <a:t> </a:t>
                </a:r>
                <a:r>
                  <a:rPr lang="en-US" sz="4900" dirty="0" err="1"/>
                  <a:t>này</a:t>
                </a:r>
                <a:r>
                  <a:rPr lang="en-US" sz="4900" dirty="0"/>
                  <a:t>, </a:t>
                </a:r>
                <a:r>
                  <a:rPr lang="en-US" sz="4900" dirty="0" err="1"/>
                  <a:t>để</a:t>
                </a:r>
                <a:r>
                  <a:rPr lang="en-US" sz="4900" dirty="0"/>
                  <a:t> </a:t>
                </a:r>
                <a:r>
                  <a:rPr lang="en-US" sz="4900" dirty="0" err="1"/>
                  <a:t>mô</a:t>
                </a:r>
                <a:r>
                  <a:rPr lang="en-US" sz="4900" dirty="0"/>
                  <a:t> </a:t>
                </a:r>
                <a:r>
                  <a:rPr lang="en-US" sz="4900" dirty="0" err="1"/>
                  <a:t>phỏng</a:t>
                </a:r>
                <a:r>
                  <a:rPr lang="en-US" sz="4900" dirty="0"/>
                  <a:t> </a:t>
                </a:r>
                <a:r>
                  <a:rPr lang="en-US" sz="4900" dirty="0" err="1"/>
                  <a:t>những</a:t>
                </a:r>
                <a:r>
                  <a:rPr lang="en-US" sz="4900" dirty="0"/>
                  <a:t> </a:t>
                </a:r>
                <a:r>
                  <a:rPr lang="en-US" sz="4900" dirty="0" err="1"/>
                  <a:t>sai</a:t>
                </a:r>
                <a:r>
                  <a:rPr lang="en-US" sz="4900" dirty="0"/>
                  <a:t> </a:t>
                </a:r>
                <a:r>
                  <a:rPr lang="en-US" sz="4900" dirty="0" err="1"/>
                  <a:t>lệch</a:t>
                </a:r>
                <a:r>
                  <a:rPr lang="en-US" sz="4900" dirty="0"/>
                  <a:t> </a:t>
                </a:r>
                <a:r>
                  <a:rPr lang="en-US" sz="4900" dirty="0" err="1"/>
                  <a:t>đó</a:t>
                </a:r>
                <a:r>
                  <a:rPr lang="en-US" sz="4900" dirty="0"/>
                  <a:t>, </a:t>
                </a:r>
                <a:r>
                  <a:rPr lang="en-US" sz="4900" dirty="0" err="1"/>
                  <a:t>chúng</a:t>
                </a:r>
                <a:r>
                  <a:rPr lang="en-US" sz="4900" dirty="0"/>
                  <a:t> ta </a:t>
                </a:r>
                <a:r>
                  <a:rPr lang="en-US" sz="4900" dirty="0" err="1"/>
                  <a:t>cộng</a:t>
                </a:r>
                <a:r>
                  <a:rPr lang="en-US" sz="4900" dirty="0"/>
                  <a:t> </a:t>
                </a:r>
                <a:r>
                  <a:rPr lang="en-US" sz="4900" dirty="0" err="1"/>
                  <a:t>thêm</a:t>
                </a:r>
                <a:r>
                  <a:rPr lang="en-US" sz="4900" dirty="0"/>
                  <a:t> </a:t>
                </a:r>
                <a:r>
                  <a:rPr lang="en-US" sz="4900" dirty="0" err="1"/>
                  <a:t>một</a:t>
                </a:r>
                <a:r>
                  <a:rPr lang="en-US" sz="4900" dirty="0"/>
                  <a:t> </a:t>
                </a:r>
                <a:r>
                  <a:rPr lang="en-US" sz="4900" dirty="0" err="1"/>
                  <a:t>lượng</a:t>
                </a:r>
                <a:r>
                  <a:rPr lang="en-US" sz="4900" dirty="0"/>
                  <a:t> </a:t>
                </a:r>
                <a:r>
                  <a:rPr lang="en-US" sz="4900" dirty="0" err="1"/>
                  <a:t>nhiễu</a:t>
                </a:r>
                <a:r>
                  <a:rPr lang="en-US" sz="4900" dirty="0"/>
                  <a:t> </a:t>
                </a:r>
                <a:r>
                  <a:rPr lang="en-US" sz="4900" dirty="0" err="1"/>
                  <a:t>nhỏ</a:t>
                </a:r>
                <a:r>
                  <a:rPr lang="en-US" sz="4900" dirty="0"/>
                  <a:t> </a:t>
                </a:r>
                <a:r>
                  <a:rPr lang="en-US" sz="4900" dirty="0" err="1"/>
                  <a:t>vào</a:t>
                </a:r>
                <a:r>
                  <a:rPr lang="en-US" sz="4900" dirty="0"/>
                  <a:t> </a:t>
                </a:r>
                <a:r>
                  <a:rPr lang="en-US" sz="4900" dirty="0" err="1"/>
                  <a:t>các</a:t>
                </a:r>
                <a:r>
                  <a:rPr lang="en-US" sz="4900" dirty="0"/>
                  <a:t> </a:t>
                </a:r>
                <a:r>
                  <a:rPr lang="en-US" sz="4900" dirty="0" err="1"/>
                  <a:t>giá</a:t>
                </a:r>
                <a:r>
                  <a:rPr lang="en-US" sz="4900" dirty="0"/>
                  <a:t> </a:t>
                </a:r>
                <a:r>
                  <a:rPr lang="en-US" sz="4900" dirty="0" err="1"/>
                  <a:t>trị</a:t>
                </a:r>
                <a:r>
                  <a:rPr lang="en-US" sz="4900" dirty="0"/>
                  <a:t> </a:t>
                </a:r>
                <a:r>
                  <a:rPr lang="en-US" sz="4900" dirty="0" err="1"/>
                  <a:t>đích</a:t>
                </a:r>
                <a:r>
                  <a:rPr lang="en-US" sz="4900" dirty="0"/>
                  <a:t>.</a:t>
                </a:r>
              </a:p>
              <a:p>
                <a:pPr marL="228600" indent="-50800">
                  <a:spcBef>
                    <a:spcPts val="0"/>
                  </a:spcBef>
                  <a:buNone/>
                </a:pPr>
                <a14:m>
                  <m:oMathPara xmlns:m="http://schemas.openxmlformats.org/officeDocument/2006/math">
                    <m:oMathParaPr>
                      <m:jc m:val="centerGroup"/>
                    </m:oMathParaPr>
                    <m:oMath xmlns:m="http://schemas.openxmlformats.org/officeDocument/2006/math">
                      <m:sSup>
                        <m:sSupPr>
                          <m:ctrlPr>
                            <a:rPr lang="ar-BH" sz="4900" i="1">
                              <a:latin typeface="Cambria Math" panose="02040503050406030204" pitchFamily="18" charset="0"/>
                            </a:rPr>
                          </m:ctrlPr>
                        </m:sSupPr>
                        <m:e>
                          <m:r>
                            <a:rPr lang="en-US" sz="4900" i="1" smtClean="0">
                              <a:latin typeface="Cambria Math" panose="02040503050406030204" pitchFamily="18" charset="0"/>
                              <a:ea typeface="Cambria Math" panose="02040503050406030204" pitchFamily="18" charset="0"/>
                            </a:rPr>
                            <m:t>𝜀</m:t>
                          </m:r>
                        </m:e>
                        <m:sup>
                          <m:r>
                            <a:rPr lang="ar-BH" sz="4900" i="1">
                              <a:latin typeface="Cambria Math" panose="02040503050406030204" pitchFamily="18" charset="0"/>
                            </a:rPr>
                            <m:t>(</m:t>
                          </m:r>
                          <m:r>
                            <a:rPr lang="ar-BH" sz="4900" i="1">
                              <a:latin typeface="Cambria Math" panose="02040503050406030204" pitchFamily="18" charset="0"/>
                            </a:rPr>
                            <m:t>𝑖</m:t>
                          </m:r>
                          <m:r>
                            <a:rPr lang="ar-BH" sz="4900" i="1">
                              <a:latin typeface="Cambria Math" panose="02040503050406030204" pitchFamily="18" charset="0"/>
                            </a:rPr>
                            <m:t>)</m:t>
                          </m:r>
                        </m:sup>
                      </m:sSup>
                      <m:r>
                        <a:rPr lang="en-US" sz="4900" b="0" i="1" smtClean="0">
                          <a:latin typeface="Cambria Math" panose="02040503050406030204" pitchFamily="18" charset="0"/>
                        </a:rPr>
                        <m:t>=</m:t>
                      </m:r>
                      <m:r>
                        <a:rPr lang="en-US" sz="4900" b="0" i="1" smtClean="0">
                          <a:latin typeface="Cambria Math" panose="02040503050406030204" pitchFamily="18" charset="0"/>
                          <a:ea typeface="Cambria Math" panose="02040503050406030204" pitchFamily="18" charset="0"/>
                        </a:rPr>
                        <m:t>𝒩</m:t>
                      </m:r>
                      <m:d>
                        <m:dPr>
                          <m:ctrlPr>
                            <a:rPr lang="en-US" sz="4900" b="0" i="1" smtClean="0">
                              <a:latin typeface="Cambria Math" panose="02040503050406030204" pitchFamily="18" charset="0"/>
                              <a:ea typeface="Cambria Math" panose="02040503050406030204" pitchFamily="18" charset="0"/>
                            </a:rPr>
                          </m:ctrlPr>
                        </m:dPr>
                        <m:e>
                          <m:r>
                            <a:rPr lang="en-US" sz="4900" b="0" i="1" smtClean="0">
                              <a:latin typeface="Cambria Math" panose="02040503050406030204" pitchFamily="18" charset="0"/>
                              <a:ea typeface="Cambria Math" panose="02040503050406030204" pitchFamily="18" charset="0"/>
                            </a:rPr>
                            <m:t>0</m:t>
                          </m:r>
                          <m:r>
                            <a:rPr lang="en-US" sz="4900" b="0" i="1" smtClean="0">
                              <a:latin typeface="Cambria Math" panose="02040503050406030204" pitchFamily="18" charset="0"/>
                              <a:ea typeface="Cambria Math" panose="02040503050406030204" pitchFamily="18" charset="0"/>
                            </a:rPr>
                            <m:t>,</m:t>
                          </m:r>
                          <m:sSup>
                            <m:sSupPr>
                              <m:ctrlPr>
                                <a:rPr lang="en-US" sz="4900" b="0" i="1" smtClean="0">
                                  <a:latin typeface="Cambria Math" panose="02040503050406030204" pitchFamily="18" charset="0"/>
                                  <a:ea typeface="Cambria Math" panose="02040503050406030204" pitchFamily="18" charset="0"/>
                                </a:rPr>
                              </m:ctrlPr>
                            </m:sSupPr>
                            <m:e>
                              <m:r>
                                <a:rPr lang="en-US" sz="4900" b="0" i="1" smtClean="0">
                                  <a:latin typeface="Cambria Math" panose="02040503050406030204" pitchFamily="18" charset="0"/>
                                  <a:ea typeface="Cambria Math" panose="02040503050406030204" pitchFamily="18" charset="0"/>
                                </a:rPr>
                                <m:t>𝜎</m:t>
                              </m:r>
                            </m:e>
                            <m:sup>
                              <m:r>
                                <a:rPr lang="en-US" sz="4900" b="0" i="1" smtClean="0">
                                  <a:latin typeface="Cambria Math" panose="02040503050406030204" pitchFamily="18" charset="0"/>
                                  <a:ea typeface="Cambria Math" panose="02040503050406030204" pitchFamily="18" charset="0"/>
                                </a:rPr>
                                <m:t>2</m:t>
                              </m:r>
                            </m:sup>
                          </m:sSup>
                        </m:e>
                      </m:d>
                    </m:oMath>
                    <m:oMath xmlns:m="http://schemas.openxmlformats.org/officeDocument/2006/math">
                      <m:sSup>
                        <m:sSupPr>
                          <m:ctrlPr>
                            <a:rPr lang="ar-BH" sz="4900" i="1">
                              <a:latin typeface="Cambria Math" panose="02040503050406030204" pitchFamily="18" charset="0"/>
                            </a:rPr>
                          </m:ctrlPr>
                        </m:sSupPr>
                        <m:e>
                          <m:r>
                            <a:rPr lang="en-US" sz="4900" i="1">
                              <a:latin typeface="Cambria Math" panose="02040503050406030204" pitchFamily="18" charset="0"/>
                            </a:rPr>
                            <m:t>𝑡</m:t>
                          </m:r>
                        </m:e>
                        <m:sup>
                          <m:r>
                            <a:rPr lang="ar-BH" sz="4900" i="1">
                              <a:latin typeface="Cambria Math" panose="02040503050406030204" pitchFamily="18" charset="0"/>
                            </a:rPr>
                            <m:t>(</m:t>
                          </m:r>
                          <m:r>
                            <a:rPr lang="ar-BH" sz="4900" i="1">
                              <a:latin typeface="Cambria Math" panose="02040503050406030204" pitchFamily="18" charset="0"/>
                            </a:rPr>
                            <m:t>𝑖</m:t>
                          </m:r>
                          <m:r>
                            <a:rPr lang="ar-BH" sz="4900" i="1">
                              <a:latin typeface="Cambria Math" panose="02040503050406030204" pitchFamily="18" charset="0"/>
                            </a:rPr>
                            <m:t>)</m:t>
                          </m:r>
                        </m:sup>
                      </m:sSup>
                      <m:r>
                        <a:rPr lang="en-US" sz="4900" b="0" i="1" smtClean="0">
                          <a:latin typeface="Cambria Math" panose="02040503050406030204" pitchFamily="18" charset="0"/>
                        </a:rPr>
                        <m:t>=</m:t>
                      </m:r>
                      <m:r>
                        <a:rPr lang="en-US" sz="4900" i="1">
                          <a:latin typeface="Cambria Math" panose="02040503050406030204" pitchFamily="18" charset="0"/>
                          <a:ea typeface="Cambria Math" panose="02040503050406030204" pitchFamily="18" charset="0"/>
                        </a:rPr>
                        <m:t>𝑓</m:t>
                      </m:r>
                      <m:d>
                        <m:dPr>
                          <m:ctrlPr>
                            <a:rPr lang="en-US" sz="4900" i="1">
                              <a:latin typeface="Cambria Math" panose="02040503050406030204" pitchFamily="18" charset="0"/>
                              <a:ea typeface="Cambria Math" panose="02040503050406030204" pitchFamily="18" charset="0"/>
                            </a:rPr>
                          </m:ctrlPr>
                        </m:dPr>
                        <m:e>
                          <m:sSup>
                            <m:sSupPr>
                              <m:ctrlPr>
                                <a:rPr lang="en-US" sz="4900" i="1">
                                  <a:latin typeface="Cambria Math" panose="02040503050406030204" pitchFamily="18" charset="0"/>
                                </a:rPr>
                              </m:ctrlPr>
                            </m:sSupPr>
                            <m:e>
                              <m:r>
                                <a:rPr lang="en-US" sz="4900" i="1">
                                  <a:latin typeface="Cambria Math" panose="02040503050406030204" pitchFamily="18" charset="0"/>
                                </a:rPr>
                                <m:t>𝑥</m:t>
                              </m:r>
                            </m:e>
                            <m:sup>
                              <m:r>
                                <a:rPr lang="en-US" sz="4900" i="1">
                                  <a:latin typeface="Cambria Math" panose="02040503050406030204" pitchFamily="18" charset="0"/>
                                </a:rPr>
                                <m:t>(</m:t>
                              </m:r>
                              <m:r>
                                <a:rPr lang="en-US" sz="4900" i="1">
                                  <a:latin typeface="Cambria Math" panose="02040503050406030204" pitchFamily="18" charset="0"/>
                                </a:rPr>
                                <m:t>𝑖</m:t>
                              </m:r>
                              <m:r>
                                <a:rPr lang="en-US" sz="4900" i="1">
                                  <a:latin typeface="Cambria Math" panose="02040503050406030204" pitchFamily="18" charset="0"/>
                                </a:rPr>
                                <m:t>)</m:t>
                              </m:r>
                            </m:sup>
                          </m:sSup>
                        </m:e>
                      </m:d>
                      <m:r>
                        <a:rPr lang="en-US" sz="4900" b="0" i="0" smtClean="0">
                          <a:latin typeface="Cambria Math" panose="02040503050406030204" pitchFamily="18" charset="0"/>
                        </a:rPr>
                        <m:t>+</m:t>
                      </m:r>
                      <m:sSup>
                        <m:sSupPr>
                          <m:ctrlPr>
                            <a:rPr lang="ar-BH" sz="4900" i="1">
                              <a:latin typeface="Cambria Math" panose="02040503050406030204" pitchFamily="18" charset="0"/>
                            </a:rPr>
                          </m:ctrlPr>
                        </m:sSupPr>
                        <m:e>
                          <m:r>
                            <a:rPr lang="en-US" sz="4900" i="1">
                              <a:latin typeface="Cambria Math" panose="02040503050406030204" pitchFamily="18" charset="0"/>
                              <a:ea typeface="Cambria Math" panose="02040503050406030204" pitchFamily="18" charset="0"/>
                            </a:rPr>
                            <m:t>𝜀</m:t>
                          </m:r>
                        </m:e>
                        <m:sup>
                          <m:r>
                            <a:rPr lang="ar-BH" sz="4900" i="1">
                              <a:latin typeface="Cambria Math" panose="02040503050406030204" pitchFamily="18" charset="0"/>
                            </a:rPr>
                            <m:t>(</m:t>
                          </m:r>
                          <m:r>
                            <a:rPr lang="ar-BH" sz="4900" i="1">
                              <a:latin typeface="Cambria Math" panose="02040503050406030204" pitchFamily="18" charset="0"/>
                            </a:rPr>
                            <m:t>𝑖</m:t>
                          </m:r>
                          <m:r>
                            <a:rPr lang="ar-BH" sz="4900" i="1">
                              <a:latin typeface="Cambria Math" panose="02040503050406030204" pitchFamily="18" charset="0"/>
                            </a:rPr>
                            <m:t>)</m:t>
                          </m:r>
                        </m:sup>
                      </m:sSup>
                    </m:oMath>
                  </m:oMathPara>
                </a14:m>
                <a:br>
                  <a:rPr lang="en-US" sz="4900" b="0" dirty="0">
                    <a:ea typeface="Cambria Math" panose="02040503050406030204" pitchFamily="18" charset="0"/>
                  </a:rPr>
                </a:br>
                <a:endParaRPr lang="en-US" sz="4900" dirty="0"/>
              </a:p>
              <a:p>
                <a:pPr marL="228600" indent="-50800">
                  <a:spcBef>
                    <a:spcPts val="0"/>
                  </a:spcBef>
                  <a:buNone/>
                </a:pPr>
                <a:r>
                  <a:rPr lang="en-US" sz="4900" dirty="0" err="1"/>
                  <a:t>với</a:t>
                </a:r>
                <a:r>
                  <a:rPr lang="en-US" sz="4900" dirty="0"/>
                  <a:t> </a:t>
                </a:r>
                <a14:m>
                  <m:oMath xmlns:m="http://schemas.openxmlformats.org/officeDocument/2006/math">
                    <m:r>
                      <a:rPr lang="en-US" sz="4900" i="1">
                        <a:latin typeface="Cambria Math" panose="02040503050406030204" pitchFamily="18" charset="0"/>
                        <a:ea typeface="Cambria Math" panose="02040503050406030204" pitchFamily="18" charset="0"/>
                      </a:rPr>
                      <m:t>𝑓</m:t>
                    </m:r>
                    <m:d>
                      <m:dPr>
                        <m:ctrlPr>
                          <a:rPr lang="en-US" sz="4900" i="1">
                            <a:latin typeface="Cambria Math" panose="02040503050406030204" pitchFamily="18" charset="0"/>
                            <a:ea typeface="Cambria Math" panose="02040503050406030204" pitchFamily="18" charset="0"/>
                          </a:rPr>
                        </m:ctrlPr>
                      </m:dPr>
                      <m:e>
                        <m:r>
                          <a:rPr lang="en-US" sz="4900" i="1">
                            <a:latin typeface="Cambria Math" panose="02040503050406030204" pitchFamily="18" charset="0"/>
                            <a:ea typeface="Cambria Math" panose="02040503050406030204" pitchFamily="18" charset="0"/>
                          </a:rPr>
                          <m:t>𝑥</m:t>
                        </m:r>
                      </m:e>
                    </m:d>
                    <m:r>
                      <a:rPr lang="en-US" sz="4900" i="1">
                        <a:latin typeface="Cambria Math" panose="02040503050406030204" pitchFamily="18" charset="0"/>
                        <a:ea typeface="Cambria Math" panose="02040503050406030204" pitchFamily="18" charset="0"/>
                      </a:rPr>
                      <m:t>=</m:t>
                    </m:r>
                    <m:r>
                      <a:rPr lang="en-US" sz="4900" i="1">
                        <a:latin typeface="Cambria Math" panose="02040503050406030204" pitchFamily="18" charset="0"/>
                        <a:ea typeface="Cambria Math" panose="02040503050406030204" pitchFamily="18" charset="0"/>
                      </a:rPr>
                      <m:t>2</m:t>
                    </m:r>
                    <m:r>
                      <a:rPr lang="en-US" sz="4900" i="1">
                        <a:latin typeface="Cambria Math" panose="02040503050406030204" pitchFamily="18" charset="0"/>
                        <a:ea typeface="Cambria Math" panose="02040503050406030204" pitchFamily="18" charset="0"/>
                      </a:rPr>
                      <m:t>𝑥</m:t>
                    </m:r>
                  </m:oMath>
                </a14:m>
                <a:r>
                  <a:rPr lang="en-US" sz="4900" dirty="0"/>
                  <a:t> </a:t>
                </a:r>
                <a:r>
                  <a:rPr lang="en-US" sz="4900" dirty="0" err="1"/>
                  <a:t>là</a:t>
                </a:r>
                <a:r>
                  <a:rPr lang="en-US" sz="4900" dirty="0"/>
                  <a:t> </a:t>
                </a:r>
                <a:r>
                  <a:rPr lang="en-US" sz="4900" dirty="0" err="1"/>
                  <a:t>một</a:t>
                </a:r>
                <a:r>
                  <a:rPr lang="en-US" sz="4900" dirty="0"/>
                  <a:t> </a:t>
                </a:r>
                <a:r>
                  <a:rPr lang="en-US" sz="4900" dirty="0" err="1">
                    <a:solidFill>
                      <a:schemeClr val="accent1"/>
                    </a:solidFill>
                  </a:rPr>
                  <a:t>hàm</a:t>
                </a:r>
                <a:r>
                  <a:rPr lang="en-US" sz="4900" dirty="0">
                    <a:solidFill>
                      <a:schemeClr val="accent1"/>
                    </a:solidFill>
                  </a:rPr>
                  <a:t> </a:t>
                </a:r>
                <a:r>
                  <a:rPr lang="en-US" sz="4900" dirty="0" err="1">
                    <a:solidFill>
                      <a:schemeClr val="accent1"/>
                    </a:solidFill>
                  </a:rPr>
                  <a:t>đích</a:t>
                </a:r>
                <a:r>
                  <a:rPr lang="en-US" sz="4900" dirty="0">
                    <a:solidFill>
                      <a:schemeClr val="accent1"/>
                    </a:solidFill>
                  </a:rPr>
                  <a:t> </a:t>
                </a:r>
                <a:r>
                  <a:rPr lang="en-US" sz="4900" dirty="0" err="1">
                    <a:solidFill>
                      <a:schemeClr val="accent1"/>
                    </a:solidFill>
                  </a:rPr>
                  <a:t>không</a:t>
                </a:r>
                <a:r>
                  <a:rPr lang="en-US" sz="4900" dirty="0">
                    <a:solidFill>
                      <a:schemeClr val="accent1"/>
                    </a:solidFill>
                  </a:rPr>
                  <a:t> </a:t>
                </a:r>
                <a:r>
                  <a:rPr lang="en-US" sz="4900" dirty="0" err="1">
                    <a:solidFill>
                      <a:schemeClr val="accent1"/>
                    </a:solidFill>
                  </a:rPr>
                  <a:t>biết</a:t>
                </a:r>
                <a:r>
                  <a:rPr lang="en-US" sz="4900" dirty="0">
                    <a:solidFill>
                      <a:schemeClr val="accent1"/>
                    </a:solidFill>
                  </a:rPr>
                  <a:t> </a:t>
                </a:r>
                <a:r>
                  <a:rPr lang="en-US" sz="4900" dirty="0" err="1">
                    <a:solidFill>
                      <a:schemeClr val="accent1"/>
                    </a:solidFill>
                  </a:rPr>
                  <a:t>trước</a:t>
                </a:r>
                <a:r>
                  <a:rPr lang="en-US" sz="4900" dirty="0"/>
                  <a:t> (unknown target function).</a:t>
                </a:r>
              </a:p>
              <a:p>
                <a:pPr marL="228600" indent="-50800">
                  <a:spcBef>
                    <a:spcPts val="0"/>
                  </a:spcBef>
                  <a:buNone/>
                </a:pPr>
                <a:endParaRPr lang="en-US" sz="4900" dirty="0"/>
              </a:p>
              <a:p>
                <a:pPr marL="228600" indent="-50800">
                  <a:spcBef>
                    <a:spcPts val="0"/>
                  </a:spcBef>
                  <a:buNone/>
                </a:pPr>
                <a:r>
                  <a:rPr lang="en-US" sz="4900" b="1" dirty="0" err="1">
                    <a:solidFill>
                      <a:srgbClr val="FF0000"/>
                    </a:solidFill>
                  </a:rPr>
                  <a:t>Lưu</a:t>
                </a:r>
                <a:r>
                  <a:rPr lang="en-US" sz="4900" b="1" dirty="0">
                    <a:solidFill>
                      <a:srgbClr val="FF0000"/>
                    </a:solidFill>
                  </a:rPr>
                  <a:t> ý: </a:t>
                </a:r>
                <a:r>
                  <a:rPr lang="en-US" sz="4900" i="1" dirty="0"/>
                  <a:t>Trong </a:t>
                </a:r>
                <a:r>
                  <a:rPr lang="en-US" sz="4900" i="1" dirty="0" err="1"/>
                  <a:t>ví</a:t>
                </a:r>
                <a:r>
                  <a:rPr lang="en-US" sz="4900" i="1" dirty="0"/>
                  <a:t> </a:t>
                </a:r>
                <a:r>
                  <a:rPr lang="en-US" sz="4900" i="1" dirty="0" err="1"/>
                  <a:t>dụ</a:t>
                </a:r>
                <a:r>
                  <a:rPr lang="en-US" sz="4900" i="1" dirty="0"/>
                  <a:t> </a:t>
                </a:r>
                <a:r>
                  <a:rPr lang="en-US" sz="4900" i="1" dirty="0" err="1"/>
                  <a:t>này</a:t>
                </a:r>
                <a:r>
                  <a:rPr lang="en-US" sz="4900" i="1" dirty="0"/>
                  <a:t>, ta </a:t>
                </a:r>
                <a:r>
                  <a:rPr lang="en-US" sz="4900" i="1" dirty="0" err="1"/>
                  <a:t>sử</a:t>
                </a:r>
                <a:r>
                  <a:rPr lang="en-US" sz="4900" i="1" dirty="0"/>
                  <a:t> </a:t>
                </a:r>
                <a:r>
                  <a:rPr lang="en-US" sz="4900" i="1" dirty="0" err="1"/>
                  <a:t>dụng</a:t>
                </a:r>
                <a:r>
                  <a:rPr lang="en-US" sz="4900" i="1" dirty="0"/>
                  <a:t> </a:t>
                </a:r>
                <a:r>
                  <a:rPr lang="en-US" sz="4900" i="1" dirty="0" err="1"/>
                  <a:t>hàm</a:t>
                </a:r>
                <a:r>
                  <a:rPr lang="en-US" sz="4900" i="1" dirty="0"/>
                  <a:t> </a:t>
                </a:r>
                <a14:m>
                  <m:oMath xmlns:m="http://schemas.openxmlformats.org/officeDocument/2006/math">
                    <m:r>
                      <a:rPr lang="en-US" sz="4900" i="1" smtClean="0">
                        <a:latin typeface="Cambria Math" panose="02040503050406030204" pitchFamily="18" charset="0"/>
                        <a:ea typeface="Cambria Math" panose="02040503050406030204" pitchFamily="18" charset="0"/>
                      </a:rPr>
                      <m:t>𝑓</m:t>
                    </m:r>
                  </m:oMath>
                </a14:m>
                <a:r>
                  <a:rPr lang="en-US" sz="4900" i="1" dirty="0"/>
                  <a:t> </a:t>
                </a:r>
                <a:r>
                  <a:rPr lang="en-US" sz="4900" i="1" dirty="0" err="1"/>
                  <a:t>và</a:t>
                </a:r>
                <a:r>
                  <a:rPr lang="en-US" sz="4900" i="1" dirty="0"/>
                  <a:t> </a:t>
                </a:r>
                <a:r>
                  <a:rPr lang="en-US" sz="4900" i="1" dirty="0" err="1"/>
                  <a:t>tự</a:t>
                </a:r>
                <a:r>
                  <a:rPr lang="en-US" sz="4900" i="1" dirty="0"/>
                  <a:t> </a:t>
                </a:r>
                <a:r>
                  <a:rPr lang="en-US" sz="4900" i="1" dirty="0" err="1"/>
                  <a:t>phát</a:t>
                </a:r>
                <a:r>
                  <a:rPr lang="en-US" sz="4900" i="1" dirty="0"/>
                  <a:t> </a:t>
                </a:r>
                <a:r>
                  <a:rPr lang="en-US" sz="4900" i="1" dirty="0" err="1"/>
                  <a:t>sinh</a:t>
                </a:r>
                <a:r>
                  <a:rPr lang="en-US" sz="4900" i="1" dirty="0"/>
                  <a:t> </a:t>
                </a:r>
                <a:r>
                  <a:rPr lang="en-US" sz="4900" i="1" dirty="0" err="1"/>
                  <a:t>nhiễu</a:t>
                </a:r>
                <a:r>
                  <a:rPr lang="en-US" sz="4900" i="1" dirty="0"/>
                  <a:t> </a:t>
                </a:r>
                <a14:m>
                  <m:oMath xmlns:m="http://schemas.openxmlformats.org/officeDocument/2006/math">
                    <m:r>
                      <a:rPr lang="en-US" sz="4900" i="1">
                        <a:latin typeface="Cambria Math" panose="02040503050406030204" pitchFamily="18" charset="0"/>
                        <a:ea typeface="Cambria Math" panose="02040503050406030204" pitchFamily="18" charset="0"/>
                      </a:rPr>
                      <m:t>𝜀</m:t>
                    </m:r>
                  </m:oMath>
                </a14:m>
                <a:r>
                  <a:rPr lang="en-US" sz="4900" i="1" dirty="0"/>
                  <a:t> để </a:t>
                </a:r>
                <a:r>
                  <a:rPr lang="en-US" sz="4900" i="1" dirty="0" err="1"/>
                  <a:t>xây</a:t>
                </a:r>
                <a:r>
                  <a:rPr lang="en-US" sz="4900" i="1" dirty="0"/>
                  <a:t> </a:t>
                </a:r>
                <a:r>
                  <a:rPr lang="en-US" sz="4900" i="1" dirty="0" err="1"/>
                  <a:t>dựng</a:t>
                </a:r>
                <a:r>
                  <a:rPr lang="en-US" sz="4900" i="1" dirty="0"/>
                  <a:t> </a:t>
                </a:r>
                <a:r>
                  <a:rPr lang="en-US" sz="4900" i="1" dirty="0" err="1"/>
                  <a:t>tập</a:t>
                </a:r>
                <a:r>
                  <a:rPr lang="en-US" sz="4900" i="1" dirty="0"/>
                  <a:t> </a:t>
                </a:r>
                <a:r>
                  <a:rPr lang="en-US" sz="4900" i="1" dirty="0" err="1"/>
                  <a:t>dữ</a:t>
                </a:r>
                <a:r>
                  <a:rPr lang="en-US" sz="4900" i="1" dirty="0"/>
                  <a:t> </a:t>
                </a:r>
                <a:r>
                  <a:rPr lang="en-US" sz="4900" i="1" dirty="0" err="1"/>
                  <a:t>liệu</a:t>
                </a:r>
                <a:r>
                  <a:rPr lang="en-US" sz="4900" i="1" dirty="0"/>
                  <a:t> </a:t>
                </a:r>
                <a:r>
                  <a:rPr lang="en-US" sz="4900" i="1" dirty="0" err="1"/>
                  <a:t>minh</a:t>
                </a:r>
                <a:r>
                  <a:rPr lang="en-US" sz="4900" i="1" dirty="0"/>
                  <a:t> </a:t>
                </a:r>
                <a:r>
                  <a:rPr lang="en-US" sz="4900" i="1" dirty="0" err="1"/>
                  <a:t>họa</a:t>
                </a:r>
                <a:r>
                  <a:rPr lang="en-US" sz="4900" i="1" dirty="0"/>
                  <a:t>. Trong </a:t>
                </a:r>
                <a:r>
                  <a:rPr lang="en-US" sz="4900" i="1" dirty="0" err="1"/>
                  <a:t>thực</a:t>
                </a:r>
                <a:r>
                  <a:rPr lang="en-US" sz="4900" i="1" dirty="0"/>
                  <a:t> </a:t>
                </a:r>
                <a:r>
                  <a:rPr lang="en-US" sz="4900" i="1" dirty="0" err="1"/>
                  <a:t>tế</a:t>
                </a:r>
                <a:r>
                  <a:rPr lang="en-US" sz="4900" i="1" dirty="0"/>
                  <a:t>, </a:t>
                </a:r>
                <a:r>
                  <a:rPr lang="en-US" sz="4900" i="1" dirty="0" err="1"/>
                  <a:t>khi</a:t>
                </a:r>
                <a:r>
                  <a:rPr lang="en-US" sz="4900" i="1" dirty="0"/>
                  <a:t> </a:t>
                </a:r>
                <a:r>
                  <a:rPr lang="en-US" sz="4900" i="1" dirty="0" err="1"/>
                  <a:t>thu</a:t>
                </a:r>
                <a:r>
                  <a:rPr lang="en-US" sz="4900" i="1" dirty="0"/>
                  <a:t> </a:t>
                </a:r>
                <a:r>
                  <a:rPr lang="en-US" sz="4900" i="1" dirty="0" err="1"/>
                  <a:t>thập</a:t>
                </a:r>
                <a:r>
                  <a:rPr lang="en-US" sz="4900" i="1" dirty="0"/>
                  <a:t> </a:t>
                </a:r>
                <a:r>
                  <a:rPr lang="en-US" sz="4900" i="1" dirty="0" err="1"/>
                  <a:t>dữ</a:t>
                </a:r>
                <a:r>
                  <a:rPr lang="en-US" sz="4900" i="1" dirty="0"/>
                  <a:t> </a:t>
                </a:r>
                <a:r>
                  <a:rPr lang="en-US" sz="4900" i="1" dirty="0" err="1"/>
                  <a:t>liệu</a:t>
                </a:r>
                <a:r>
                  <a:rPr lang="en-US" sz="4900" i="1" dirty="0"/>
                  <a:t> </a:t>
                </a:r>
                <a:r>
                  <a:rPr lang="en-US" sz="4900" i="1" dirty="0" err="1"/>
                  <a:t>cho</a:t>
                </a:r>
                <a:r>
                  <a:rPr lang="en-US" sz="4900" i="1" dirty="0"/>
                  <a:t> </a:t>
                </a:r>
                <a:r>
                  <a:rPr lang="en-US" sz="4900" i="1" dirty="0" err="1"/>
                  <a:t>bài</a:t>
                </a:r>
                <a:r>
                  <a:rPr lang="en-US" sz="4900" i="1" dirty="0"/>
                  <a:t> </a:t>
                </a:r>
                <a:r>
                  <a:rPr lang="en-US" sz="4900" i="1" dirty="0" err="1"/>
                  <a:t>toán</a:t>
                </a:r>
                <a:r>
                  <a:rPr lang="en-US" sz="4900" i="1" dirty="0"/>
                  <a:t> </a:t>
                </a:r>
                <a:r>
                  <a:rPr lang="en-US" sz="4900" i="1" dirty="0" err="1"/>
                  <a:t>cần</a:t>
                </a:r>
                <a:r>
                  <a:rPr lang="en-US" sz="4900" i="1" dirty="0"/>
                  <a:t> </a:t>
                </a:r>
                <a:r>
                  <a:rPr lang="en-US" sz="4900" i="1" dirty="0" err="1"/>
                  <a:t>giải</a:t>
                </a:r>
                <a:r>
                  <a:rPr lang="en-US" sz="4900" i="1" dirty="0"/>
                  <a:t> </a:t>
                </a:r>
                <a:r>
                  <a:rPr lang="en-US" sz="4900" i="1" dirty="0" err="1"/>
                  <a:t>quyết</a:t>
                </a:r>
                <a:r>
                  <a:rPr lang="en-US" sz="4900" i="1" dirty="0"/>
                  <a:t>, ta </a:t>
                </a:r>
                <a:r>
                  <a:rPr lang="en-US" sz="4900" i="1" dirty="0" err="1"/>
                  <a:t>chỉ</a:t>
                </a:r>
                <a:r>
                  <a:rPr lang="en-US" sz="4900" i="1" dirty="0"/>
                  <a:t> </a:t>
                </a:r>
                <a:r>
                  <a:rPr lang="en-US" sz="4900" i="1" dirty="0" err="1"/>
                  <a:t>quan</a:t>
                </a:r>
                <a:r>
                  <a:rPr lang="en-US" sz="4900" i="1" dirty="0"/>
                  <a:t> </a:t>
                </a:r>
                <a:r>
                  <a:rPr lang="en-US" sz="4900" i="1" dirty="0" err="1"/>
                  <a:t>sát</a:t>
                </a:r>
                <a:r>
                  <a:rPr lang="en-US" sz="4900" i="1" dirty="0"/>
                  <a:t> </a:t>
                </a:r>
                <a:r>
                  <a:rPr lang="en-US" sz="4900" i="1" dirty="0" err="1"/>
                  <a:t>được</a:t>
                </a:r>
                <a:r>
                  <a:rPr lang="en-US" sz="4900" i="1" dirty="0"/>
                  <a:t> </a:t>
                </a:r>
                <a:r>
                  <a:rPr lang="en-US" sz="4900" i="1" dirty="0" err="1"/>
                  <a:t>giá</a:t>
                </a:r>
                <a:r>
                  <a:rPr lang="en-US" sz="4900" i="1" dirty="0"/>
                  <a:t> </a:t>
                </a:r>
                <a:r>
                  <a:rPr lang="en-US" sz="4900" i="1" dirty="0" err="1"/>
                  <a:t>trị</a:t>
                </a:r>
                <a:r>
                  <a:rPr lang="en-US" sz="4900" i="1" dirty="0"/>
                  <a:t> </a:t>
                </a:r>
                <a:r>
                  <a:rPr lang="en-US" sz="4900" i="1" dirty="0" err="1"/>
                  <a:t>đích</a:t>
                </a:r>
                <a:r>
                  <a:rPr lang="en-US" sz="4900" i="1" dirty="0"/>
                  <a:t> </a:t>
                </a:r>
                <a14:m>
                  <m:oMath xmlns:m="http://schemas.openxmlformats.org/officeDocument/2006/math">
                    <m:sSup>
                      <m:sSupPr>
                        <m:ctrlPr>
                          <a:rPr lang="ar-BH" sz="4900" i="1">
                            <a:latin typeface="Cambria Math" panose="02040503050406030204" pitchFamily="18" charset="0"/>
                          </a:rPr>
                        </m:ctrlPr>
                      </m:sSupPr>
                      <m:e>
                        <m:r>
                          <a:rPr lang="en-US" sz="4900" i="1">
                            <a:latin typeface="Cambria Math" panose="02040503050406030204" pitchFamily="18" charset="0"/>
                          </a:rPr>
                          <m:t>𝑡</m:t>
                        </m:r>
                      </m:e>
                      <m:sup>
                        <m:r>
                          <a:rPr lang="ar-BH" sz="4900" i="1">
                            <a:latin typeface="Cambria Math" panose="02040503050406030204" pitchFamily="18" charset="0"/>
                          </a:rPr>
                          <m:t>(</m:t>
                        </m:r>
                        <m:r>
                          <a:rPr lang="ar-BH" sz="4900" i="1">
                            <a:latin typeface="Cambria Math" panose="02040503050406030204" pitchFamily="18" charset="0"/>
                          </a:rPr>
                          <m:t>𝑖</m:t>
                        </m:r>
                        <m:r>
                          <a:rPr lang="ar-BH" sz="4900" i="1">
                            <a:latin typeface="Cambria Math" panose="02040503050406030204" pitchFamily="18" charset="0"/>
                          </a:rPr>
                          <m:t>)</m:t>
                        </m:r>
                      </m:sup>
                    </m:sSup>
                  </m:oMath>
                </a14:m>
                <a:r>
                  <a:rPr lang="en-US" sz="4900" i="1" dirty="0"/>
                  <a:t> </a:t>
                </a:r>
                <a:r>
                  <a:rPr lang="en-US" sz="4900" i="1" dirty="0" err="1"/>
                  <a:t>của</a:t>
                </a:r>
                <a:r>
                  <a:rPr lang="en-US" sz="4900" i="1" dirty="0"/>
                  <a:t> </a:t>
                </a:r>
                <a:r>
                  <a:rPr lang="en-US" sz="4900" i="1" dirty="0" err="1"/>
                  <a:t>mỗi</a:t>
                </a:r>
                <a:r>
                  <a:rPr lang="en-US" sz="4900" i="1" dirty="0"/>
                  <a:t> </a:t>
                </a:r>
                <a:r>
                  <a:rPr lang="en-US" sz="4900" i="1" dirty="0" err="1"/>
                  <a:t>điểm</a:t>
                </a:r>
                <a:r>
                  <a:rPr lang="en-US" sz="4900" i="1" dirty="0"/>
                  <a:t> </a:t>
                </a:r>
                <a:r>
                  <a:rPr lang="en-US" sz="4900" i="1" dirty="0" err="1"/>
                  <a:t>dữ</a:t>
                </a:r>
                <a:r>
                  <a:rPr lang="en-US" sz="4900" i="1" dirty="0"/>
                  <a:t> </a:t>
                </a:r>
                <a:r>
                  <a:rPr lang="en-US" sz="4900" i="1" dirty="0" err="1"/>
                  <a:t>liệu</a:t>
                </a:r>
                <a:r>
                  <a:rPr lang="en-US" sz="4900" i="1" dirty="0"/>
                  <a:t> </a:t>
                </a:r>
                <a:r>
                  <a:rPr lang="en-US" sz="4900" i="1" dirty="0" err="1"/>
                  <a:t>với</a:t>
                </a:r>
                <a:r>
                  <a:rPr lang="en-US" sz="4900" i="1" dirty="0"/>
                  <a:t> </a:t>
                </a:r>
                <a:r>
                  <a:rPr lang="en-US" sz="4900" i="1" dirty="0" err="1"/>
                  <a:t>đặc</a:t>
                </a:r>
                <a:r>
                  <a:rPr lang="en-US" sz="4900" i="1" dirty="0"/>
                  <a:t> </a:t>
                </a:r>
                <a:r>
                  <a:rPr lang="en-US" sz="4900" i="1" dirty="0" err="1"/>
                  <a:t>trưng</a:t>
                </a:r>
                <a:r>
                  <a:rPr lang="en-US" sz="4900" i="1" dirty="0"/>
                  <a:t> </a:t>
                </a:r>
                <a14:m>
                  <m:oMath xmlns:m="http://schemas.openxmlformats.org/officeDocument/2006/math">
                    <m:sSup>
                      <m:sSupPr>
                        <m:ctrlPr>
                          <a:rPr lang="en-US" sz="4900" i="1">
                            <a:latin typeface="Cambria Math" panose="02040503050406030204" pitchFamily="18" charset="0"/>
                          </a:rPr>
                        </m:ctrlPr>
                      </m:sSupPr>
                      <m:e>
                        <m:r>
                          <a:rPr lang="en-US" sz="4900" i="1">
                            <a:latin typeface="Cambria Math" panose="02040503050406030204" pitchFamily="18" charset="0"/>
                          </a:rPr>
                          <m:t>𝑥</m:t>
                        </m:r>
                      </m:e>
                      <m:sup>
                        <m:r>
                          <a:rPr lang="en-US" sz="4900" i="1">
                            <a:latin typeface="Cambria Math" panose="02040503050406030204" pitchFamily="18" charset="0"/>
                          </a:rPr>
                          <m:t>(</m:t>
                        </m:r>
                        <m:r>
                          <a:rPr lang="en-US" sz="4900" i="1">
                            <a:latin typeface="Cambria Math" panose="02040503050406030204" pitchFamily="18" charset="0"/>
                          </a:rPr>
                          <m:t>𝑖</m:t>
                        </m:r>
                        <m:r>
                          <a:rPr lang="en-US" sz="4900" i="1">
                            <a:latin typeface="Cambria Math" panose="02040503050406030204" pitchFamily="18" charset="0"/>
                          </a:rPr>
                          <m:t>)</m:t>
                        </m:r>
                      </m:sup>
                    </m:sSup>
                  </m:oMath>
                </a14:m>
                <a:r>
                  <a:rPr lang="en-US" sz="4900" i="1" dirty="0"/>
                  <a:t> </a:t>
                </a:r>
                <a:r>
                  <a:rPr lang="en-US" sz="4900" i="1" dirty="0" err="1"/>
                  <a:t>chứ</a:t>
                </a:r>
                <a:r>
                  <a:rPr lang="en-US" sz="4900" i="1" dirty="0"/>
                  <a:t> </a:t>
                </a:r>
                <a:r>
                  <a:rPr lang="en-US" sz="4900" i="1" dirty="0" err="1"/>
                  <a:t>không</a:t>
                </a:r>
                <a:r>
                  <a:rPr lang="en-US" sz="4900" i="1" dirty="0"/>
                  <a:t> </a:t>
                </a:r>
                <a:r>
                  <a:rPr lang="en-US" sz="4900" i="1" dirty="0" err="1"/>
                  <a:t>thể</a:t>
                </a:r>
                <a:r>
                  <a:rPr lang="en-US" sz="4900" i="1" dirty="0"/>
                  <a:t> </a:t>
                </a:r>
                <a:r>
                  <a:rPr lang="en-US" sz="4900" i="1" dirty="0" err="1"/>
                  <a:t>tính</a:t>
                </a:r>
                <a:r>
                  <a:rPr lang="en-US" sz="4900" i="1" dirty="0"/>
                  <a:t> </a:t>
                </a:r>
                <a:r>
                  <a:rPr lang="en-US" sz="4900" i="1" dirty="0" err="1"/>
                  <a:t>được</a:t>
                </a:r>
                <a:r>
                  <a:rPr lang="en-US" sz="4900" i="1" dirty="0"/>
                  <a:t> </a:t>
                </a:r>
                <a14:m>
                  <m:oMath xmlns:m="http://schemas.openxmlformats.org/officeDocument/2006/math">
                    <m:r>
                      <a:rPr lang="en-US" sz="4900" i="1">
                        <a:latin typeface="Cambria Math" panose="02040503050406030204" pitchFamily="18" charset="0"/>
                        <a:ea typeface="Cambria Math" panose="02040503050406030204" pitchFamily="18" charset="0"/>
                      </a:rPr>
                      <m:t>𝑓</m:t>
                    </m:r>
                    <m:d>
                      <m:dPr>
                        <m:ctrlPr>
                          <a:rPr lang="en-US" sz="4900" i="1">
                            <a:latin typeface="Cambria Math" panose="02040503050406030204" pitchFamily="18" charset="0"/>
                            <a:ea typeface="Cambria Math" panose="02040503050406030204" pitchFamily="18" charset="0"/>
                          </a:rPr>
                        </m:ctrlPr>
                      </m:dPr>
                      <m:e>
                        <m:sSup>
                          <m:sSupPr>
                            <m:ctrlPr>
                              <a:rPr lang="en-US" sz="4900" i="1">
                                <a:latin typeface="Cambria Math" panose="02040503050406030204" pitchFamily="18" charset="0"/>
                              </a:rPr>
                            </m:ctrlPr>
                          </m:sSupPr>
                          <m:e>
                            <m:r>
                              <a:rPr lang="en-US" sz="4900" i="1">
                                <a:latin typeface="Cambria Math" panose="02040503050406030204" pitchFamily="18" charset="0"/>
                              </a:rPr>
                              <m:t>𝑥</m:t>
                            </m:r>
                          </m:e>
                          <m:sup>
                            <m:r>
                              <a:rPr lang="en-US" sz="4900" i="1">
                                <a:latin typeface="Cambria Math" panose="02040503050406030204" pitchFamily="18" charset="0"/>
                              </a:rPr>
                              <m:t>(</m:t>
                            </m:r>
                            <m:r>
                              <a:rPr lang="en-US" sz="4900" i="1">
                                <a:latin typeface="Cambria Math" panose="02040503050406030204" pitchFamily="18" charset="0"/>
                              </a:rPr>
                              <m:t>𝑖</m:t>
                            </m:r>
                            <m:r>
                              <a:rPr lang="en-US" sz="4900" i="1">
                                <a:latin typeface="Cambria Math" panose="02040503050406030204" pitchFamily="18" charset="0"/>
                              </a:rPr>
                              <m:t>)</m:t>
                            </m:r>
                          </m:sup>
                        </m:sSup>
                      </m:e>
                    </m:d>
                  </m:oMath>
                </a14:m>
                <a:r>
                  <a:rPr lang="en-US" sz="4900" i="1" dirty="0"/>
                  <a:t> </a:t>
                </a:r>
                <a:r>
                  <a:rPr lang="en-US" sz="4900" i="1" dirty="0" err="1"/>
                  <a:t>và</a:t>
                </a:r>
                <a:r>
                  <a:rPr lang="en-US" sz="4900" i="1" dirty="0"/>
                  <a:t> </a:t>
                </a:r>
                <a:r>
                  <a:rPr lang="en-US" sz="4900" i="1" dirty="0" err="1"/>
                  <a:t>cũng</a:t>
                </a:r>
                <a:r>
                  <a:rPr lang="en-US" sz="4900" i="1" dirty="0"/>
                  <a:t> </a:t>
                </a:r>
                <a:r>
                  <a:rPr lang="en-US" sz="4900" i="1" dirty="0" err="1"/>
                  <a:t>không</a:t>
                </a:r>
                <a:r>
                  <a:rPr lang="en-US" sz="4900" i="1" dirty="0"/>
                  <a:t> </a:t>
                </a:r>
                <a:r>
                  <a:rPr lang="en-US" sz="4900" i="1" dirty="0" err="1"/>
                  <a:t>biết</a:t>
                </a:r>
                <a:r>
                  <a:rPr lang="en-US" sz="4900" i="1" dirty="0"/>
                  <a:t> </a:t>
                </a:r>
                <a:r>
                  <a:rPr lang="en-US" sz="4900" i="1" dirty="0" err="1"/>
                  <a:t>được</a:t>
                </a:r>
                <a:r>
                  <a:rPr lang="en-US" sz="4900" i="1" dirty="0"/>
                  <a:t> </a:t>
                </a:r>
                <a:r>
                  <a:rPr lang="en-US" sz="4900" i="1" dirty="0" err="1"/>
                  <a:t>điểm</a:t>
                </a:r>
                <a:r>
                  <a:rPr lang="en-US" sz="4900" i="1" dirty="0"/>
                  <a:t> </a:t>
                </a:r>
                <a:r>
                  <a:rPr lang="en-US" sz="4900" i="1" dirty="0" err="1"/>
                  <a:t>dữ</a:t>
                </a:r>
                <a:r>
                  <a:rPr lang="en-US" sz="4900" i="1" dirty="0"/>
                  <a:t> </a:t>
                </a:r>
                <a:r>
                  <a:rPr lang="en-US" sz="4900" i="1" dirty="0" err="1"/>
                  <a:t>liệu</a:t>
                </a:r>
                <a:r>
                  <a:rPr lang="en-US" sz="4900" i="1" dirty="0"/>
                  <a:t> </a:t>
                </a:r>
                <a:r>
                  <a:rPr lang="en-US" sz="4900" i="1" dirty="0" err="1"/>
                  <a:t>thu</a:t>
                </a:r>
                <a:r>
                  <a:rPr lang="en-US" sz="4900" i="1" dirty="0"/>
                  <a:t> </a:t>
                </a:r>
                <a:r>
                  <a:rPr lang="en-US" sz="4900" i="1" dirty="0" err="1"/>
                  <a:t>thập</a:t>
                </a:r>
                <a:r>
                  <a:rPr lang="en-US" sz="4900" i="1" dirty="0"/>
                  <a:t> </a:t>
                </a:r>
                <a:r>
                  <a:rPr lang="en-US" sz="4900" i="1" dirty="0" err="1"/>
                  <a:t>có</a:t>
                </a:r>
                <a:r>
                  <a:rPr lang="en-US" sz="4900" i="1" dirty="0"/>
                  <a:t> </a:t>
                </a:r>
                <a:r>
                  <a:rPr lang="en-US" sz="4900" i="1" dirty="0" err="1"/>
                  <a:t>chứa</a:t>
                </a:r>
                <a:r>
                  <a:rPr lang="en-US" sz="4900" i="1" dirty="0"/>
                  <a:t> </a:t>
                </a:r>
                <a:r>
                  <a:rPr lang="en-US" sz="4900" i="1" dirty="0" err="1"/>
                  <a:t>lượng</a:t>
                </a:r>
                <a:r>
                  <a:rPr lang="en-US" sz="4900" i="1" dirty="0"/>
                  <a:t> </a:t>
                </a:r>
                <a:r>
                  <a:rPr lang="en-US" sz="4900" i="1" dirty="0" err="1"/>
                  <a:t>nhiễu</a:t>
                </a:r>
                <a:r>
                  <a:rPr lang="en-US" sz="4900" i="1" dirty="0"/>
                  <a:t> </a:t>
                </a:r>
                <a14:m>
                  <m:oMath xmlns:m="http://schemas.openxmlformats.org/officeDocument/2006/math">
                    <m:sSup>
                      <m:sSupPr>
                        <m:ctrlPr>
                          <a:rPr lang="ar-BH" sz="4900" i="1">
                            <a:latin typeface="Cambria Math" panose="02040503050406030204" pitchFamily="18" charset="0"/>
                          </a:rPr>
                        </m:ctrlPr>
                      </m:sSupPr>
                      <m:e>
                        <m:r>
                          <a:rPr lang="en-US" sz="4900" i="1">
                            <a:latin typeface="Cambria Math" panose="02040503050406030204" pitchFamily="18" charset="0"/>
                            <a:ea typeface="Cambria Math" panose="02040503050406030204" pitchFamily="18" charset="0"/>
                          </a:rPr>
                          <m:t>𝜀</m:t>
                        </m:r>
                      </m:e>
                      <m:sup>
                        <m:r>
                          <a:rPr lang="ar-BH" sz="4900" i="1">
                            <a:latin typeface="Cambria Math" panose="02040503050406030204" pitchFamily="18" charset="0"/>
                          </a:rPr>
                          <m:t>(</m:t>
                        </m:r>
                        <m:r>
                          <a:rPr lang="ar-BH" sz="4900" i="1">
                            <a:latin typeface="Cambria Math" panose="02040503050406030204" pitchFamily="18" charset="0"/>
                          </a:rPr>
                          <m:t>𝑖</m:t>
                        </m:r>
                        <m:r>
                          <a:rPr lang="ar-BH" sz="4900" i="1">
                            <a:latin typeface="Cambria Math" panose="02040503050406030204" pitchFamily="18" charset="0"/>
                          </a:rPr>
                          <m:t>)</m:t>
                        </m:r>
                      </m:sup>
                    </m:sSup>
                  </m:oMath>
                </a14:m>
                <a:r>
                  <a:rPr lang="en-US" sz="4900" i="1" dirty="0"/>
                  <a:t> </a:t>
                </a:r>
                <a:r>
                  <a:rPr lang="en-US" sz="4900" i="1" dirty="0" err="1"/>
                  <a:t>tuân</a:t>
                </a:r>
                <a:r>
                  <a:rPr lang="en-US" sz="4900" i="1" dirty="0"/>
                  <a:t> </a:t>
                </a:r>
                <a:r>
                  <a:rPr lang="en-US" sz="4900" i="1" dirty="0" err="1"/>
                  <a:t>theo</a:t>
                </a:r>
                <a:r>
                  <a:rPr lang="en-US" sz="4900" i="1" dirty="0"/>
                  <a:t> </a:t>
                </a:r>
                <a:r>
                  <a:rPr lang="en-US" sz="4900" i="1" dirty="0" err="1"/>
                  <a:t>phân</a:t>
                </a:r>
                <a:r>
                  <a:rPr lang="en-US" sz="4900" i="1" dirty="0"/>
                  <a:t> </a:t>
                </a:r>
                <a:r>
                  <a:rPr lang="en-US" sz="4900" i="1" dirty="0" err="1"/>
                  <a:t>phối</a:t>
                </a:r>
                <a:r>
                  <a:rPr lang="en-US" sz="4900" i="1" dirty="0"/>
                  <a:t> </a:t>
                </a:r>
                <a:r>
                  <a:rPr lang="en-US" sz="4900" i="1" dirty="0" err="1"/>
                  <a:t>nào</a:t>
                </a:r>
                <a:r>
                  <a:rPr lang="en-US" sz="4900" i="1" dirty="0"/>
                  <a:t>.</a:t>
                </a:r>
                <a:endParaRPr lang="vi-VN" sz="4900" i="1" dirty="0"/>
              </a:p>
            </p:txBody>
          </p:sp>
        </mc:Choice>
        <mc:Fallback xmlns="">
          <p:sp>
            <p:nvSpPr>
              <p:cNvPr id="374" name="Google Shape;374;p5"/>
              <p:cNvSpPr txBox="1">
                <a:spLocks noGrp="1" noRot="1" noChangeAspect="1" noMove="1" noResize="1" noEditPoints="1" noAdjustHandles="1" noChangeArrowheads="1" noChangeShapeType="1" noTextEdit="1"/>
              </p:cNvSpPr>
              <p:nvPr>
                <p:ph type="body" idx="1"/>
              </p:nvPr>
            </p:nvSpPr>
            <p:spPr>
              <a:xfrm>
                <a:off x="408023" y="968050"/>
                <a:ext cx="7412002" cy="5715129"/>
              </a:xfrm>
              <a:prstGeom prst="rect">
                <a:avLst/>
              </a:prstGeom>
              <a:blipFill>
                <a:blip r:embed="rId3"/>
                <a:stretch>
                  <a:fillRect t="-534" r="-411"/>
                </a:stretch>
              </a:blipFill>
              <a:ln>
                <a:noFill/>
              </a:ln>
            </p:spPr>
            <p:txBody>
              <a:bodyPr/>
              <a:lstStyle/>
              <a:p>
                <a:r>
                  <a:rPr lang="en-US">
                    <a:noFill/>
                  </a:rPr>
                  <a:t> </a:t>
                </a:r>
              </a:p>
            </p:txBody>
          </p:sp>
        </mc:Fallback>
      </mc:AlternateContent>
      <p:sp>
        <p:nvSpPr>
          <p:cNvPr id="375" name="Google Shape;375;p5"/>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7</a:t>
            </a:fld>
            <a:endParaRPr/>
          </a:p>
        </p:txBody>
      </p:sp>
      <p:sp>
        <p:nvSpPr>
          <p:cNvPr id="4" name="Google Shape;374;p5">
            <a:extLst>
              <a:ext uri="{FF2B5EF4-FFF2-40B4-BE49-F238E27FC236}">
                <a16:creationId xmlns:a16="http://schemas.microsoft.com/office/drawing/2014/main" id="{6CC65480-9B69-8C8A-C560-971AE7804463}"/>
              </a:ext>
            </a:extLst>
          </p:cNvPr>
          <p:cNvSpPr txBox="1">
            <a:spLocks/>
          </p:cNvSpPr>
          <p:nvPr/>
        </p:nvSpPr>
        <p:spPr>
          <a:xfrm>
            <a:off x="8302029" y="3429001"/>
            <a:ext cx="3558766" cy="1115840"/>
          </a:xfrm>
          <a:prstGeom prst="rect">
            <a:avLst/>
          </a:prstGeom>
          <a:noFill/>
          <a:ln>
            <a:solidFill>
              <a:schemeClr val="tx1"/>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buNone/>
            </a:pPr>
            <a:r>
              <a:rPr lang="en-US" sz="1500" dirty="0">
                <a:solidFill>
                  <a:srgbClr val="000000"/>
                </a:solidFill>
                <a:latin typeface="Lucida Sans Unicode" panose="020B0602030504020204" pitchFamily="34" charset="0"/>
                <a:cs typeface="Lucida Sans Unicode" panose="020B0602030504020204" pitchFamily="34" charset="0"/>
              </a:rPr>
              <a:t>noise = </a:t>
            </a:r>
            <a:r>
              <a:rPr lang="en-US" sz="1500" dirty="0" err="1">
                <a:solidFill>
                  <a:srgbClr val="000000"/>
                </a:solidFill>
                <a:latin typeface="Lucida Sans Unicode" panose="020B0602030504020204" pitchFamily="34" charset="0"/>
                <a:cs typeface="Lucida Sans Unicode" panose="020B0602030504020204" pitchFamily="34" charset="0"/>
              </a:rPr>
              <a:t>np.random.normal</a:t>
            </a:r>
            <a:r>
              <a:rPr lang="en-US" sz="1500" dirty="0">
                <a:solidFill>
                  <a:srgbClr val="000000"/>
                </a:solidFill>
                <a:latin typeface="Lucida Sans Unicode" panose="020B0602030504020204" pitchFamily="34" charset="0"/>
                <a:cs typeface="Lucida Sans Unicode" panose="020B0602030504020204" pitchFamily="34" charset="0"/>
              </a:rPr>
              <a:t>(</a:t>
            </a:r>
            <a:r>
              <a:rPr lang="en-US" sz="1500" dirty="0">
                <a:solidFill>
                  <a:srgbClr val="116644"/>
                </a:solidFill>
                <a:latin typeface="Lucida Sans Unicode" panose="020B0602030504020204" pitchFamily="34" charset="0"/>
                <a:cs typeface="Lucida Sans Unicode" panose="020B0602030504020204" pitchFamily="34" charset="0"/>
              </a:rPr>
              <a:t>0</a:t>
            </a:r>
            <a:r>
              <a:rPr lang="en-US" sz="1500" dirty="0">
                <a:solidFill>
                  <a:srgbClr val="000000"/>
                </a:solidFill>
                <a:latin typeface="Lucida Sans Unicode" panose="020B0602030504020204" pitchFamily="34" charset="0"/>
                <a:cs typeface="Lucida Sans Unicode" panose="020B0602030504020204" pitchFamily="34" charset="0"/>
              </a:rPr>
              <a:t>, </a:t>
            </a:r>
            <a:r>
              <a:rPr lang="en-US" sz="1500" dirty="0">
                <a:solidFill>
                  <a:srgbClr val="116644"/>
                </a:solidFill>
                <a:latin typeface="Lucida Sans Unicode" panose="020B0602030504020204" pitchFamily="34" charset="0"/>
                <a:cs typeface="Lucida Sans Unicode" panose="020B0602030504020204" pitchFamily="34" charset="0"/>
              </a:rPr>
              <a:t>0.3</a:t>
            </a:r>
            <a:r>
              <a:rPr lang="en-US" sz="1500" dirty="0">
                <a:solidFill>
                  <a:srgbClr val="000000"/>
                </a:solidFill>
                <a:latin typeface="Lucida Sans Unicode" panose="020B0602030504020204" pitchFamily="34" charset="0"/>
                <a:cs typeface="Lucida Sans Unicode" panose="020B0602030504020204" pitchFamily="34" charset="0"/>
              </a:rPr>
              <a:t>, size=</a:t>
            </a:r>
            <a:r>
              <a:rPr lang="en-US" sz="1500" dirty="0" err="1">
                <a:solidFill>
                  <a:srgbClr val="000000"/>
                </a:solidFill>
                <a:latin typeface="Lucida Sans Unicode" panose="020B0602030504020204" pitchFamily="34" charset="0"/>
                <a:cs typeface="Lucida Sans Unicode" panose="020B0602030504020204" pitchFamily="34" charset="0"/>
              </a:rPr>
              <a:t>x.shape</a:t>
            </a:r>
            <a:r>
              <a:rPr lang="en-US" sz="1500" dirty="0">
                <a:solidFill>
                  <a:srgbClr val="000000"/>
                </a:solidFill>
                <a:latin typeface="Lucida Sans Unicode" panose="020B0602030504020204" pitchFamily="34" charset="0"/>
                <a:cs typeface="Lucida Sans Unicode" panose="020B0602030504020204" pitchFamily="34" charset="0"/>
              </a:rPr>
              <a:t>[</a:t>
            </a:r>
            <a:r>
              <a:rPr lang="en-US" sz="1500" dirty="0">
                <a:solidFill>
                  <a:srgbClr val="116644"/>
                </a:solidFill>
                <a:latin typeface="Lucida Sans Unicode" panose="020B0602030504020204" pitchFamily="34" charset="0"/>
                <a:cs typeface="Lucida Sans Unicode" panose="020B0602030504020204" pitchFamily="34" charset="0"/>
              </a:rPr>
              <a:t>0</a:t>
            </a:r>
            <a:r>
              <a:rPr lang="en-US" sz="1500" dirty="0">
                <a:solidFill>
                  <a:srgbClr val="000000"/>
                </a:solidFill>
                <a:latin typeface="Lucida Sans Unicode" panose="020B0602030504020204" pitchFamily="34" charset="0"/>
                <a:cs typeface="Lucida Sans Unicode" panose="020B0602030504020204" pitchFamily="34" charset="0"/>
              </a:rPr>
              <a:t>])</a:t>
            </a:r>
          </a:p>
          <a:p>
            <a:pPr marL="50800" indent="0">
              <a:buNone/>
            </a:pPr>
            <a:r>
              <a:rPr lang="en-US" sz="1500" dirty="0">
                <a:solidFill>
                  <a:srgbClr val="000000"/>
                </a:solidFill>
                <a:latin typeface="Lucida Sans Unicode" panose="020B0602030504020204" pitchFamily="34" charset="0"/>
                <a:cs typeface="Lucida Sans Unicode" panose="020B0602030504020204" pitchFamily="34" charset="0"/>
              </a:rPr>
              <a:t>t = f(x) + noise</a:t>
            </a:r>
          </a:p>
          <a:p>
            <a:pPr marL="50800" indent="0">
              <a:buNone/>
            </a:pPr>
            <a:endParaRPr lang="en-US" b="0" dirty="0">
              <a:solidFill>
                <a:srgbClr val="000000"/>
              </a:solidFill>
              <a:effectLst/>
              <a:latin typeface="Courier New" panose="02070309020205020404" pitchFamily="49" charset="0"/>
            </a:endParaRPr>
          </a:p>
          <a:p>
            <a:pPr marL="228600" indent="-50800">
              <a:spcBef>
                <a:spcPts val="0"/>
              </a:spcBef>
              <a:buFont typeface="Arial"/>
              <a:buNone/>
            </a:pPr>
            <a:endParaRPr lang="en-US" dirty="0"/>
          </a:p>
        </p:txBody>
      </p:sp>
      <p:pic>
        <p:nvPicPr>
          <p:cNvPr id="8" name="Graphic 7">
            <a:extLst>
              <a:ext uri="{FF2B5EF4-FFF2-40B4-BE49-F238E27FC236}">
                <a16:creationId xmlns:a16="http://schemas.microsoft.com/office/drawing/2014/main" id="{AE4DB692-4FF0-5899-E95D-FF406F4EB90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820025" y="695325"/>
            <a:ext cx="4371975" cy="2733675"/>
          </a:xfrm>
          <a:prstGeom prst="rect">
            <a:avLst/>
          </a:prstGeom>
        </p:spPr>
      </p:pic>
    </p:spTree>
    <p:extLst>
      <p:ext uri="{BB962C8B-B14F-4D97-AF65-F5344CB8AC3E}">
        <p14:creationId xmlns:p14="http://schemas.microsoft.com/office/powerpoint/2010/main" val="213394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4">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dirty="0" err="1"/>
              <a:t>dụ</a:t>
            </a:r>
            <a:r>
              <a:rPr lang="en-US" dirty="0"/>
              <a:t> 2</a:t>
            </a:r>
            <a:endParaRPr dirty="0"/>
          </a:p>
        </p:txBody>
      </p:sp>
      <mc:AlternateContent xmlns:mc="http://schemas.openxmlformats.org/markup-compatibility/2006" xmlns:a14="http://schemas.microsoft.com/office/drawing/2010/main">
        <mc:Choice Requires="a14">
          <p:sp>
            <p:nvSpPr>
              <p:cNvPr id="374" name="Google Shape;374;p5"/>
              <p:cNvSpPr txBox="1">
                <a:spLocks noGrp="1"/>
              </p:cNvSpPr>
              <p:nvPr>
                <p:ph type="body" idx="1"/>
              </p:nvPr>
            </p:nvSpPr>
            <p:spPr>
              <a:xfrm>
                <a:off x="408023" y="968050"/>
                <a:ext cx="7412002" cy="5715129"/>
              </a:xfrm>
              <a:prstGeom prst="rect">
                <a:avLst/>
              </a:prstGeom>
              <a:noFill/>
              <a:ln>
                <a:noFill/>
              </a:ln>
            </p:spPr>
            <p:txBody>
              <a:bodyPr spcFirstLastPara="1" wrap="square" lIns="91425" tIns="45700" rIns="91425" bIns="45700" anchor="t" anchorCtr="0">
                <a:normAutofit fontScale="40000" lnSpcReduction="20000"/>
              </a:bodyPr>
              <a:lstStyle/>
              <a:p>
                <a:pPr marL="228600" lvl="0" indent="-50800" algn="just" rtl="0">
                  <a:lnSpc>
                    <a:spcPct val="130000"/>
                  </a:lnSpc>
                  <a:spcBef>
                    <a:spcPts val="0"/>
                  </a:spcBef>
                  <a:spcAft>
                    <a:spcPts val="0"/>
                  </a:spcAft>
                  <a:buClr>
                    <a:schemeClr val="dk1"/>
                  </a:buClr>
                  <a:buSzPts val="2800"/>
                  <a:buNone/>
                </a:pPr>
                <a:r>
                  <a:rPr lang="en-US" sz="6200" b="1" dirty="0">
                    <a:solidFill>
                      <a:srgbClr val="FF0000"/>
                    </a:solidFill>
                  </a:rPr>
                  <a:t>Mô </a:t>
                </a:r>
                <a:r>
                  <a:rPr lang="en-US" sz="6200" b="1" dirty="0" err="1">
                    <a:solidFill>
                      <a:srgbClr val="FF0000"/>
                    </a:solidFill>
                  </a:rPr>
                  <a:t>hình</a:t>
                </a:r>
                <a:r>
                  <a:rPr lang="en-US" sz="6200" b="1" dirty="0">
                    <a:solidFill>
                      <a:srgbClr val="FF0000"/>
                    </a:solidFill>
                  </a:rPr>
                  <a:t> (Model)</a:t>
                </a:r>
              </a:p>
              <a:p>
                <a:pPr marL="228600" lvl="0" indent="-50800" algn="just" rtl="0">
                  <a:lnSpc>
                    <a:spcPct val="130000"/>
                  </a:lnSpc>
                  <a:spcBef>
                    <a:spcPts val="0"/>
                  </a:spcBef>
                  <a:spcAft>
                    <a:spcPts val="0"/>
                  </a:spcAft>
                  <a:buClr>
                    <a:schemeClr val="dk1"/>
                  </a:buClr>
                  <a:buSzPts val="2800"/>
                  <a:buNone/>
                </a:pPr>
                <a:endParaRPr lang="en-US" dirty="0"/>
              </a:p>
              <a:p>
                <a:pPr marL="228600" lvl="0" indent="-50800">
                  <a:spcBef>
                    <a:spcPts val="0"/>
                  </a:spcBef>
                  <a:buNone/>
                </a:pPr>
                <a:r>
                  <a:rPr lang="en-US" sz="5500" dirty="0" err="1"/>
                  <a:t>Tương</a:t>
                </a:r>
                <a:r>
                  <a:rPr lang="en-US" sz="5500" dirty="0"/>
                  <a:t> </a:t>
                </a:r>
                <a:r>
                  <a:rPr lang="en-US" sz="5500" dirty="0" err="1"/>
                  <a:t>tự</a:t>
                </a:r>
                <a:r>
                  <a:rPr lang="en-US" sz="5500" dirty="0"/>
                  <a:t>, ta </a:t>
                </a:r>
                <a:r>
                  <a:rPr lang="en-US" sz="5500" dirty="0" err="1"/>
                  <a:t>thực</a:t>
                </a:r>
                <a:r>
                  <a:rPr lang="en-US" sz="5500" dirty="0"/>
                  <a:t> </a:t>
                </a:r>
                <a:r>
                  <a:rPr lang="en-US" sz="5500" dirty="0" err="1"/>
                  <a:t>nghiệm</a:t>
                </a:r>
                <a:r>
                  <a:rPr lang="en-US" sz="5500" dirty="0"/>
                  <a:t> </a:t>
                </a:r>
                <a:r>
                  <a:rPr lang="en-US" sz="5500" dirty="0" err="1"/>
                  <a:t>với</a:t>
                </a:r>
                <a:r>
                  <a:rPr lang="en-US" sz="5500" dirty="0"/>
                  <a:t> </a:t>
                </a:r>
                <a:r>
                  <a:rPr lang="en-US" sz="5500" dirty="0" err="1"/>
                  <a:t>một</a:t>
                </a:r>
                <a:r>
                  <a:rPr lang="en-US" sz="5500" dirty="0"/>
                  <a:t> </a:t>
                </a:r>
                <a:r>
                  <a:rPr lang="en-US" sz="5500" dirty="0" err="1"/>
                  <a:t>mô</a:t>
                </a:r>
                <a:r>
                  <a:rPr lang="en-US" sz="5500" dirty="0"/>
                  <a:t> </a:t>
                </a:r>
                <a:r>
                  <a:rPr lang="en-US" sz="5500" dirty="0" err="1"/>
                  <a:t>hình</a:t>
                </a:r>
                <a:r>
                  <a:rPr lang="en-US" sz="5500" dirty="0"/>
                  <a:t> </a:t>
                </a:r>
                <a:r>
                  <a:rPr lang="en-US" sz="5500" dirty="0" err="1"/>
                  <a:t>đơn</a:t>
                </a:r>
                <a:r>
                  <a:rPr lang="en-US" sz="5500" dirty="0"/>
                  <a:t> </a:t>
                </a:r>
                <a:r>
                  <a:rPr lang="en-US" sz="5500" dirty="0" err="1"/>
                  <a:t>giản</a:t>
                </a:r>
                <a:r>
                  <a:rPr lang="en-US" sz="5500" dirty="0"/>
                  <a:t> </a:t>
                </a:r>
                <a:r>
                  <a:rPr lang="en-US" sz="5500" dirty="0" err="1"/>
                  <a:t>có</a:t>
                </a:r>
                <a:r>
                  <a:rPr lang="en-US" sz="5500" dirty="0"/>
                  <a:t> </a:t>
                </a:r>
                <a:r>
                  <a:rPr lang="en-US" sz="5500" dirty="0" err="1"/>
                  <a:t>dạng</a:t>
                </a:r>
                <a:r>
                  <a:rPr lang="en-US" sz="5500" dirty="0"/>
                  <a:t>:</a:t>
                </a:r>
              </a:p>
              <a:p>
                <a:pPr marL="228600" lvl="0" indent="-50800">
                  <a:spcBef>
                    <a:spcPts val="0"/>
                  </a:spcBef>
                  <a:buNone/>
                </a:pPr>
                <a14:m>
                  <m:oMathPara xmlns:m="http://schemas.openxmlformats.org/officeDocument/2006/math">
                    <m:oMathParaPr>
                      <m:jc m:val="centerGroup"/>
                    </m:oMathParaPr>
                    <m:oMath xmlns:m="http://schemas.openxmlformats.org/officeDocument/2006/math">
                      <m:r>
                        <a:rPr lang="en-US" sz="5500" i="1">
                          <a:latin typeface="Cambria Math" panose="02040503050406030204" pitchFamily="18" charset="0"/>
                        </a:rPr>
                        <m:t>𝑦</m:t>
                      </m:r>
                      <m:r>
                        <a:rPr lang="en-US" sz="5500" i="1">
                          <a:latin typeface="Cambria Math" panose="02040503050406030204" pitchFamily="18" charset="0"/>
                        </a:rPr>
                        <m:t>=</m:t>
                      </m:r>
                      <m:sSub>
                        <m:sSubPr>
                          <m:ctrlPr>
                            <a:rPr lang="en-US" sz="5500" i="1">
                              <a:latin typeface="Cambria Math" panose="02040503050406030204" pitchFamily="18" charset="0"/>
                            </a:rPr>
                          </m:ctrlPr>
                        </m:sSubPr>
                        <m:e>
                          <m:r>
                            <a:rPr lang="en-US" sz="5500" i="1">
                              <a:latin typeface="Cambria Math" panose="02040503050406030204" pitchFamily="18" charset="0"/>
                            </a:rPr>
                            <m:t>𝑓</m:t>
                          </m:r>
                        </m:e>
                        <m:sub>
                          <m:r>
                            <a:rPr lang="en-US" sz="5500" b="1" i="1">
                              <a:latin typeface="Cambria Math" panose="02040503050406030204" pitchFamily="18" charset="0"/>
                            </a:rPr>
                            <m:t>𝒘</m:t>
                          </m:r>
                        </m:sub>
                      </m:sSub>
                      <m:d>
                        <m:dPr>
                          <m:ctrlPr>
                            <a:rPr lang="en-US" sz="5500" i="1">
                              <a:latin typeface="Cambria Math" panose="02040503050406030204" pitchFamily="18" charset="0"/>
                            </a:rPr>
                          </m:ctrlPr>
                        </m:dPr>
                        <m:e>
                          <m:r>
                            <a:rPr lang="en-US" sz="5500" i="1">
                              <a:latin typeface="Cambria Math" panose="02040503050406030204" pitchFamily="18" charset="0"/>
                            </a:rPr>
                            <m:t>𝑥</m:t>
                          </m:r>
                        </m:e>
                      </m:d>
                      <m:r>
                        <a:rPr lang="en-US" sz="5500" i="1">
                          <a:latin typeface="Cambria Math" panose="02040503050406030204" pitchFamily="18" charset="0"/>
                        </a:rPr>
                        <m:t>=</m:t>
                      </m:r>
                      <m:sSub>
                        <m:sSubPr>
                          <m:ctrlPr>
                            <a:rPr lang="en-US" sz="5500" i="1">
                              <a:latin typeface="Cambria Math" panose="02040503050406030204" pitchFamily="18" charset="0"/>
                            </a:rPr>
                          </m:ctrlPr>
                        </m:sSubPr>
                        <m:e>
                          <m:r>
                            <a:rPr lang="en-US" sz="5500" i="1">
                              <a:latin typeface="Cambria Math" panose="02040503050406030204" pitchFamily="18" charset="0"/>
                            </a:rPr>
                            <m:t>𝑤</m:t>
                          </m:r>
                        </m:e>
                        <m:sub>
                          <m:r>
                            <a:rPr lang="en-US" sz="5500" i="1">
                              <a:latin typeface="Cambria Math" panose="02040503050406030204" pitchFamily="18" charset="0"/>
                            </a:rPr>
                            <m:t>0</m:t>
                          </m:r>
                        </m:sub>
                      </m:sSub>
                      <m:r>
                        <a:rPr lang="en-US" sz="5500" i="1">
                          <a:latin typeface="Cambria Math" panose="02040503050406030204" pitchFamily="18" charset="0"/>
                        </a:rPr>
                        <m:t>𝑥</m:t>
                      </m:r>
                    </m:oMath>
                  </m:oMathPara>
                </a14:m>
                <a:endParaRPr lang="en-US" sz="5500" dirty="0"/>
              </a:p>
              <a:p>
                <a:pPr marL="228600" indent="-50800">
                  <a:spcBef>
                    <a:spcPts val="0"/>
                  </a:spcBef>
                  <a:buNone/>
                </a:pPr>
                <a:r>
                  <a:rPr lang="en-US" sz="5500" dirty="0" err="1"/>
                  <a:t>với</a:t>
                </a:r>
                <a:r>
                  <a:rPr lang="en-US" sz="5500" dirty="0"/>
                  <a:t> </a:t>
                </a:r>
                <a14:m>
                  <m:oMath xmlns:m="http://schemas.openxmlformats.org/officeDocument/2006/math">
                    <m:sSub>
                      <m:sSubPr>
                        <m:ctrlPr>
                          <a:rPr lang="en-US" sz="5500" i="1">
                            <a:latin typeface="Cambria Math" panose="02040503050406030204" pitchFamily="18" charset="0"/>
                          </a:rPr>
                        </m:ctrlPr>
                      </m:sSubPr>
                      <m:e>
                        <m:r>
                          <a:rPr lang="en-US" sz="5500" i="1">
                            <a:latin typeface="Cambria Math" panose="02040503050406030204" pitchFamily="18" charset="0"/>
                          </a:rPr>
                          <m:t>𝑤</m:t>
                        </m:r>
                      </m:e>
                      <m:sub>
                        <m:r>
                          <a:rPr lang="en-US" sz="5500" i="1">
                            <a:latin typeface="Cambria Math" panose="02040503050406030204" pitchFamily="18" charset="0"/>
                          </a:rPr>
                          <m:t>0</m:t>
                        </m:r>
                      </m:sub>
                    </m:sSub>
                  </m:oMath>
                </a14:m>
                <a:r>
                  <a:rPr lang="en-US" sz="5500" dirty="0"/>
                  <a:t> </a:t>
                </a:r>
                <a:r>
                  <a:rPr lang="en-US" sz="5500" dirty="0" err="1"/>
                  <a:t>là</a:t>
                </a:r>
                <a:r>
                  <a:rPr lang="en-US" sz="5500" dirty="0"/>
                  <a:t> </a:t>
                </a:r>
                <a:r>
                  <a:rPr lang="en-US" sz="5500" dirty="0" err="1">
                    <a:solidFill>
                      <a:schemeClr val="accent1"/>
                    </a:solidFill>
                  </a:rPr>
                  <a:t>tham</a:t>
                </a:r>
                <a:r>
                  <a:rPr lang="en-US" sz="5500" dirty="0">
                    <a:solidFill>
                      <a:schemeClr val="accent1"/>
                    </a:solidFill>
                  </a:rPr>
                  <a:t> </a:t>
                </a:r>
                <a:r>
                  <a:rPr lang="en-US" sz="5500" dirty="0" err="1">
                    <a:solidFill>
                      <a:schemeClr val="accent1"/>
                    </a:solidFill>
                  </a:rPr>
                  <a:t>số</a:t>
                </a:r>
                <a:r>
                  <a:rPr lang="en-US" sz="5500" dirty="0">
                    <a:solidFill>
                      <a:schemeClr val="accent1"/>
                    </a:solidFill>
                  </a:rPr>
                  <a:t> (parameter) </a:t>
                </a:r>
                <a:r>
                  <a:rPr lang="en-US" sz="5500" dirty="0" err="1"/>
                  <a:t>duy</a:t>
                </a:r>
                <a:r>
                  <a:rPr lang="en-US" sz="5500" dirty="0"/>
                  <a:t> </a:t>
                </a:r>
                <a:r>
                  <a:rPr lang="en-US" sz="5500" dirty="0" err="1"/>
                  <a:t>nhất</a:t>
                </a:r>
                <a:r>
                  <a:rPr lang="en-US" sz="5500" dirty="0"/>
                  <a:t> </a:t>
                </a:r>
                <a:r>
                  <a:rPr lang="en-US" sz="5500" dirty="0" err="1"/>
                  <a:t>của</a:t>
                </a:r>
                <a:r>
                  <a:rPr lang="en-US" sz="5500" dirty="0"/>
                  <a:t> </a:t>
                </a:r>
                <a:r>
                  <a:rPr lang="en-US" sz="5500" dirty="0" err="1"/>
                  <a:t>mô</a:t>
                </a:r>
                <a:r>
                  <a:rPr lang="en-US" sz="5500" dirty="0"/>
                  <a:t> </a:t>
                </a:r>
                <a:r>
                  <a:rPr lang="en-US" sz="5500" dirty="0" err="1"/>
                  <a:t>hình</a:t>
                </a:r>
                <a:r>
                  <a:rPr lang="en-US" sz="5500" dirty="0"/>
                  <a:t>.</a:t>
                </a:r>
              </a:p>
              <a:p>
                <a:pPr marL="228600" indent="-50800">
                  <a:spcBef>
                    <a:spcPts val="0"/>
                  </a:spcBef>
                  <a:buNone/>
                </a:pPr>
                <a:endParaRPr lang="en-US" sz="5500" dirty="0"/>
              </a:p>
              <a:p>
                <a:pPr marL="228600" indent="-50800">
                  <a:spcBef>
                    <a:spcPts val="0"/>
                  </a:spcBef>
                  <a:buNone/>
                </a:pPr>
                <a:r>
                  <a:rPr lang="en-US" sz="5500" dirty="0" err="1"/>
                  <a:t>Với</a:t>
                </a:r>
                <a:r>
                  <a:rPr lang="en-US" sz="5500" dirty="0"/>
                  <a:t> </a:t>
                </a:r>
                <a:r>
                  <a:rPr lang="en-US" sz="5500" dirty="0" err="1"/>
                  <a:t>tập</a:t>
                </a:r>
                <a:r>
                  <a:rPr lang="en-US" sz="5500" dirty="0"/>
                  <a:t> </a:t>
                </a:r>
                <a:r>
                  <a:rPr lang="en-US" sz="5500" dirty="0" err="1"/>
                  <a:t>dữ</a:t>
                </a:r>
                <a:r>
                  <a:rPr lang="en-US" sz="5500" dirty="0"/>
                  <a:t> </a:t>
                </a:r>
                <a:r>
                  <a:rPr lang="en-US" sz="5500" dirty="0" err="1"/>
                  <a:t>liệu</a:t>
                </a:r>
                <a:r>
                  <a:rPr lang="en-US" sz="5500" dirty="0"/>
                  <a:t> </a:t>
                </a:r>
                <a:r>
                  <a:rPr lang="en-US" sz="5500" dirty="0" err="1"/>
                  <a:t>mới</a:t>
                </a:r>
                <a:r>
                  <a:rPr lang="en-US" sz="5500" dirty="0"/>
                  <a:t> </a:t>
                </a:r>
                <a:r>
                  <a:rPr lang="en-US" sz="5500" dirty="0" err="1"/>
                  <a:t>này</a:t>
                </a:r>
                <a:r>
                  <a:rPr lang="en-US" sz="5500" dirty="0"/>
                  <a:t>, ta </a:t>
                </a:r>
                <a:r>
                  <a:rPr lang="en-US" sz="5500" dirty="0" err="1"/>
                  <a:t>không</a:t>
                </a:r>
                <a:r>
                  <a:rPr lang="en-US" sz="5500" dirty="0"/>
                  <a:t> </a:t>
                </a:r>
                <a:r>
                  <a:rPr lang="en-US" sz="5500" dirty="0" err="1"/>
                  <a:t>thể</a:t>
                </a:r>
                <a:r>
                  <a:rPr lang="en-US" sz="5500" dirty="0"/>
                  <a:t> </a:t>
                </a:r>
                <a:r>
                  <a:rPr lang="en-US" sz="5500" dirty="0" err="1"/>
                  <a:t>tính</a:t>
                </a:r>
                <a:r>
                  <a:rPr lang="en-US" sz="5500" dirty="0"/>
                  <a:t> </a:t>
                </a:r>
                <a:r>
                  <a:rPr lang="en-US" sz="5500" dirty="0" err="1"/>
                  <a:t>giá</a:t>
                </a:r>
                <a:r>
                  <a:rPr lang="en-US" sz="5500" dirty="0"/>
                  <a:t> </a:t>
                </a:r>
                <a:r>
                  <a:rPr lang="en-US" sz="5500" dirty="0" err="1"/>
                  <a:t>trị</a:t>
                </a:r>
                <a:r>
                  <a:rPr lang="en-US" sz="5500" dirty="0"/>
                  <a:t> </a:t>
                </a:r>
                <a:r>
                  <a:rPr lang="en-US" sz="5500" dirty="0" err="1"/>
                  <a:t>của</a:t>
                </a:r>
                <a:r>
                  <a:rPr lang="en-US" sz="5500" dirty="0"/>
                  <a:t> </a:t>
                </a:r>
                <a14:m>
                  <m:oMath xmlns:m="http://schemas.openxmlformats.org/officeDocument/2006/math">
                    <m:sSub>
                      <m:sSubPr>
                        <m:ctrlPr>
                          <a:rPr lang="en-US" sz="5500" i="1">
                            <a:latin typeface="Cambria Math" panose="02040503050406030204" pitchFamily="18" charset="0"/>
                          </a:rPr>
                        </m:ctrlPr>
                      </m:sSubPr>
                      <m:e>
                        <m:r>
                          <a:rPr lang="en-US" sz="5500" i="1">
                            <a:latin typeface="Cambria Math" panose="02040503050406030204" pitchFamily="18" charset="0"/>
                          </a:rPr>
                          <m:t>𝑤</m:t>
                        </m:r>
                      </m:e>
                      <m:sub>
                        <m:r>
                          <a:rPr lang="en-US" sz="5500" i="1">
                            <a:latin typeface="Cambria Math" panose="02040503050406030204" pitchFamily="18" charset="0"/>
                          </a:rPr>
                          <m:t>0</m:t>
                        </m:r>
                      </m:sub>
                    </m:sSub>
                  </m:oMath>
                </a14:m>
                <a:r>
                  <a:rPr lang="en-US" sz="5500" dirty="0"/>
                  <a:t> </a:t>
                </a:r>
                <a:r>
                  <a:rPr lang="en-US" sz="5500" dirty="0" err="1"/>
                  <a:t>như</a:t>
                </a:r>
                <a:r>
                  <a:rPr lang="en-US" sz="5500" dirty="0"/>
                  <a:t> </a:t>
                </a:r>
                <a:r>
                  <a:rPr lang="en-US" sz="5500" dirty="0" err="1"/>
                  <a:t>trong</a:t>
                </a:r>
                <a:r>
                  <a:rPr lang="en-US" sz="5500" dirty="0"/>
                  <a:t> </a:t>
                </a:r>
                <a:r>
                  <a:rPr lang="en-US" sz="5500" dirty="0" err="1"/>
                  <a:t>Ví</a:t>
                </a:r>
                <a:r>
                  <a:rPr lang="en-US" sz="5500" dirty="0"/>
                  <a:t> </a:t>
                </a:r>
                <a:r>
                  <a:rPr lang="en-US" sz="5500" dirty="0" err="1"/>
                  <a:t>dụ</a:t>
                </a:r>
                <a:r>
                  <a:rPr lang="en-US" sz="5500" dirty="0"/>
                  <a:t> 1.</a:t>
                </a:r>
              </a:p>
              <a:p>
                <a:pPr marL="228600" indent="-50800">
                  <a:spcBef>
                    <a:spcPts val="0"/>
                  </a:spcBef>
                  <a:buNone/>
                </a:pPr>
                <a:r>
                  <a:rPr lang="en-US" sz="5500" dirty="0"/>
                  <a:t>Ta </a:t>
                </a:r>
                <a:r>
                  <a:rPr lang="en-US" sz="5500" dirty="0" err="1"/>
                  <a:t>có</a:t>
                </a:r>
                <a:r>
                  <a:rPr lang="en-US" sz="5500" dirty="0"/>
                  <a:t> </a:t>
                </a:r>
                <a:r>
                  <a:rPr lang="en-US" sz="5500" dirty="0" err="1"/>
                  <a:t>thể</a:t>
                </a:r>
                <a:r>
                  <a:rPr lang="en-US" sz="5500" dirty="0"/>
                  <a:t> </a:t>
                </a:r>
                <a:r>
                  <a:rPr lang="en-US" sz="5500" dirty="0" err="1"/>
                  <a:t>thử</a:t>
                </a:r>
                <a:r>
                  <a:rPr lang="en-US" sz="5500" dirty="0"/>
                  <a:t> </a:t>
                </a:r>
                <a:r>
                  <a:rPr lang="en-US" sz="5500" dirty="0" err="1"/>
                  <a:t>nhiều</a:t>
                </a:r>
                <a:r>
                  <a:rPr lang="en-US" sz="5500" dirty="0"/>
                  <a:t> </a:t>
                </a:r>
                <a:r>
                  <a:rPr lang="en-US" sz="5500" dirty="0" err="1"/>
                  <a:t>giá</a:t>
                </a:r>
                <a:r>
                  <a:rPr lang="en-US" sz="5500" dirty="0"/>
                  <a:t> </a:t>
                </a:r>
                <a:r>
                  <a:rPr lang="en-US" sz="5500" dirty="0" err="1"/>
                  <a:t>trị</a:t>
                </a:r>
                <a:r>
                  <a:rPr lang="en-US" sz="5500" dirty="0"/>
                  <a:t> </a:t>
                </a:r>
                <a:r>
                  <a:rPr lang="en-US" sz="5500" dirty="0" err="1"/>
                  <a:t>khác</a:t>
                </a:r>
                <a:r>
                  <a:rPr lang="en-US" sz="5500" dirty="0"/>
                  <a:t> </a:t>
                </a:r>
                <a:r>
                  <a:rPr lang="en-US" sz="5500" dirty="0" err="1"/>
                  <a:t>nhau</a:t>
                </a:r>
                <a:r>
                  <a:rPr lang="en-US" sz="5500" dirty="0"/>
                  <a:t> </a:t>
                </a:r>
                <a:r>
                  <a:rPr lang="en-US" sz="5500" dirty="0" err="1"/>
                  <a:t>cho</a:t>
                </a:r>
                <a:r>
                  <a:rPr lang="en-US" sz="5500" dirty="0"/>
                  <a:t> </a:t>
                </a:r>
                <a14:m>
                  <m:oMath xmlns:m="http://schemas.openxmlformats.org/officeDocument/2006/math">
                    <m:sSub>
                      <m:sSubPr>
                        <m:ctrlPr>
                          <a:rPr lang="en-US" sz="5500" i="1">
                            <a:latin typeface="Cambria Math" panose="02040503050406030204" pitchFamily="18" charset="0"/>
                          </a:rPr>
                        </m:ctrlPr>
                      </m:sSubPr>
                      <m:e>
                        <m:r>
                          <a:rPr lang="en-US" sz="5500" i="1">
                            <a:latin typeface="Cambria Math" panose="02040503050406030204" pitchFamily="18" charset="0"/>
                          </a:rPr>
                          <m:t>𝑤</m:t>
                        </m:r>
                      </m:e>
                      <m:sub>
                        <m:r>
                          <a:rPr lang="en-US" sz="5500" i="1">
                            <a:latin typeface="Cambria Math" panose="02040503050406030204" pitchFamily="18" charset="0"/>
                          </a:rPr>
                          <m:t>0</m:t>
                        </m:r>
                      </m:sub>
                    </m:sSub>
                  </m:oMath>
                </a14:m>
                <a:r>
                  <a:rPr lang="en-US" sz="5500" dirty="0"/>
                  <a:t> </a:t>
                </a:r>
                <a:r>
                  <a:rPr lang="en-US" sz="5500" dirty="0" err="1"/>
                  <a:t>như</a:t>
                </a:r>
                <a:r>
                  <a:rPr lang="en-US" sz="5500" dirty="0"/>
                  <a:t> </a:t>
                </a:r>
                <a:r>
                  <a:rPr lang="en-US" sz="5500" dirty="0" err="1"/>
                  <a:t>sau</a:t>
                </a:r>
                <a:r>
                  <a:rPr lang="en-US" sz="5500" dirty="0"/>
                  <a:t>:</a:t>
                </a:r>
              </a:p>
              <a:p>
                <a:pPr marL="863600" indent="-685800">
                  <a:spcBef>
                    <a:spcPts val="0"/>
                  </a:spcBef>
                </a:pPr>
                <a14:m>
                  <m:oMath xmlns:m="http://schemas.openxmlformats.org/officeDocument/2006/math">
                    <m:sSub>
                      <m:sSubPr>
                        <m:ctrlPr>
                          <a:rPr lang="en-US" sz="5500" i="1">
                            <a:latin typeface="Cambria Math" panose="02040503050406030204" pitchFamily="18" charset="0"/>
                          </a:rPr>
                        </m:ctrlPr>
                      </m:sSubPr>
                      <m:e>
                        <m:r>
                          <a:rPr lang="en-US" sz="5500" i="1">
                            <a:latin typeface="Cambria Math" panose="02040503050406030204" pitchFamily="18" charset="0"/>
                          </a:rPr>
                          <m:t>𝑤</m:t>
                        </m:r>
                      </m:e>
                      <m:sub>
                        <m:r>
                          <a:rPr lang="en-US" sz="5500" i="1">
                            <a:latin typeface="Cambria Math" panose="02040503050406030204" pitchFamily="18" charset="0"/>
                          </a:rPr>
                          <m:t>0</m:t>
                        </m:r>
                      </m:sub>
                    </m:sSub>
                    <m:r>
                      <a:rPr lang="en-US" sz="5500" b="0" i="1" smtClean="0">
                        <a:latin typeface="Cambria Math" panose="02040503050406030204" pitchFamily="18" charset="0"/>
                      </a:rPr>
                      <m:t>=4.0</m:t>
                    </m:r>
                  </m:oMath>
                </a14:m>
                <a:r>
                  <a:rPr lang="en-US" sz="5500" b="0" dirty="0"/>
                  <a:t>. </a:t>
                </a:r>
                <a:r>
                  <a:rPr lang="en-US" sz="5500" b="0" dirty="0" err="1"/>
                  <a:t>Giá</a:t>
                </a:r>
                <a:r>
                  <a:rPr lang="en-US" sz="5500" b="0" dirty="0"/>
                  <a:t> </a:t>
                </a:r>
                <a:r>
                  <a:rPr lang="en-US" sz="5500" b="0" dirty="0" err="1"/>
                  <a:t>trị</a:t>
                </a:r>
                <a:r>
                  <a:rPr lang="en-US" sz="5500" b="0" dirty="0"/>
                  <a:t> </a:t>
                </a:r>
                <a14:m>
                  <m:oMath xmlns:m="http://schemas.openxmlformats.org/officeDocument/2006/math">
                    <m:sSub>
                      <m:sSubPr>
                        <m:ctrlPr>
                          <a:rPr lang="en-US" sz="5500" i="1">
                            <a:latin typeface="Cambria Math" panose="02040503050406030204" pitchFamily="18" charset="0"/>
                          </a:rPr>
                        </m:ctrlPr>
                      </m:sSubPr>
                      <m:e>
                        <m:r>
                          <a:rPr lang="en-US" sz="5500" i="1">
                            <a:latin typeface="Cambria Math" panose="02040503050406030204" pitchFamily="18" charset="0"/>
                          </a:rPr>
                          <m:t>𝑤</m:t>
                        </m:r>
                      </m:e>
                      <m:sub>
                        <m:r>
                          <a:rPr lang="en-US" sz="5500" i="1">
                            <a:latin typeface="Cambria Math" panose="02040503050406030204" pitchFamily="18" charset="0"/>
                          </a:rPr>
                          <m:t>0</m:t>
                        </m:r>
                      </m:sub>
                    </m:sSub>
                    <m:r>
                      <a:rPr lang="en-US" sz="5500" b="0" i="1" smtClean="0">
                        <a:latin typeface="Cambria Math" panose="02040503050406030204" pitchFamily="18" charset="0"/>
                      </a:rPr>
                      <m:t>=4.0</m:t>
                    </m:r>
                  </m:oMath>
                </a14:m>
                <a:r>
                  <a:rPr lang="en-US" sz="5500" b="0" dirty="0"/>
                  <a:t> </a:t>
                </a:r>
                <a:r>
                  <a:rPr lang="en-US" sz="5500" b="0" dirty="0" err="1"/>
                  <a:t>quá</a:t>
                </a:r>
                <a:r>
                  <a:rPr lang="en-US" sz="5500" b="0" dirty="0"/>
                  <a:t> </a:t>
                </a:r>
                <a:r>
                  <a:rPr lang="en-US" sz="5500" b="0" dirty="0" err="1"/>
                  <a:t>lớn</a:t>
                </a:r>
                <a:r>
                  <a:rPr lang="en-US" sz="5500" b="0" dirty="0"/>
                  <a:t>. </a:t>
                </a:r>
              </a:p>
              <a:p>
                <a:pPr marL="863600" indent="-685800">
                  <a:spcBef>
                    <a:spcPts val="0"/>
                  </a:spcBef>
                </a:pPr>
                <a14:m>
                  <m:oMath xmlns:m="http://schemas.openxmlformats.org/officeDocument/2006/math">
                    <m:sSub>
                      <m:sSubPr>
                        <m:ctrlPr>
                          <a:rPr lang="en-US" sz="5500" i="1">
                            <a:latin typeface="Cambria Math" panose="02040503050406030204" pitchFamily="18" charset="0"/>
                          </a:rPr>
                        </m:ctrlPr>
                      </m:sSubPr>
                      <m:e>
                        <m:r>
                          <a:rPr lang="en-US" sz="5500" i="1">
                            <a:latin typeface="Cambria Math" panose="02040503050406030204" pitchFamily="18" charset="0"/>
                          </a:rPr>
                          <m:t>𝑤</m:t>
                        </m:r>
                      </m:e>
                      <m:sub>
                        <m:r>
                          <a:rPr lang="en-US" sz="5500" i="1">
                            <a:latin typeface="Cambria Math" panose="02040503050406030204" pitchFamily="18" charset="0"/>
                          </a:rPr>
                          <m:t>0</m:t>
                        </m:r>
                      </m:sub>
                    </m:sSub>
                    <m:r>
                      <a:rPr lang="en-US" sz="5500" i="1">
                        <a:latin typeface="Cambria Math" panose="02040503050406030204" pitchFamily="18" charset="0"/>
                      </a:rPr>
                      <m:t>=</m:t>
                    </m:r>
                    <m:r>
                      <a:rPr lang="en-US" sz="5500" b="0" i="1" smtClean="0">
                        <a:latin typeface="Cambria Math" panose="02040503050406030204" pitchFamily="18" charset="0"/>
                      </a:rPr>
                      <m:t>3.0</m:t>
                    </m:r>
                  </m:oMath>
                </a14:m>
                <a:r>
                  <a:rPr lang="en-US" sz="5500" dirty="0"/>
                  <a:t>. Giá </a:t>
                </a:r>
                <a:r>
                  <a:rPr lang="en-US" sz="5500" dirty="0" err="1"/>
                  <a:t>trị</a:t>
                </a:r>
                <a:r>
                  <a:rPr lang="en-US" sz="5500" dirty="0"/>
                  <a:t> </a:t>
                </a:r>
                <a14:m>
                  <m:oMath xmlns:m="http://schemas.openxmlformats.org/officeDocument/2006/math">
                    <m:sSub>
                      <m:sSubPr>
                        <m:ctrlPr>
                          <a:rPr lang="en-US" sz="5500" i="1">
                            <a:latin typeface="Cambria Math" panose="02040503050406030204" pitchFamily="18" charset="0"/>
                          </a:rPr>
                        </m:ctrlPr>
                      </m:sSubPr>
                      <m:e>
                        <m:r>
                          <a:rPr lang="en-US" sz="5500" i="1">
                            <a:latin typeface="Cambria Math" panose="02040503050406030204" pitchFamily="18" charset="0"/>
                          </a:rPr>
                          <m:t>𝑤</m:t>
                        </m:r>
                      </m:e>
                      <m:sub>
                        <m:r>
                          <a:rPr lang="en-US" sz="5500" i="1">
                            <a:latin typeface="Cambria Math" panose="02040503050406030204" pitchFamily="18" charset="0"/>
                          </a:rPr>
                          <m:t>0</m:t>
                        </m:r>
                      </m:sub>
                    </m:sSub>
                    <m:r>
                      <a:rPr lang="en-US" sz="5500" i="1">
                        <a:latin typeface="Cambria Math" panose="02040503050406030204" pitchFamily="18" charset="0"/>
                      </a:rPr>
                      <m:t>=</m:t>
                    </m:r>
                    <m:r>
                      <a:rPr lang="en-US" sz="5500" b="0" i="1" smtClean="0">
                        <a:latin typeface="Cambria Math" panose="02040503050406030204" pitchFamily="18" charset="0"/>
                      </a:rPr>
                      <m:t>3</m:t>
                    </m:r>
                    <m:r>
                      <a:rPr lang="en-US" sz="5500" i="1">
                        <a:latin typeface="Cambria Math" panose="02040503050406030204" pitchFamily="18" charset="0"/>
                      </a:rPr>
                      <m:t>.0</m:t>
                    </m:r>
                  </m:oMath>
                </a14:m>
                <a:r>
                  <a:rPr lang="en-US" sz="5500" dirty="0"/>
                  <a:t> </a:t>
                </a:r>
                <a:r>
                  <a:rPr lang="en-US" sz="5500" dirty="0" err="1"/>
                  <a:t>vẫn</a:t>
                </a:r>
                <a:r>
                  <a:rPr lang="en-US" sz="5500" dirty="0"/>
                  <a:t> </a:t>
                </a:r>
                <a:r>
                  <a:rPr lang="en-US" sz="5500" dirty="0" err="1"/>
                  <a:t>tương</a:t>
                </a:r>
                <a:r>
                  <a:rPr lang="en-US" sz="5500" dirty="0"/>
                  <a:t> </a:t>
                </a:r>
                <a:r>
                  <a:rPr lang="en-US" sz="5500" dirty="0" err="1"/>
                  <a:t>đối</a:t>
                </a:r>
                <a:r>
                  <a:rPr lang="en-US" sz="5500" dirty="0"/>
                  <a:t> </a:t>
                </a:r>
                <a:r>
                  <a:rPr lang="en-US" sz="5500" dirty="0" err="1"/>
                  <a:t>lớn</a:t>
                </a:r>
                <a:r>
                  <a:rPr lang="en-US" sz="5500" dirty="0"/>
                  <a:t>.</a:t>
                </a:r>
              </a:p>
              <a:p>
                <a:pPr marL="863600" indent="-685800">
                  <a:spcBef>
                    <a:spcPts val="0"/>
                  </a:spcBef>
                </a:pPr>
                <a14:m>
                  <m:oMath xmlns:m="http://schemas.openxmlformats.org/officeDocument/2006/math">
                    <m:sSub>
                      <m:sSubPr>
                        <m:ctrlPr>
                          <a:rPr lang="en-US" sz="5500" i="1">
                            <a:latin typeface="Cambria Math" panose="02040503050406030204" pitchFamily="18" charset="0"/>
                          </a:rPr>
                        </m:ctrlPr>
                      </m:sSubPr>
                      <m:e>
                        <m:r>
                          <a:rPr lang="en-US" sz="5500" i="1">
                            <a:latin typeface="Cambria Math" panose="02040503050406030204" pitchFamily="18" charset="0"/>
                          </a:rPr>
                          <m:t>𝑤</m:t>
                        </m:r>
                      </m:e>
                      <m:sub>
                        <m:r>
                          <a:rPr lang="en-US" sz="5500" i="1">
                            <a:latin typeface="Cambria Math" panose="02040503050406030204" pitchFamily="18" charset="0"/>
                          </a:rPr>
                          <m:t>0</m:t>
                        </m:r>
                      </m:sub>
                    </m:sSub>
                    <m:r>
                      <a:rPr lang="en-US" sz="5500" i="1">
                        <a:latin typeface="Cambria Math" panose="02040503050406030204" pitchFamily="18" charset="0"/>
                      </a:rPr>
                      <m:t>=</m:t>
                    </m:r>
                    <m:r>
                      <a:rPr lang="en-US" sz="5500" b="0" i="1" smtClean="0">
                        <a:latin typeface="Cambria Math" panose="02040503050406030204" pitchFamily="18" charset="0"/>
                      </a:rPr>
                      <m:t>0.75</m:t>
                    </m:r>
                  </m:oMath>
                </a14:m>
                <a:r>
                  <a:rPr lang="en-US" sz="5500" dirty="0"/>
                  <a:t>. Giá </a:t>
                </a:r>
                <a:r>
                  <a:rPr lang="en-US" sz="5500" dirty="0" err="1"/>
                  <a:t>trị</a:t>
                </a:r>
                <a:r>
                  <a:rPr lang="en-US" sz="5500" dirty="0"/>
                  <a:t> </a:t>
                </a:r>
                <a14:m>
                  <m:oMath xmlns:m="http://schemas.openxmlformats.org/officeDocument/2006/math">
                    <m:sSub>
                      <m:sSubPr>
                        <m:ctrlPr>
                          <a:rPr lang="en-US" sz="5500" i="1">
                            <a:latin typeface="Cambria Math" panose="02040503050406030204" pitchFamily="18" charset="0"/>
                          </a:rPr>
                        </m:ctrlPr>
                      </m:sSubPr>
                      <m:e>
                        <m:r>
                          <a:rPr lang="en-US" sz="5500" i="1">
                            <a:latin typeface="Cambria Math" panose="02040503050406030204" pitchFamily="18" charset="0"/>
                          </a:rPr>
                          <m:t>𝑤</m:t>
                        </m:r>
                      </m:e>
                      <m:sub>
                        <m:r>
                          <a:rPr lang="en-US" sz="5500" i="1">
                            <a:latin typeface="Cambria Math" panose="02040503050406030204" pitchFamily="18" charset="0"/>
                          </a:rPr>
                          <m:t>0</m:t>
                        </m:r>
                      </m:sub>
                    </m:sSub>
                    <m:r>
                      <a:rPr lang="en-US" sz="5500" i="1">
                        <a:latin typeface="Cambria Math" panose="02040503050406030204" pitchFamily="18" charset="0"/>
                      </a:rPr>
                      <m:t>=</m:t>
                    </m:r>
                    <m:r>
                      <a:rPr lang="en-US" sz="5500" b="0" i="1" smtClean="0">
                        <a:latin typeface="Cambria Math" panose="02040503050406030204" pitchFamily="18" charset="0"/>
                      </a:rPr>
                      <m:t>0.75</m:t>
                    </m:r>
                  </m:oMath>
                </a14:m>
                <a:r>
                  <a:rPr lang="en-US" sz="5500" dirty="0"/>
                  <a:t> </a:t>
                </a:r>
                <a:r>
                  <a:rPr lang="en-US" sz="5500" dirty="0" err="1"/>
                  <a:t>quá</a:t>
                </a:r>
                <a:r>
                  <a:rPr lang="en-US" sz="5500" dirty="0"/>
                  <a:t> </a:t>
                </a:r>
                <a:r>
                  <a:rPr lang="en-US" sz="5500" dirty="0" err="1"/>
                  <a:t>nhỏ</a:t>
                </a:r>
                <a:r>
                  <a:rPr lang="en-US" sz="5500" dirty="0"/>
                  <a:t>. </a:t>
                </a:r>
              </a:p>
              <a:p>
                <a:pPr marL="863600" indent="-685800">
                  <a:spcBef>
                    <a:spcPts val="0"/>
                  </a:spcBef>
                </a:pPr>
                <a14:m>
                  <m:oMath xmlns:m="http://schemas.openxmlformats.org/officeDocument/2006/math">
                    <m:sSub>
                      <m:sSubPr>
                        <m:ctrlPr>
                          <a:rPr lang="en-US" sz="5500" i="1">
                            <a:latin typeface="Cambria Math" panose="02040503050406030204" pitchFamily="18" charset="0"/>
                          </a:rPr>
                        </m:ctrlPr>
                      </m:sSubPr>
                      <m:e>
                        <m:r>
                          <a:rPr lang="en-US" sz="5500" i="1">
                            <a:latin typeface="Cambria Math" panose="02040503050406030204" pitchFamily="18" charset="0"/>
                          </a:rPr>
                          <m:t>𝑤</m:t>
                        </m:r>
                      </m:e>
                      <m:sub>
                        <m:r>
                          <a:rPr lang="en-US" sz="5500" i="1">
                            <a:latin typeface="Cambria Math" panose="02040503050406030204" pitchFamily="18" charset="0"/>
                          </a:rPr>
                          <m:t>0</m:t>
                        </m:r>
                      </m:sub>
                    </m:sSub>
                    <m:r>
                      <a:rPr lang="en-US" sz="5500" i="1">
                        <a:latin typeface="Cambria Math" panose="02040503050406030204" pitchFamily="18" charset="0"/>
                      </a:rPr>
                      <m:t>=</m:t>
                    </m:r>
                    <m:r>
                      <a:rPr lang="en-US" sz="5500" b="0" i="1" smtClean="0">
                        <a:latin typeface="Cambria Math" panose="02040503050406030204" pitchFamily="18" charset="0"/>
                      </a:rPr>
                      <m:t>1.25</m:t>
                    </m:r>
                  </m:oMath>
                </a14:m>
                <a:r>
                  <a:rPr lang="en-US" sz="5500" dirty="0"/>
                  <a:t>. Giá </a:t>
                </a:r>
                <a:r>
                  <a:rPr lang="en-US" sz="5500" dirty="0" err="1"/>
                  <a:t>trị</a:t>
                </a:r>
                <a:r>
                  <a:rPr lang="en-US" sz="5500" dirty="0"/>
                  <a:t> </a:t>
                </a:r>
                <a14:m>
                  <m:oMath xmlns:m="http://schemas.openxmlformats.org/officeDocument/2006/math">
                    <m:sSub>
                      <m:sSubPr>
                        <m:ctrlPr>
                          <a:rPr lang="en-US" sz="5500" i="1">
                            <a:latin typeface="Cambria Math" panose="02040503050406030204" pitchFamily="18" charset="0"/>
                          </a:rPr>
                        </m:ctrlPr>
                      </m:sSubPr>
                      <m:e>
                        <m:r>
                          <a:rPr lang="en-US" sz="5500" i="1">
                            <a:latin typeface="Cambria Math" panose="02040503050406030204" pitchFamily="18" charset="0"/>
                          </a:rPr>
                          <m:t>𝑤</m:t>
                        </m:r>
                      </m:e>
                      <m:sub>
                        <m:r>
                          <a:rPr lang="en-US" sz="5500" i="1">
                            <a:latin typeface="Cambria Math" panose="02040503050406030204" pitchFamily="18" charset="0"/>
                          </a:rPr>
                          <m:t>0</m:t>
                        </m:r>
                      </m:sub>
                    </m:sSub>
                    <m:r>
                      <a:rPr lang="en-US" sz="5500" i="1">
                        <a:latin typeface="Cambria Math" panose="02040503050406030204" pitchFamily="18" charset="0"/>
                      </a:rPr>
                      <m:t>=</m:t>
                    </m:r>
                    <m:r>
                      <a:rPr lang="en-US" sz="5500" b="0" i="1" smtClean="0">
                        <a:latin typeface="Cambria Math" panose="02040503050406030204" pitchFamily="18" charset="0"/>
                      </a:rPr>
                      <m:t>1.25</m:t>
                    </m:r>
                  </m:oMath>
                </a14:m>
                <a:r>
                  <a:rPr lang="en-US" sz="5500" dirty="0"/>
                  <a:t> </a:t>
                </a:r>
                <a:r>
                  <a:rPr lang="en-US" sz="5500" dirty="0" err="1"/>
                  <a:t>vẫn</a:t>
                </a:r>
                <a:r>
                  <a:rPr lang="en-US" sz="5500" dirty="0"/>
                  <a:t> </a:t>
                </a:r>
                <a:r>
                  <a:rPr lang="en-US" sz="5500" dirty="0" err="1"/>
                  <a:t>tương</a:t>
                </a:r>
                <a:r>
                  <a:rPr lang="en-US" sz="5500" dirty="0"/>
                  <a:t> </a:t>
                </a:r>
                <a:r>
                  <a:rPr lang="en-US" sz="5500" dirty="0" err="1"/>
                  <a:t>đối</a:t>
                </a:r>
                <a:r>
                  <a:rPr lang="en-US" sz="5500" dirty="0"/>
                  <a:t> </a:t>
                </a:r>
                <a:r>
                  <a:rPr lang="en-US" sz="5500" dirty="0" err="1"/>
                  <a:t>nhỏ</a:t>
                </a:r>
                <a:r>
                  <a:rPr lang="en-US" sz="5500" dirty="0"/>
                  <a:t>.</a:t>
                </a:r>
              </a:p>
              <a:p>
                <a:pPr marL="863600" indent="-685800">
                  <a:spcBef>
                    <a:spcPts val="0"/>
                  </a:spcBef>
                </a:pPr>
                <a:r>
                  <a:rPr lang="en-US" sz="5500" dirty="0"/>
                  <a:t>… </a:t>
                </a:r>
              </a:p>
              <a:p>
                <a:pPr marL="863600" indent="-685800">
                  <a:spcBef>
                    <a:spcPts val="0"/>
                  </a:spcBef>
                </a:pPr>
                <a:endParaRPr lang="en-US" sz="4800" dirty="0"/>
              </a:p>
              <a:p>
                <a:pPr marL="863600" indent="-685800">
                  <a:spcBef>
                    <a:spcPts val="0"/>
                  </a:spcBef>
                </a:pPr>
                <a:endParaRPr lang="en-US" sz="4800" dirty="0"/>
              </a:p>
              <a:p>
                <a:pPr marL="863600" indent="-685800">
                  <a:spcBef>
                    <a:spcPts val="0"/>
                  </a:spcBef>
                </a:pPr>
                <a:endParaRPr lang="en-US" sz="4800" dirty="0"/>
              </a:p>
              <a:p>
                <a:pPr marL="863600" indent="-685800">
                  <a:spcBef>
                    <a:spcPts val="0"/>
                  </a:spcBef>
                </a:pPr>
                <a:endParaRPr lang="en-US" sz="4900" dirty="0"/>
              </a:p>
              <a:p>
                <a:pPr marL="863600" indent="-685800">
                  <a:spcBef>
                    <a:spcPts val="0"/>
                  </a:spcBef>
                </a:pPr>
                <a:endParaRPr lang="en-US" sz="4900" dirty="0"/>
              </a:p>
              <a:p>
                <a:pPr marL="228600" indent="-50800">
                  <a:spcBef>
                    <a:spcPts val="0"/>
                  </a:spcBef>
                  <a:buNone/>
                </a:pPr>
                <a:endParaRPr lang="en-US" sz="4900" dirty="0"/>
              </a:p>
            </p:txBody>
          </p:sp>
        </mc:Choice>
        <mc:Fallback xmlns="">
          <p:sp>
            <p:nvSpPr>
              <p:cNvPr id="374" name="Google Shape;374;p5"/>
              <p:cNvSpPr txBox="1">
                <a:spLocks noGrp="1" noRot="1" noChangeAspect="1" noMove="1" noResize="1" noEditPoints="1" noAdjustHandles="1" noChangeArrowheads="1" noChangeShapeType="1" noTextEdit="1"/>
              </p:cNvSpPr>
              <p:nvPr>
                <p:ph type="body" idx="1"/>
              </p:nvPr>
            </p:nvSpPr>
            <p:spPr>
              <a:xfrm>
                <a:off x="408023" y="968050"/>
                <a:ext cx="7412002" cy="5715129"/>
              </a:xfrm>
              <a:prstGeom prst="rect">
                <a:avLst/>
              </a:prstGeom>
              <a:blipFill>
                <a:blip r:embed="rId3"/>
                <a:stretch>
                  <a:fillRect t="-747" r="-1069"/>
                </a:stretch>
              </a:blipFill>
              <a:ln>
                <a:noFill/>
              </a:ln>
            </p:spPr>
            <p:txBody>
              <a:bodyPr/>
              <a:lstStyle/>
              <a:p>
                <a:r>
                  <a:rPr lang="en-US">
                    <a:noFill/>
                  </a:rPr>
                  <a:t> </a:t>
                </a:r>
              </a:p>
            </p:txBody>
          </p:sp>
        </mc:Fallback>
      </mc:AlternateContent>
      <p:sp>
        <p:nvSpPr>
          <p:cNvPr id="375" name="Google Shape;375;p5"/>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8</a:t>
            </a:fld>
            <a:endParaRPr/>
          </a:p>
        </p:txBody>
      </p:sp>
      <p:sp>
        <p:nvSpPr>
          <p:cNvPr id="4" name="Google Shape;374;p5">
            <a:extLst>
              <a:ext uri="{FF2B5EF4-FFF2-40B4-BE49-F238E27FC236}">
                <a16:creationId xmlns:a16="http://schemas.microsoft.com/office/drawing/2014/main" id="{6CC65480-9B69-8C8A-C560-971AE7804463}"/>
              </a:ext>
            </a:extLst>
          </p:cNvPr>
          <p:cNvSpPr txBox="1">
            <a:spLocks/>
          </p:cNvSpPr>
          <p:nvPr/>
        </p:nvSpPr>
        <p:spPr>
          <a:xfrm>
            <a:off x="7900678" y="3533570"/>
            <a:ext cx="4210663" cy="1115840"/>
          </a:xfrm>
          <a:prstGeom prst="rect">
            <a:avLst/>
          </a:prstGeom>
          <a:noFill/>
          <a:ln>
            <a:solidFill>
              <a:schemeClr val="tx1"/>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buNone/>
            </a:pPr>
            <a:r>
              <a:rPr lang="pl-PL" sz="1400" dirty="0">
                <a:solidFill>
                  <a:srgbClr val="000000"/>
                </a:solidFill>
                <a:latin typeface="Lucida Sans Unicode" panose="020B0602030504020204" pitchFamily="34" charset="0"/>
                <a:cs typeface="Lucida Sans Unicode" panose="020B0602030504020204" pitchFamily="34" charset="0"/>
              </a:rPr>
              <a:t>w_0 = </a:t>
            </a:r>
            <a:r>
              <a:rPr lang="pl-PL" sz="1400" dirty="0">
                <a:solidFill>
                  <a:srgbClr val="116644"/>
                </a:solidFill>
                <a:latin typeface="Lucida Sans Unicode" panose="020B0602030504020204" pitchFamily="34" charset="0"/>
                <a:cs typeface="Lucida Sans Unicode" panose="020B0602030504020204" pitchFamily="34" charset="0"/>
              </a:rPr>
              <a:t>4.0</a:t>
            </a:r>
            <a:r>
              <a:rPr lang="en-US" sz="1400" dirty="0">
                <a:solidFill>
                  <a:srgbClr val="116644"/>
                </a:solidFill>
                <a:latin typeface="Lucida Sans Unicode" panose="020B0602030504020204" pitchFamily="34" charset="0"/>
                <a:cs typeface="Lucida Sans Unicode" panose="020B0602030504020204" pitchFamily="34" charset="0"/>
              </a:rPr>
              <a:t>    # 3.0, 0.75, 1.25, …</a:t>
            </a:r>
            <a:endParaRPr lang="pl-PL" sz="1400" dirty="0">
              <a:solidFill>
                <a:srgbClr val="000000"/>
              </a:solidFill>
              <a:latin typeface="Lucida Sans Unicode" panose="020B0602030504020204" pitchFamily="34" charset="0"/>
              <a:cs typeface="Lucida Sans Unicode" panose="020B0602030504020204" pitchFamily="34" charset="0"/>
            </a:endParaRPr>
          </a:p>
          <a:p>
            <a:pPr marL="50800" indent="0">
              <a:buNone/>
            </a:pPr>
            <a:r>
              <a:rPr lang="pl-PL" sz="1400" dirty="0">
                <a:solidFill>
                  <a:srgbClr val="000000"/>
                </a:solidFill>
                <a:latin typeface="Lucida Sans Unicode" panose="020B0602030504020204" pitchFamily="34" charset="0"/>
                <a:cs typeface="Lucida Sans Unicode" panose="020B0602030504020204" pitchFamily="34" charset="0"/>
              </a:rPr>
              <a:t>plt.plot([</a:t>
            </a:r>
            <a:r>
              <a:rPr lang="pl-PL" sz="1400" dirty="0">
                <a:solidFill>
                  <a:srgbClr val="116644"/>
                </a:solidFill>
                <a:latin typeface="Lucida Sans Unicode" panose="020B0602030504020204" pitchFamily="34" charset="0"/>
                <a:cs typeface="Lucida Sans Unicode" panose="020B0602030504020204" pitchFamily="34" charset="0"/>
              </a:rPr>
              <a:t>0</a:t>
            </a:r>
            <a:r>
              <a:rPr lang="pl-PL" sz="1400" dirty="0">
                <a:solidFill>
                  <a:srgbClr val="000000"/>
                </a:solidFill>
                <a:latin typeface="Lucida Sans Unicode" panose="020B0602030504020204" pitchFamily="34" charset="0"/>
                <a:cs typeface="Lucida Sans Unicode" panose="020B0602030504020204" pitchFamily="34" charset="0"/>
              </a:rPr>
              <a:t>, </a:t>
            </a:r>
            <a:r>
              <a:rPr lang="pl-PL" sz="1400" dirty="0">
                <a:solidFill>
                  <a:srgbClr val="116644"/>
                </a:solidFill>
                <a:latin typeface="Lucida Sans Unicode" panose="020B0602030504020204" pitchFamily="34" charset="0"/>
                <a:cs typeface="Lucida Sans Unicode" panose="020B0602030504020204" pitchFamily="34" charset="0"/>
              </a:rPr>
              <a:t>1</a:t>
            </a:r>
            <a:r>
              <a:rPr lang="pl-PL" sz="1400" dirty="0">
                <a:solidFill>
                  <a:srgbClr val="000000"/>
                </a:solidFill>
                <a:latin typeface="Lucida Sans Unicode" panose="020B0602030504020204" pitchFamily="34" charset="0"/>
                <a:cs typeface="Lucida Sans Unicode" panose="020B0602030504020204" pitchFamily="34" charset="0"/>
              </a:rPr>
              <a:t>], [model(</a:t>
            </a:r>
            <a:r>
              <a:rPr lang="pl-PL" sz="1400" dirty="0">
                <a:solidFill>
                  <a:srgbClr val="116644"/>
                </a:solidFill>
                <a:latin typeface="Lucida Sans Unicode" panose="020B0602030504020204" pitchFamily="34" charset="0"/>
                <a:cs typeface="Lucida Sans Unicode" panose="020B0602030504020204" pitchFamily="34" charset="0"/>
              </a:rPr>
              <a:t>0</a:t>
            </a:r>
            <a:r>
              <a:rPr lang="pl-PL" sz="1400" dirty="0">
                <a:solidFill>
                  <a:srgbClr val="000000"/>
                </a:solidFill>
                <a:latin typeface="Lucida Sans Unicode" panose="020B0602030504020204" pitchFamily="34" charset="0"/>
                <a:cs typeface="Lucida Sans Unicode" panose="020B0602030504020204" pitchFamily="34" charset="0"/>
              </a:rPr>
              <a:t>, w_0), model(</a:t>
            </a:r>
            <a:r>
              <a:rPr lang="pl-PL" sz="1400" dirty="0">
                <a:solidFill>
                  <a:srgbClr val="116644"/>
                </a:solidFill>
                <a:latin typeface="Lucida Sans Unicode" panose="020B0602030504020204" pitchFamily="34" charset="0"/>
                <a:cs typeface="Lucida Sans Unicode" panose="020B0602030504020204" pitchFamily="34" charset="0"/>
              </a:rPr>
              <a:t>1</a:t>
            </a:r>
            <a:r>
              <a:rPr lang="pl-PL" sz="1400" dirty="0">
                <a:solidFill>
                  <a:srgbClr val="000000"/>
                </a:solidFill>
                <a:latin typeface="Lucida Sans Unicode" panose="020B0602030504020204" pitchFamily="34" charset="0"/>
                <a:cs typeface="Lucida Sans Unicode" panose="020B0602030504020204" pitchFamily="34" charset="0"/>
              </a:rPr>
              <a:t>, w_0)], </a:t>
            </a:r>
            <a:r>
              <a:rPr lang="pl-PL" sz="1400" dirty="0">
                <a:solidFill>
                  <a:srgbClr val="A31515"/>
                </a:solidFill>
                <a:latin typeface="Lucida Sans Unicode" panose="020B0602030504020204" pitchFamily="34" charset="0"/>
                <a:cs typeface="Lucida Sans Unicode" panose="020B0602030504020204" pitchFamily="34" charset="0"/>
              </a:rPr>
              <a:t>'r--'</a:t>
            </a:r>
            <a:r>
              <a:rPr lang="pl-PL" sz="1400" dirty="0">
                <a:solidFill>
                  <a:srgbClr val="000000"/>
                </a:solidFill>
                <a:latin typeface="Lucida Sans Unicode" panose="020B0602030504020204" pitchFamily="34" charset="0"/>
                <a:cs typeface="Lucida Sans Unicode" panose="020B0602030504020204" pitchFamily="34" charset="0"/>
              </a:rPr>
              <a:t>, label=</a:t>
            </a:r>
            <a:r>
              <a:rPr lang="pl-PL" sz="1400" dirty="0">
                <a:solidFill>
                  <a:srgbClr val="A31515"/>
                </a:solidFill>
                <a:latin typeface="Lucida Sans Unicode" panose="020B0602030504020204" pitchFamily="34" charset="0"/>
                <a:cs typeface="Lucida Sans Unicode" panose="020B0602030504020204" pitchFamily="34" charset="0"/>
              </a:rPr>
              <a:t>'$f_w(x)$'</a:t>
            </a:r>
            <a:r>
              <a:rPr lang="pl-PL" sz="1400" dirty="0">
                <a:solidFill>
                  <a:srgbClr val="000000"/>
                </a:solidFill>
                <a:latin typeface="Lucida Sans Unicode" panose="020B0602030504020204" pitchFamily="34" charset="0"/>
                <a:cs typeface="Lucida Sans Unicode" panose="020B0602030504020204" pitchFamily="34" charset="0"/>
              </a:rPr>
              <a:t>)</a:t>
            </a:r>
          </a:p>
          <a:p>
            <a:pPr marL="50800" indent="0">
              <a:buNone/>
            </a:pPr>
            <a:endParaRPr lang="en-US" sz="1400" b="0" dirty="0">
              <a:solidFill>
                <a:srgbClr val="000000"/>
              </a:solidFill>
              <a:effectLst/>
              <a:latin typeface="Courier New" panose="02070309020205020404" pitchFamily="49" charset="0"/>
            </a:endParaRPr>
          </a:p>
          <a:p>
            <a:pPr marL="228600" indent="-50800">
              <a:spcBef>
                <a:spcPts val="0"/>
              </a:spcBef>
              <a:buFont typeface="Arial"/>
              <a:buNone/>
            </a:pPr>
            <a:endParaRPr lang="en-US" sz="1400" dirty="0"/>
          </a:p>
        </p:txBody>
      </p:sp>
      <p:pic>
        <p:nvPicPr>
          <p:cNvPr id="8" name="Graphic 7">
            <a:extLst>
              <a:ext uri="{FF2B5EF4-FFF2-40B4-BE49-F238E27FC236}">
                <a16:creationId xmlns:a16="http://schemas.microsoft.com/office/drawing/2014/main" id="{AE4DB692-4FF0-5899-E95D-FF406F4EB90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820025" y="695325"/>
            <a:ext cx="4371975" cy="2733675"/>
          </a:xfrm>
          <a:prstGeom prst="rect">
            <a:avLst/>
          </a:prstGeom>
        </p:spPr>
      </p:pic>
      <p:pic>
        <p:nvPicPr>
          <p:cNvPr id="2" name="Graphic 1">
            <a:extLst>
              <a:ext uri="{FF2B5EF4-FFF2-40B4-BE49-F238E27FC236}">
                <a16:creationId xmlns:a16="http://schemas.microsoft.com/office/drawing/2014/main" id="{53C84026-8F0E-C011-3E65-983878DBC7D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820025" y="680053"/>
            <a:ext cx="4371975" cy="2733675"/>
          </a:xfrm>
          <a:prstGeom prst="rect">
            <a:avLst/>
          </a:prstGeom>
        </p:spPr>
      </p:pic>
      <p:pic>
        <p:nvPicPr>
          <p:cNvPr id="3" name="Graphic 2">
            <a:extLst>
              <a:ext uri="{FF2B5EF4-FFF2-40B4-BE49-F238E27FC236}">
                <a16:creationId xmlns:a16="http://schemas.microsoft.com/office/drawing/2014/main" id="{533A0827-6470-65FE-422B-E6132169F31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820024" y="664781"/>
            <a:ext cx="4371975" cy="2733675"/>
          </a:xfrm>
          <a:prstGeom prst="rect">
            <a:avLst/>
          </a:prstGeom>
        </p:spPr>
      </p:pic>
      <p:pic>
        <p:nvPicPr>
          <p:cNvPr id="5" name="Graphic 4">
            <a:extLst>
              <a:ext uri="{FF2B5EF4-FFF2-40B4-BE49-F238E27FC236}">
                <a16:creationId xmlns:a16="http://schemas.microsoft.com/office/drawing/2014/main" id="{EEA1235A-1BF0-EA1C-61BA-A384631D13F4}"/>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820025" y="672417"/>
            <a:ext cx="4371975" cy="2733675"/>
          </a:xfrm>
          <a:prstGeom prst="rect">
            <a:avLst/>
          </a:prstGeom>
        </p:spPr>
      </p:pic>
      <p:pic>
        <p:nvPicPr>
          <p:cNvPr id="6" name="Graphic 5">
            <a:extLst>
              <a:ext uri="{FF2B5EF4-FFF2-40B4-BE49-F238E27FC236}">
                <a16:creationId xmlns:a16="http://schemas.microsoft.com/office/drawing/2014/main" id="{5DC99B09-5C02-2B78-0C07-8D26E912E366}"/>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820023" y="661630"/>
            <a:ext cx="4371975" cy="2733675"/>
          </a:xfrm>
          <a:prstGeom prst="rect">
            <a:avLst/>
          </a:prstGeom>
        </p:spPr>
      </p:pic>
    </p:spTree>
    <p:extLst>
      <p:ext uri="{BB962C8B-B14F-4D97-AF65-F5344CB8AC3E}">
        <p14:creationId xmlns:p14="http://schemas.microsoft.com/office/powerpoint/2010/main" val="78232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4">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4">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4">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4">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dirty="0" err="1"/>
              <a:t>dụ</a:t>
            </a:r>
            <a:r>
              <a:rPr lang="en-US" dirty="0"/>
              <a:t> 2</a:t>
            </a:r>
            <a:endParaRPr dirty="0"/>
          </a:p>
        </p:txBody>
      </p:sp>
      <mc:AlternateContent xmlns:mc="http://schemas.openxmlformats.org/markup-compatibility/2006" xmlns:a14="http://schemas.microsoft.com/office/drawing/2010/main">
        <mc:Choice Requires="a14">
          <p:sp>
            <p:nvSpPr>
              <p:cNvPr id="374" name="Google Shape;374;p5"/>
              <p:cNvSpPr txBox="1">
                <a:spLocks noGrp="1"/>
              </p:cNvSpPr>
              <p:nvPr>
                <p:ph type="body" idx="1"/>
              </p:nvPr>
            </p:nvSpPr>
            <p:spPr>
              <a:xfrm>
                <a:off x="408023" y="968050"/>
                <a:ext cx="7412002" cy="5715129"/>
              </a:xfrm>
              <a:prstGeom prst="rect">
                <a:avLst/>
              </a:prstGeom>
              <a:noFill/>
              <a:ln>
                <a:noFill/>
              </a:ln>
            </p:spPr>
            <p:txBody>
              <a:bodyPr spcFirstLastPara="1" wrap="square" lIns="91425" tIns="45700" rIns="91425" bIns="45700" anchor="t" anchorCtr="0">
                <a:normAutofit fontScale="40000" lnSpcReduction="20000"/>
              </a:bodyPr>
              <a:lstStyle/>
              <a:p>
                <a:pPr marL="228600" lvl="0" indent="-50800" algn="just" rtl="0">
                  <a:lnSpc>
                    <a:spcPct val="130000"/>
                  </a:lnSpc>
                  <a:spcBef>
                    <a:spcPts val="0"/>
                  </a:spcBef>
                  <a:spcAft>
                    <a:spcPts val="0"/>
                  </a:spcAft>
                  <a:buClr>
                    <a:schemeClr val="dk1"/>
                  </a:buClr>
                  <a:buSzPts val="2800"/>
                  <a:buNone/>
                </a:pPr>
                <a:r>
                  <a:rPr lang="en-US" sz="6200" b="1" dirty="0">
                    <a:solidFill>
                      <a:srgbClr val="FF0000"/>
                    </a:solidFill>
                  </a:rPr>
                  <a:t>Hàm </a:t>
                </a:r>
                <a:r>
                  <a:rPr lang="en-US" sz="6200" b="1" dirty="0" err="1">
                    <a:solidFill>
                      <a:srgbClr val="FF0000"/>
                    </a:solidFill>
                  </a:rPr>
                  <a:t>mất</a:t>
                </a:r>
                <a:r>
                  <a:rPr lang="en-US" sz="6200" b="1" dirty="0">
                    <a:solidFill>
                      <a:srgbClr val="FF0000"/>
                    </a:solidFill>
                  </a:rPr>
                  <a:t> </a:t>
                </a:r>
                <a:r>
                  <a:rPr lang="en-US" sz="6200" b="1" dirty="0" err="1">
                    <a:solidFill>
                      <a:srgbClr val="FF0000"/>
                    </a:solidFill>
                  </a:rPr>
                  <a:t>mát</a:t>
                </a:r>
                <a:r>
                  <a:rPr lang="en-US" sz="6200" b="1" dirty="0">
                    <a:solidFill>
                      <a:srgbClr val="FF0000"/>
                    </a:solidFill>
                  </a:rPr>
                  <a:t> (Loss function)</a:t>
                </a:r>
              </a:p>
              <a:p>
                <a:pPr marL="228600" lvl="0" indent="-50800" algn="just" rtl="0">
                  <a:lnSpc>
                    <a:spcPct val="130000"/>
                  </a:lnSpc>
                  <a:spcBef>
                    <a:spcPts val="0"/>
                  </a:spcBef>
                  <a:spcAft>
                    <a:spcPts val="0"/>
                  </a:spcAft>
                  <a:buClr>
                    <a:schemeClr val="dk1"/>
                  </a:buClr>
                  <a:buSzPts val="2800"/>
                  <a:buNone/>
                </a:pPr>
                <a:endParaRPr lang="en-US" dirty="0"/>
              </a:p>
              <a:p>
                <a:pPr marL="228600" lvl="0" indent="-50800">
                  <a:spcBef>
                    <a:spcPts val="0"/>
                  </a:spcBef>
                  <a:buNone/>
                </a:pPr>
                <a:r>
                  <a:rPr lang="en-US" sz="5000" dirty="0" err="1"/>
                  <a:t>Để</a:t>
                </a:r>
                <a:r>
                  <a:rPr lang="en-US" sz="5000" dirty="0"/>
                  <a:t> </a:t>
                </a:r>
                <a:r>
                  <a:rPr lang="en-US" sz="5000" dirty="0" err="1"/>
                  <a:t>đánh</a:t>
                </a:r>
                <a:r>
                  <a:rPr lang="en-US" sz="5000" dirty="0"/>
                  <a:t> </a:t>
                </a:r>
                <a:r>
                  <a:rPr lang="en-US" sz="5000" dirty="0" err="1"/>
                  <a:t>giá</a:t>
                </a:r>
                <a:r>
                  <a:rPr lang="en-US" sz="5000" dirty="0"/>
                  <a:t> </a:t>
                </a:r>
                <a:r>
                  <a:rPr lang="en-US" sz="5000" dirty="0" err="1"/>
                  <a:t>chất</a:t>
                </a:r>
                <a:r>
                  <a:rPr lang="en-US" sz="5000" dirty="0"/>
                  <a:t> </a:t>
                </a:r>
                <a:r>
                  <a:rPr lang="en-US" sz="5000" dirty="0" err="1"/>
                  <a:t>lượng</a:t>
                </a:r>
                <a:r>
                  <a:rPr lang="en-US" sz="5000" dirty="0"/>
                  <a:t> </a:t>
                </a:r>
                <a:r>
                  <a:rPr lang="en-US" sz="5000" dirty="0" err="1"/>
                  <a:t>của</a:t>
                </a:r>
                <a:r>
                  <a:rPr lang="en-US" sz="5000" dirty="0"/>
                  <a:t> </a:t>
                </a:r>
                <a:r>
                  <a:rPr lang="en-US" sz="5000" dirty="0" err="1"/>
                  <a:t>mô</a:t>
                </a:r>
                <a:r>
                  <a:rPr lang="en-US" sz="5000" dirty="0"/>
                  <a:t> </a:t>
                </a:r>
                <a:r>
                  <a:rPr lang="en-US" sz="5000" dirty="0" err="1"/>
                  <a:t>hình</a:t>
                </a:r>
                <a:r>
                  <a:rPr lang="en-US" sz="5000" dirty="0"/>
                  <a:t>, ta </a:t>
                </a:r>
                <a:r>
                  <a:rPr lang="en-US" sz="5000" dirty="0" err="1"/>
                  <a:t>định</a:t>
                </a:r>
                <a:r>
                  <a:rPr lang="en-US" sz="5000" dirty="0"/>
                  <a:t> </a:t>
                </a:r>
                <a:r>
                  <a:rPr lang="en-US" sz="5000" dirty="0" err="1"/>
                  <a:t>nghĩa</a:t>
                </a:r>
                <a:r>
                  <a:rPr lang="en-US" sz="5000" dirty="0"/>
                  <a:t> </a:t>
                </a:r>
                <a:r>
                  <a:rPr lang="en-US" sz="5000" dirty="0" err="1"/>
                  <a:t>một</a:t>
                </a:r>
                <a:r>
                  <a:rPr lang="en-US" sz="5000" dirty="0"/>
                  <a:t> </a:t>
                </a:r>
                <a:r>
                  <a:rPr lang="en-US" sz="5000" dirty="0" err="1"/>
                  <a:t>hàm</a:t>
                </a:r>
                <a:r>
                  <a:rPr lang="en-US" sz="5000" dirty="0"/>
                  <a:t> </a:t>
                </a:r>
                <a:r>
                  <a:rPr lang="en-US" sz="5000" dirty="0" err="1"/>
                  <a:t>mất</a:t>
                </a:r>
                <a:r>
                  <a:rPr lang="en-US" sz="5000" dirty="0"/>
                  <a:t> </a:t>
                </a:r>
                <a:r>
                  <a:rPr lang="en-US" sz="5000" dirty="0" err="1"/>
                  <a:t>mát</a:t>
                </a:r>
                <a:r>
                  <a:rPr lang="en-US" sz="5000" dirty="0"/>
                  <a:t> (loss function) </a:t>
                </a:r>
                <a:r>
                  <a:rPr lang="en-US" sz="5000" dirty="0" err="1"/>
                  <a:t>để</a:t>
                </a:r>
                <a:r>
                  <a:rPr lang="en-US" sz="5000" dirty="0"/>
                  <a:t> </a:t>
                </a:r>
                <a:r>
                  <a:rPr lang="en-US" sz="5000" dirty="0" err="1"/>
                  <a:t>đo</a:t>
                </a:r>
                <a:r>
                  <a:rPr lang="en-US" sz="5000" dirty="0"/>
                  <a:t> </a:t>
                </a:r>
                <a:r>
                  <a:rPr lang="en-US" sz="5000" dirty="0" err="1"/>
                  <a:t>sai</a:t>
                </a:r>
                <a:r>
                  <a:rPr lang="en-US" sz="5000" dirty="0"/>
                  <a:t> </a:t>
                </a:r>
                <a:r>
                  <a:rPr lang="en-US" sz="5000" dirty="0" err="1"/>
                  <a:t>số</a:t>
                </a:r>
                <a:r>
                  <a:rPr lang="en-US" sz="5000" dirty="0"/>
                  <a:t> (error) </a:t>
                </a:r>
                <a:r>
                  <a:rPr lang="en-US" sz="5000" dirty="0" err="1"/>
                  <a:t>dự</a:t>
                </a:r>
                <a:r>
                  <a:rPr lang="en-US" sz="5000" dirty="0"/>
                  <a:t> </a:t>
                </a:r>
                <a:r>
                  <a:rPr lang="en-US" sz="5000" dirty="0" err="1"/>
                  <a:t>đoán</a:t>
                </a:r>
                <a:r>
                  <a:rPr lang="en-US" sz="5000" dirty="0"/>
                  <a:t> </a:t>
                </a:r>
                <a:r>
                  <a:rPr lang="en-US" sz="5000" dirty="0" err="1"/>
                  <a:t>của</a:t>
                </a:r>
                <a:r>
                  <a:rPr lang="en-US" sz="5000" dirty="0"/>
                  <a:t> </a:t>
                </a:r>
                <a:r>
                  <a:rPr lang="en-US" sz="5000" dirty="0" err="1"/>
                  <a:t>mô</a:t>
                </a:r>
                <a:r>
                  <a:rPr lang="en-US" sz="5000" dirty="0"/>
                  <a:t> </a:t>
                </a:r>
                <a:r>
                  <a:rPr lang="en-US" sz="5000" dirty="0" err="1"/>
                  <a:t>hình</a:t>
                </a:r>
                <a:r>
                  <a:rPr lang="en-US" sz="5000" dirty="0"/>
                  <a:t> </a:t>
                </a:r>
                <a14:m>
                  <m:oMath xmlns:m="http://schemas.openxmlformats.org/officeDocument/2006/math">
                    <m:sSub>
                      <m:sSubPr>
                        <m:ctrlPr>
                          <a:rPr lang="en-US" sz="5000" i="1">
                            <a:latin typeface="Cambria Math" panose="02040503050406030204" pitchFamily="18" charset="0"/>
                          </a:rPr>
                        </m:ctrlPr>
                      </m:sSubPr>
                      <m:e>
                        <m:r>
                          <a:rPr lang="en-US" sz="5000" i="1">
                            <a:latin typeface="Cambria Math" panose="02040503050406030204" pitchFamily="18" charset="0"/>
                          </a:rPr>
                          <m:t>𝑓</m:t>
                        </m:r>
                      </m:e>
                      <m:sub>
                        <m:r>
                          <a:rPr lang="en-US" sz="5000" b="1" i="1">
                            <a:latin typeface="Cambria Math" panose="02040503050406030204" pitchFamily="18" charset="0"/>
                          </a:rPr>
                          <m:t>𝒘</m:t>
                        </m:r>
                      </m:sub>
                    </m:sSub>
                    <m:d>
                      <m:dPr>
                        <m:ctrlPr>
                          <a:rPr lang="en-US" sz="5000" i="1">
                            <a:latin typeface="Cambria Math" panose="02040503050406030204" pitchFamily="18" charset="0"/>
                          </a:rPr>
                        </m:ctrlPr>
                      </m:dPr>
                      <m:e>
                        <m:sSup>
                          <m:sSupPr>
                            <m:ctrlPr>
                              <a:rPr lang="en-US" sz="5000" i="1">
                                <a:latin typeface="Cambria Math" panose="02040503050406030204" pitchFamily="18" charset="0"/>
                              </a:rPr>
                            </m:ctrlPr>
                          </m:sSupPr>
                          <m:e>
                            <m:r>
                              <a:rPr lang="en-US" sz="5000" i="1">
                                <a:latin typeface="Cambria Math" panose="02040503050406030204" pitchFamily="18" charset="0"/>
                              </a:rPr>
                              <m:t>𝑥</m:t>
                            </m:r>
                          </m:e>
                          <m:sup>
                            <m:r>
                              <a:rPr lang="en-US" sz="5000" i="1">
                                <a:latin typeface="Cambria Math" panose="02040503050406030204" pitchFamily="18" charset="0"/>
                              </a:rPr>
                              <m:t>(</m:t>
                            </m:r>
                            <m:r>
                              <a:rPr lang="en-US" sz="5000" i="1">
                                <a:latin typeface="Cambria Math" panose="02040503050406030204" pitchFamily="18" charset="0"/>
                              </a:rPr>
                              <m:t>𝑖</m:t>
                            </m:r>
                            <m:r>
                              <a:rPr lang="en-US" sz="5000" i="1">
                                <a:latin typeface="Cambria Math" panose="02040503050406030204" pitchFamily="18" charset="0"/>
                              </a:rPr>
                              <m:t>)</m:t>
                            </m:r>
                          </m:sup>
                        </m:sSup>
                      </m:e>
                    </m:d>
                  </m:oMath>
                </a14:m>
                <a:r>
                  <a:rPr lang="en-US" sz="5000" dirty="0"/>
                  <a:t> </a:t>
                </a:r>
                <a:r>
                  <a:rPr lang="en-US" sz="5000" dirty="0" err="1"/>
                  <a:t>với</a:t>
                </a:r>
                <a:r>
                  <a:rPr lang="en-US" sz="5000" dirty="0"/>
                  <a:t> </a:t>
                </a:r>
                <a:r>
                  <a:rPr lang="en-US" sz="5000" dirty="0" err="1"/>
                  <a:t>giá</a:t>
                </a:r>
                <a:r>
                  <a:rPr lang="en-US" sz="5000" dirty="0"/>
                  <a:t> </a:t>
                </a:r>
                <a:r>
                  <a:rPr lang="en-US" sz="5000" dirty="0" err="1"/>
                  <a:t>trị</a:t>
                </a:r>
                <a:r>
                  <a:rPr lang="en-US" sz="5000" dirty="0"/>
                  <a:t> </a:t>
                </a:r>
                <a:r>
                  <a:rPr lang="en-US" sz="5000" dirty="0" err="1"/>
                  <a:t>đích</a:t>
                </a:r>
                <a:r>
                  <a:rPr lang="en-US" sz="5000" dirty="0"/>
                  <a:t> </a:t>
                </a:r>
                <a14:m>
                  <m:oMath xmlns:m="http://schemas.openxmlformats.org/officeDocument/2006/math">
                    <m:sSup>
                      <m:sSupPr>
                        <m:ctrlPr>
                          <a:rPr lang="en-US" sz="5000" i="1">
                            <a:latin typeface="Cambria Math" panose="02040503050406030204" pitchFamily="18" charset="0"/>
                          </a:rPr>
                        </m:ctrlPr>
                      </m:sSupPr>
                      <m:e>
                        <m:r>
                          <a:rPr lang="en-US" sz="5000" i="1">
                            <a:latin typeface="Cambria Math" panose="02040503050406030204" pitchFamily="18" charset="0"/>
                          </a:rPr>
                          <m:t>𝑡</m:t>
                        </m:r>
                      </m:e>
                      <m:sup>
                        <m:r>
                          <a:rPr lang="en-US" sz="5000" i="1">
                            <a:latin typeface="Cambria Math" panose="02040503050406030204" pitchFamily="18" charset="0"/>
                          </a:rPr>
                          <m:t>(</m:t>
                        </m:r>
                        <m:r>
                          <a:rPr lang="en-US" sz="5000" i="1">
                            <a:latin typeface="Cambria Math" panose="02040503050406030204" pitchFamily="18" charset="0"/>
                          </a:rPr>
                          <m:t>𝑖</m:t>
                        </m:r>
                        <m:r>
                          <a:rPr lang="en-US" sz="5000" i="1">
                            <a:latin typeface="Cambria Math" panose="02040503050406030204" pitchFamily="18" charset="0"/>
                          </a:rPr>
                          <m:t>)</m:t>
                        </m:r>
                      </m:sup>
                    </m:sSup>
                  </m:oMath>
                </a14:m>
                <a:r>
                  <a:rPr lang="en-US" sz="5000" dirty="0"/>
                  <a:t> của </a:t>
                </a:r>
                <a:r>
                  <a:rPr lang="en-US" sz="5000" dirty="0" err="1"/>
                  <a:t>mỗi</a:t>
                </a:r>
                <a:r>
                  <a:rPr lang="en-US" sz="5000" dirty="0"/>
                  <a:t> </a:t>
                </a:r>
                <a:r>
                  <a:rPr lang="en-US" sz="5000" dirty="0" err="1"/>
                  <a:t>điểm</a:t>
                </a:r>
                <a:r>
                  <a:rPr lang="en-US" sz="5000" dirty="0"/>
                  <a:t> </a:t>
                </a:r>
                <a:r>
                  <a:rPr lang="en-US" sz="5000" dirty="0" err="1"/>
                  <a:t>dữ</a:t>
                </a:r>
                <a:r>
                  <a:rPr lang="en-US" sz="5000" dirty="0"/>
                  <a:t> </a:t>
                </a:r>
                <a:r>
                  <a:rPr lang="en-US" sz="5000" dirty="0" err="1"/>
                  <a:t>liệu</a:t>
                </a:r>
                <a:r>
                  <a:rPr lang="en-US" sz="5000" dirty="0"/>
                  <a:t> </a:t>
                </a:r>
                <a14:m>
                  <m:oMath xmlns:m="http://schemas.openxmlformats.org/officeDocument/2006/math">
                    <m:d>
                      <m:dPr>
                        <m:ctrlPr>
                          <a:rPr lang="en-US" sz="5000" i="1">
                            <a:latin typeface="Cambria Math" panose="02040503050406030204" pitchFamily="18" charset="0"/>
                          </a:rPr>
                        </m:ctrlPr>
                      </m:dPr>
                      <m:e>
                        <m:sSup>
                          <m:sSupPr>
                            <m:ctrlPr>
                              <a:rPr lang="en-US" sz="5000" i="1">
                                <a:latin typeface="Cambria Math" panose="02040503050406030204" pitchFamily="18" charset="0"/>
                              </a:rPr>
                            </m:ctrlPr>
                          </m:sSupPr>
                          <m:e>
                            <m:r>
                              <a:rPr lang="en-US" sz="5000" i="1">
                                <a:latin typeface="Cambria Math" panose="02040503050406030204" pitchFamily="18" charset="0"/>
                              </a:rPr>
                              <m:t>𝑥</m:t>
                            </m:r>
                          </m:e>
                          <m:sup>
                            <m:r>
                              <a:rPr lang="en-US" sz="5000" i="1">
                                <a:latin typeface="Cambria Math" panose="02040503050406030204" pitchFamily="18" charset="0"/>
                              </a:rPr>
                              <m:t>(</m:t>
                            </m:r>
                            <m:r>
                              <a:rPr lang="en-US" sz="5000" i="1">
                                <a:latin typeface="Cambria Math" panose="02040503050406030204" pitchFamily="18" charset="0"/>
                              </a:rPr>
                              <m:t>𝑖</m:t>
                            </m:r>
                            <m:r>
                              <a:rPr lang="en-US" sz="5000" i="1">
                                <a:latin typeface="Cambria Math" panose="02040503050406030204" pitchFamily="18" charset="0"/>
                              </a:rPr>
                              <m:t>)</m:t>
                            </m:r>
                          </m:sup>
                        </m:sSup>
                        <m:r>
                          <a:rPr lang="en-US" sz="5000" b="0" i="1" smtClean="0">
                            <a:latin typeface="Cambria Math" panose="02040503050406030204" pitchFamily="18" charset="0"/>
                          </a:rPr>
                          <m:t>,</m:t>
                        </m:r>
                        <m:sSup>
                          <m:sSupPr>
                            <m:ctrlPr>
                              <a:rPr lang="en-US" sz="5000" i="1">
                                <a:latin typeface="Cambria Math" panose="02040503050406030204" pitchFamily="18" charset="0"/>
                              </a:rPr>
                            </m:ctrlPr>
                          </m:sSupPr>
                          <m:e>
                            <m:r>
                              <a:rPr lang="en-US" sz="5000" i="1">
                                <a:latin typeface="Cambria Math" panose="02040503050406030204" pitchFamily="18" charset="0"/>
                              </a:rPr>
                              <m:t>𝑡</m:t>
                            </m:r>
                          </m:e>
                          <m:sup>
                            <m:r>
                              <a:rPr lang="en-US" sz="5000" i="1">
                                <a:latin typeface="Cambria Math" panose="02040503050406030204" pitchFamily="18" charset="0"/>
                              </a:rPr>
                              <m:t>(</m:t>
                            </m:r>
                            <m:r>
                              <a:rPr lang="en-US" sz="5000" i="1">
                                <a:latin typeface="Cambria Math" panose="02040503050406030204" pitchFamily="18" charset="0"/>
                              </a:rPr>
                              <m:t>𝑖</m:t>
                            </m:r>
                            <m:r>
                              <a:rPr lang="en-US" sz="5000" i="1">
                                <a:latin typeface="Cambria Math" panose="02040503050406030204" pitchFamily="18" charset="0"/>
                              </a:rPr>
                              <m:t>)</m:t>
                            </m:r>
                          </m:sup>
                        </m:sSup>
                      </m:e>
                    </m:d>
                  </m:oMath>
                </a14:m>
                <a:r>
                  <a:rPr lang="en-US" sz="5000" dirty="0"/>
                  <a:t> </a:t>
                </a:r>
                <a:r>
                  <a:rPr lang="en-US" sz="5000" dirty="0" err="1"/>
                  <a:t>trong</a:t>
                </a:r>
                <a:r>
                  <a:rPr lang="en-US" sz="5000" dirty="0"/>
                  <a:t> </a:t>
                </a:r>
                <a:r>
                  <a:rPr lang="en-US" sz="5000" dirty="0" err="1"/>
                  <a:t>tập</a:t>
                </a:r>
                <a:r>
                  <a:rPr lang="en-US" sz="5000" dirty="0"/>
                  <a:t> </a:t>
                </a:r>
                <a:r>
                  <a:rPr lang="en-US" sz="5000" dirty="0" err="1"/>
                  <a:t>dữ</a:t>
                </a:r>
                <a:r>
                  <a:rPr lang="en-US" sz="5000" dirty="0"/>
                  <a:t> </a:t>
                </a:r>
                <a:r>
                  <a:rPr lang="en-US" sz="5000" dirty="0" err="1"/>
                  <a:t>liệu</a:t>
                </a:r>
                <a:r>
                  <a:rPr lang="en-US" sz="5000" dirty="0"/>
                  <a:t> </a:t>
                </a:r>
                <a14:m>
                  <m:oMath xmlns:m="http://schemas.openxmlformats.org/officeDocument/2006/math">
                    <m:r>
                      <a:rPr lang="en-US" sz="5000" i="1">
                        <a:latin typeface="Cambria Math" panose="02040503050406030204" pitchFamily="18" charset="0"/>
                      </a:rPr>
                      <m:t>𝐷</m:t>
                    </m:r>
                  </m:oMath>
                </a14:m>
                <a:r>
                  <a:rPr lang="en-US" sz="5000" dirty="0"/>
                  <a:t>: </a:t>
                </a:r>
              </a:p>
              <a:p>
                <a:pPr marL="228600" lvl="0" indent="-50800">
                  <a:spcBef>
                    <a:spcPts val="0"/>
                  </a:spcBef>
                  <a:buNone/>
                </a:pPr>
                <a14:m>
                  <m:oMathPara xmlns:m="http://schemas.openxmlformats.org/officeDocument/2006/math">
                    <m:oMathParaPr>
                      <m:jc m:val="centerGroup"/>
                    </m:oMathParaPr>
                    <m:oMath xmlns:m="http://schemas.openxmlformats.org/officeDocument/2006/math">
                      <m:r>
                        <a:rPr lang="en-US" sz="5000" b="0" i="1" smtClean="0">
                          <a:latin typeface="Cambria Math" panose="02040503050406030204" pitchFamily="18" charset="0"/>
                        </a:rPr>
                        <m:t>𝐿</m:t>
                      </m:r>
                      <m:d>
                        <m:dPr>
                          <m:ctrlPr>
                            <a:rPr lang="en-US" sz="5000" b="0" i="1" smtClean="0">
                              <a:latin typeface="Cambria Math" panose="02040503050406030204" pitchFamily="18" charset="0"/>
                            </a:rPr>
                          </m:ctrlPr>
                        </m:dPr>
                        <m:e>
                          <m:r>
                            <a:rPr lang="en-US" sz="5000" b="1" i="1" smtClean="0">
                              <a:latin typeface="Cambria Math" panose="02040503050406030204" pitchFamily="18" charset="0"/>
                            </a:rPr>
                            <m:t>𝒘</m:t>
                          </m:r>
                        </m:e>
                      </m:d>
                      <m:r>
                        <a:rPr lang="en-US" sz="5000" b="0" i="1" smtClean="0">
                          <a:latin typeface="Cambria Math" panose="02040503050406030204" pitchFamily="18" charset="0"/>
                        </a:rPr>
                        <m:t>=</m:t>
                      </m:r>
                      <m:f>
                        <m:fPr>
                          <m:ctrlPr>
                            <a:rPr lang="en-US" sz="5000" b="0" i="1" smtClean="0">
                              <a:latin typeface="Cambria Math" panose="02040503050406030204" pitchFamily="18" charset="0"/>
                            </a:rPr>
                          </m:ctrlPr>
                        </m:fPr>
                        <m:num>
                          <m:r>
                            <a:rPr lang="en-US" sz="5000" b="0" i="1" smtClean="0">
                              <a:latin typeface="Cambria Math" panose="02040503050406030204" pitchFamily="18" charset="0"/>
                            </a:rPr>
                            <m:t>1</m:t>
                          </m:r>
                        </m:num>
                        <m:den>
                          <m:r>
                            <a:rPr lang="en-US" sz="5000" b="0" i="1" smtClean="0">
                              <a:latin typeface="Cambria Math" panose="02040503050406030204" pitchFamily="18" charset="0"/>
                            </a:rPr>
                            <m:t>𝑁</m:t>
                          </m:r>
                        </m:den>
                      </m:f>
                      <m:nary>
                        <m:naryPr>
                          <m:chr m:val="∑"/>
                          <m:ctrlPr>
                            <a:rPr lang="en-US" sz="5000" b="0" i="1" smtClean="0">
                              <a:latin typeface="Cambria Math" panose="02040503050406030204" pitchFamily="18" charset="0"/>
                            </a:rPr>
                          </m:ctrlPr>
                        </m:naryPr>
                        <m:sub>
                          <m:r>
                            <m:rPr>
                              <m:brk m:alnAt="23"/>
                            </m:rPr>
                            <a:rPr lang="en-US" sz="5000" b="0" i="1" smtClean="0">
                              <a:latin typeface="Cambria Math" panose="02040503050406030204" pitchFamily="18" charset="0"/>
                            </a:rPr>
                            <m:t>𝑖</m:t>
                          </m:r>
                          <m:r>
                            <a:rPr lang="en-US" sz="5000" b="0" i="1" smtClean="0">
                              <a:latin typeface="Cambria Math" panose="02040503050406030204" pitchFamily="18" charset="0"/>
                            </a:rPr>
                            <m:t>=</m:t>
                          </m:r>
                          <m:r>
                            <m:rPr>
                              <m:brk m:alnAt="23"/>
                            </m:rPr>
                            <a:rPr lang="en-US" sz="5000" b="0" i="1" smtClean="0">
                              <a:latin typeface="Cambria Math" panose="02040503050406030204" pitchFamily="18" charset="0"/>
                            </a:rPr>
                            <m:t>1</m:t>
                          </m:r>
                        </m:sub>
                        <m:sup>
                          <m:r>
                            <a:rPr lang="en-US" sz="5000" b="0" i="1" smtClean="0">
                              <a:latin typeface="Cambria Math" panose="02040503050406030204" pitchFamily="18" charset="0"/>
                            </a:rPr>
                            <m:t>𝑁</m:t>
                          </m:r>
                        </m:sup>
                        <m:e>
                          <m:d>
                            <m:dPr>
                              <m:ctrlPr>
                                <a:rPr lang="en-US" sz="5000" i="1">
                                  <a:latin typeface="Cambria Math" panose="02040503050406030204" pitchFamily="18" charset="0"/>
                                </a:rPr>
                              </m:ctrlPr>
                            </m:dPr>
                            <m:e>
                              <m:sSup>
                                <m:sSupPr>
                                  <m:ctrlPr>
                                    <a:rPr lang="en-US" sz="5000" i="1">
                                      <a:latin typeface="Cambria Math" panose="02040503050406030204" pitchFamily="18" charset="0"/>
                                    </a:rPr>
                                  </m:ctrlPr>
                                </m:sSupPr>
                                <m:e>
                                  <m:r>
                                    <a:rPr lang="en-US" sz="5000" i="1">
                                      <a:latin typeface="Cambria Math" panose="02040503050406030204" pitchFamily="18" charset="0"/>
                                    </a:rPr>
                                    <m:t>𝑡</m:t>
                                  </m:r>
                                </m:e>
                                <m:sup>
                                  <m:r>
                                    <a:rPr lang="en-US" sz="5000" i="1">
                                      <a:latin typeface="Cambria Math" panose="02040503050406030204" pitchFamily="18" charset="0"/>
                                    </a:rPr>
                                    <m:t>(</m:t>
                                  </m:r>
                                  <m:r>
                                    <a:rPr lang="en-US" sz="5000" i="1">
                                      <a:latin typeface="Cambria Math" panose="02040503050406030204" pitchFamily="18" charset="0"/>
                                    </a:rPr>
                                    <m:t>𝑖</m:t>
                                  </m:r>
                                  <m:r>
                                    <a:rPr lang="en-US" sz="5000" i="1">
                                      <a:latin typeface="Cambria Math" panose="02040503050406030204" pitchFamily="18" charset="0"/>
                                    </a:rPr>
                                    <m:t>)</m:t>
                                  </m:r>
                                </m:sup>
                              </m:sSup>
                              <m:r>
                                <a:rPr lang="en-US" sz="5000" i="1">
                                  <a:latin typeface="Cambria Math" panose="02040503050406030204" pitchFamily="18" charset="0"/>
                                </a:rPr>
                                <m:t>−</m:t>
                              </m:r>
                              <m:sSub>
                                <m:sSubPr>
                                  <m:ctrlPr>
                                    <a:rPr lang="en-US" sz="5000" i="1">
                                      <a:latin typeface="Cambria Math" panose="02040503050406030204" pitchFamily="18" charset="0"/>
                                    </a:rPr>
                                  </m:ctrlPr>
                                </m:sSubPr>
                                <m:e>
                                  <m:r>
                                    <a:rPr lang="en-US" sz="5000" i="1">
                                      <a:latin typeface="Cambria Math" panose="02040503050406030204" pitchFamily="18" charset="0"/>
                                    </a:rPr>
                                    <m:t>𝑓</m:t>
                                  </m:r>
                                </m:e>
                                <m:sub>
                                  <m:r>
                                    <a:rPr lang="en-US" sz="5000" b="1" i="1">
                                      <a:latin typeface="Cambria Math" panose="02040503050406030204" pitchFamily="18" charset="0"/>
                                    </a:rPr>
                                    <m:t>𝒘</m:t>
                                  </m:r>
                                </m:sub>
                              </m:sSub>
                              <m:d>
                                <m:dPr>
                                  <m:ctrlPr>
                                    <a:rPr lang="en-US" sz="5000" i="1">
                                      <a:latin typeface="Cambria Math" panose="02040503050406030204" pitchFamily="18" charset="0"/>
                                    </a:rPr>
                                  </m:ctrlPr>
                                </m:dPr>
                                <m:e>
                                  <m:sSup>
                                    <m:sSupPr>
                                      <m:ctrlPr>
                                        <a:rPr lang="en-US" sz="5000" i="1">
                                          <a:latin typeface="Cambria Math" panose="02040503050406030204" pitchFamily="18" charset="0"/>
                                        </a:rPr>
                                      </m:ctrlPr>
                                    </m:sSupPr>
                                    <m:e>
                                      <m:r>
                                        <a:rPr lang="en-US" sz="5000" i="1">
                                          <a:latin typeface="Cambria Math" panose="02040503050406030204" pitchFamily="18" charset="0"/>
                                        </a:rPr>
                                        <m:t>𝑥</m:t>
                                      </m:r>
                                    </m:e>
                                    <m:sup>
                                      <m:r>
                                        <a:rPr lang="en-US" sz="5000" i="1">
                                          <a:latin typeface="Cambria Math" panose="02040503050406030204" pitchFamily="18" charset="0"/>
                                        </a:rPr>
                                        <m:t>(</m:t>
                                      </m:r>
                                      <m:r>
                                        <a:rPr lang="en-US" sz="5000" i="1">
                                          <a:latin typeface="Cambria Math" panose="02040503050406030204" pitchFamily="18" charset="0"/>
                                        </a:rPr>
                                        <m:t>𝑖</m:t>
                                      </m:r>
                                      <m:r>
                                        <a:rPr lang="en-US" sz="5000" i="1">
                                          <a:latin typeface="Cambria Math" panose="02040503050406030204" pitchFamily="18" charset="0"/>
                                        </a:rPr>
                                        <m:t>)</m:t>
                                      </m:r>
                                    </m:sup>
                                  </m:sSup>
                                </m:e>
                              </m:d>
                            </m:e>
                          </m:d>
                        </m:e>
                      </m:nary>
                    </m:oMath>
                  </m:oMathPara>
                </a14:m>
                <a:endParaRPr lang="en-US" sz="5000" dirty="0"/>
              </a:p>
              <a:p>
                <a:pPr marL="863600" indent="-685800">
                  <a:spcBef>
                    <a:spcPts val="0"/>
                  </a:spcBef>
                </a:pPr>
                <a:r>
                  <a:rPr lang="en-US" sz="5000" dirty="0" err="1"/>
                  <a:t>Tuy</a:t>
                </a:r>
                <a:r>
                  <a:rPr lang="en-US" sz="5000" dirty="0"/>
                  <a:t> </a:t>
                </a:r>
                <a:r>
                  <a:rPr lang="en-US" sz="5000" dirty="0" err="1"/>
                  <a:t>nhiên</a:t>
                </a:r>
                <a:r>
                  <a:rPr lang="en-US" sz="5000" dirty="0"/>
                  <a:t>, </a:t>
                </a:r>
                <a:r>
                  <a:rPr lang="en-US" sz="5000" dirty="0" err="1"/>
                  <a:t>hàm</a:t>
                </a:r>
                <a:r>
                  <a:rPr lang="en-US" sz="5000" dirty="0"/>
                  <a:t> </a:t>
                </a:r>
                <a:r>
                  <a:rPr lang="en-US" sz="5000" dirty="0" err="1"/>
                  <a:t>mất</a:t>
                </a:r>
                <a:r>
                  <a:rPr lang="en-US" sz="5000" dirty="0"/>
                  <a:t> </a:t>
                </a:r>
                <a:r>
                  <a:rPr lang="en-US" sz="5000" dirty="0" err="1"/>
                  <a:t>mát</a:t>
                </a:r>
                <a:r>
                  <a:rPr lang="en-US" sz="5000" dirty="0"/>
                  <a:t> </a:t>
                </a:r>
                <a:r>
                  <a:rPr lang="en-US" sz="5000" dirty="0" err="1"/>
                  <a:t>trên</a:t>
                </a:r>
                <a:r>
                  <a:rPr lang="en-US" sz="5000" dirty="0"/>
                  <a:t> </a:t>
                </a:r>
                <a:r>
                  <a:rPr lang="en-US" sz="5000" dirty="0" err="1"/>
                  <a:t>không</a:t>
                </a:r>
                <a:r>
                  <a:rPr lang="en-US" sz="5000" dirty="0"/>
                  <a:t> </a:t>
                </a:r>
                <a:r>
                  <a:rPr lang="en-US" sz="5000" dirty="0" err="1"/>
                  <a:t>thật</a:t>
                </a:r>
                <a:r>
                  <a:rPr lang="en-US" sz="5000" dirty="0"/>
                  <a:t> </a:t>
                </a:r>
                <a:r>
                  <a:rPr lang="en-US" sz="5000" dirty="0" err="1"/>
                  <a:t>sự</a:t>
                </a:r>
                <a:r>
                  <a:rPr lang="en-US" sz="5000" dirty="0"/>
                  <a:t> </a:t>
                </a:r>
                <a:r>
                  <a:rPr lang="en-US" sz="5000" dirty="0" err="1"/>
                  <a:t>tốt</a:t>
                </a:r>
                <a:r>
                  <a:rPr lang="en-US" sz="5000" dirty="0"/>
                  <a:t>.</a:t>
                </a:r>
              </a:p>
              <a:p>
                <a:pPr marL="863600" indent="-685800">
                  <a:spcBef>
                    <a:spcPts val="0"/>
                  </a:spcBef>
                </a:pPr>
                <a:r>
                  <a:rPr lang="en-US" sz="5000" dirty="0" err="1"/>
                  <a:t>Mô</a:t>
                </a:r>
                <a:r>
                  <a:rPr lang="en-US" sz="5000" dirty="0"/>
                  <a:t> </a:t>
                </a:r>
                <a:r>
                  <a:rPr lang="en-US" sz="5000" dirty="0" err="1"/>
                  <a:t>hình</a:t>
                </a:r>
                <a:r>
                  <a:rPr lang="en-US" sz="5000" dirty="0"/>
                  <a:t> </a:t>
                </a:r>
                <a:r>
                  <a:rPr lang="en-US" sz="5000" dirty="0" err="1"/>
                  <a:t>có</a:t>
                </a:r>
                <a:r>
                  <a:rPr lang="en-US" sz="5000" dirty="0"/>
                  <a:t> </a:t>
                </a:r>
                <a:r>
                  <a:rPr lang="en-US" sz="5000" dirty="0" err="1"/>
                  <a:t>sai</a:t>
                </a:r>
                <a:r>
                  <a:rPr lang="en-US" sz="5000" dirty="0"/>
                  <a:t> </a:t>
                </a:r>
                <a:r>
                  <a:rPr lang="en-US" sz="5000" dirty="0" err="1"/>
                  <a:t>số</a:t>
                </a:r>
                <a:r>
                  <a:rPr lang="en-US" sz="5000" dirty="0"/>
                  <a:t> </a:t>
                </a:r>
                <a:r>
                  <a:rPr lang="en-US" sz="5000" dirty="0" err="1"/>
                  <a:t>âm</a:t>
                </a:r>
                <a:r>
                  <a:rPr lang="en-US" sz="5000" dirty="0"/>
                  <a:t> </a:t>
                </a:r>
                <a:r>
                  <a:rPr lang="en-US" sz="5000" dirty="0" err="1"/>
                  <a:t>trên</a:t>
                </a:r>
                <a:r>
                  <a:rPr lang="en-US" sz="5000" dirty="0"/>
                  <a:t> </a:t>
                </a:r>
                <a:r>
                  <a:rPr lang="en-US" sz="5000" dirty="0" err="1"/>
                  <a:t>một</a:t>
                </a:r>
                <a:r>
                  <a:rPr lang="en-US" sz="5000" dirty="0"/>
                  <a:t> </a:t>
                </a:r>
                <a:r>
                  <a:rPr lang="en-US" sz="5000" dirty="0" err="1"/>
                  <a:t>số</a:t>
                </a:r>
                <a:r>
                  <a:rPr lang="en-US" sz="5000" dirty="0"/>
                  <a:t> </a:t>
                </a:r>
                <a:r>
                  <a:rPr lang="en-US" sz="5000" dirty="0" err="1"/>
                  <a:t>điểm</a:t>
                </a:r>
                <a:r>
                  <a:rPr lang="en-US" sz="5000" dirty="0"/>
                  <a:t> </a:t>
                </a:r>
                <a:r>
                  <a:rPr lang="en-US" sz="5000" dirty="0" err="1"/>
                  <a:t>dữ</a:t>
                </a:r>
                <a:r>
                  <a:rPr lang="en-US" sz="5000" dirty="0"/>
                  <a:t> </a:t>
                </a:r>
                <a:r>
                  <a:rPr lang="en-US" sz="5000" dirty="0" err="1"/>
                  <a:t>liệu</a:t>
                </a:r>
                <a:r>
                  <a:rPr lang="en-US" sz="5000" dirty="0"/>
                  <a:t>, </a:t>
                </a:r>
                <a:r>
                  <a:rPr lang="en-US" sz="5000" dirty="0" err="1"/>
                  <a:t>và</a:t>
                </a:r>
                <a:r>
                  <a:rPr lang="en-US" sz="5000" dirty="0"/>
                  <a:t> </a:t>
                </a:r>
                <a:r>
                  <a:rPr lang="en-US" sz="5000" dirty="0" err="1"/>
                  <a:t>sai</a:t>
                </a:r>
                <a:r>
                  <a:rPr lang="en-US" sz="5000" dirty="0"/>
                  <a:t> </a:t>
                </a:r>
                <a:r>
                  <a:rPr lang="en-US" sz="5000" dirty="0" err="1"/>
                  <a:t>số</a:t>
                </a:r>
                <a:r>
                  <a:rPr lang="en-US" sz="5000" dirty="0"/>
                  <a:t> </a:t>
                </a:r>
                <a:r>
                  <a:rPr lang="en-US" sz="5000" dirty="0" err="1"/>
                  <a:t>dương</a:t>
                </a:r>
                <a:r>
                  <a:rPr lang="en-US" sz="5000" dirty="0"/>
                  <a:t> </a:t>
                </a:r>
                <a:r>
                  <a:rPr lang="en-US" sz="5000" dirty="0" err="1"/>
                  <a:t>trên</a:t>
                </a:r>
                <a:r>
                  <a:rPr lang="en-US" sz="5000" dirty="0"/>
                  <a:t> </a:t>
                </a:r>
                <a:r>
                  <a:rPr lang="en-US" sz="5000" dirty="0" err="1"/>
                  <a:t>một</a:t>
                </a:r>
                <a:r>
                  <a:rPr lang="en-US" sz="5000" dirty="0"/>
                  <a:t> </a:t>
                </a:r>
                <a:r>
                  <a:rPr lang="en-US" sz="5000" dirty="0" err="1"/>
                  <a:t>số</a:t>
                </a:r>
                <a:r>
                  <a:rPr lang="en-US" sz="5000" dirty="0"/>
                  <a:t> </a:t>
                </a:r>
                <a:r>
                  <a:rPr lang="en-US" sz="5000" dirty="0" err="1"/>
                  <a:t>điểm</a:t>
                </a:r>
                <a:r>
                  <a:rPr lang="en-US" sz="5000" dirty="0"/>
                  <a:t> </a:t>
                </a:r>
                <a:r>
                  <a:rPr lang="en-US" sz="5000" dirty="0" err="1"/>
                  <a:t>dữ</a:t>
                </a:r>
                <a:r>
                  <a:rPr lang="en-US" sz="5000" dirty="0"/>
                  <a:t> </a:t>
                </a:r>
                <a:r>
                  <a:rPr lang="en-US" sz="5000" dirty="0" err="1"/>
                  <a:t>liệu</a:t>
                </a:r>
                <a:r>
                  <a:rPr lang="en-US" sz="5000" dirty="0"/>
                  <a:t> </a:t>
                </a:r>
                <a:r>
                  <a:rPr lang="en-US" sz="5000" dirty="0" err="1"/>
                  <a:t>khác</a:t>
                </a:r>
                <a:r>
                  <a:rPr lang="en-US" sz="5000" dirty="0"/>
                  <a:t>. Ta </a:t>
                </a:r>
                <a:r>
                  <a:rPr lang="en-US" sz="5000" dirty="0" err="1"/>
                  <a:t>quan</a:t>
                </a:r>
                <a:r>
                  <a:rPr lang="en-US" sz="5000" dirty="0"/>
                  <a:t> </a:t>
                </a:r>
                <a:r>
                  <a:rPr lang="en-US" sz="5000" dirty="0" err="1"/>
                  <a:t>tâm</a:t>
                </a:r>
                <a:r>
                  <a:rPr lang="en-US" sz="5000" dirty="0"/>
                  <a:t> </a:t>
                </a:r>
                <a:r>
                  <a:rPr lang="en-US" sz="5000" dirty="0" err="1"/>
                  <a:t>đến</a:t>
                </a:r>
                <a:r>
                  <a:rPr lang="en-US" sz="5000" dirty="0"/>
                  <a:t> </a:t>
                </a:r>
                <a:r>
                  <a:rPr lang="en-US" sz="5000" dirty="0" err="1">
                    <a:solidFill>
                      <a:srgbClr val="FF0000"/>
                    </a:solidFill>
                  </a:rPr>
                  <a:t>độ</a:t>
                </a:r>
                <a:r>
                  <a:rPr lang="en-US" sz="5000" dirty="0">
                    <a:solidFill>
                      <a:srgbClr val="FF0000"/>
                    </a:solidFill>
                  </a:rPr>
                  <a:t> </a:t>
                </a:r>
                <a:r>
                  <a:rPr lang="en-US" sz="5000" dirty="0" err="1">
                    <a:solidFill>
                      <a:srgbClr val="FF0000"/>
                    </a:solidFill>
                  </a:rPr>
                  <a:t>lớn</a:t>
                </a:r>
                <a:r>
                  <a:rPr lang="en-US" sz="5000" dirty="0">
                    <a:solidFill>
                      <a:srgbClr val="FF0000"/>
                    </a:solidFill>
                  </a:rPr>
                  <a:t> </a:t>
                </a:r>
                <a:r>
                  <a:rPr lang="en-US" sz="5000" dirty="0" err="1">
                    <a:solidFill>
                      <a:srgbClr val="FF0000"/>
                    </a:solidFill>
                  </a:rPr>
                  <a:t>của</a:t>
                </a:r>
                <a:r>
                  <a:rPr lang="en-US" sz="5000" dirty="0">
                    <a:solidFill>
                      <a:srgbClr val="FF0000"/>
                    </a:solidFill>
                  </a:rPr>
                  <a:t> </a:t>
                </a:r>
                <a:r>
                  <a:rPr lang="en-US" sz="5000" dirty="0" err="1">
                    <a:solidFill>
                      <a:srgbClr val="FF0000"/>
                    </a:solidFill>
                  </a:rPr>
                  <a:t>sai</a:t>
                </a:r>
                <a:r>
                  <a:rPr lang="en-US" sz="5000" dirty="0">
                    <a:solidFill>
                      <a:srgbClr val="FF0000"/>
                    </a:solidFill>
                  </a:rPr>
                  <a:t> </a:t>
                </a:r>
                <a:r>
                  <a:rPr lang="en-US" sz="5000" dirty="0" err="1">
                    <a:solidFill>
                      <a:srgbClr val="FF0000"/>
                    </a:solidFill>
                  </a:rPr>
                  <a:t>số</a:t>
                </a:r>
                <a:r>
                  <a:rPr lang="en-US" sz="5000" dirty="0">
                    <a:solidFill>
                      <a:srgbClr val="FF0000"/>
                    </a:solidFill>
                  </a:rPr>
                  <a:t> (magnitude) </a:t>
                </a:r>
                <a:r>
                  <a:rPr lang="en-US" sz="5000" dirty="0" err="1"/>
                  <a:t>hơn</a:t>
                </a:r>
                <a:r>
                  <a:rPr lang="en-US" sz="5000" dirty="0"/>
                  <a:t> </a:t>
                </a:r>
                <a:r>
                  <a:rPr lang="en-US" sz="5000" dirty="0" err="1"/>
                  <a:t>là</a:t>
                </a:r>
                <a:r>
                  <a:rPr lang="en-US" sz="5000" dirty="0"/>
                  <a:t> </a:t>
                </a:r>
                <a:r>
                  <a:rPr lang="en-US" sz="5000" dirty="0" err="1"/>
                  <a:t>dấu</a:t>
                </a:r>
                <a:r>
                  <a:rPr lang="en-US" sz="5000" dirty="0"/>
                  <a:t> </a:t>
                </a:r>
                <a:r>
                  <a:rPr lang="en-US" sz="5000" dirty="0" err="1"/>
                  <a:t>của</a:t>
                </a:r>
                <a:r>
                  <a:rPr lang="en-US" sz="5000" dirty="0"/>
                  <a:t> </a:t>
                </a:r>
                <a:r>
                  <a:rPr lang="en-US" sz="5000" dirty="0" err="1"/>
                  <a:t>sai</a:t>
                </a:r>
                <a:r>
                  <a:rPr lang="en-US" sz="5000" dirty="0"/>
                  <a:t> </a:t>
                </a:r>
                <a:r>
                  <a:rPr lang="en-US" sz="5000" dirty="0" err="1"/>
                  <a:t>số</a:t>
                </a:r>
                <a:r>
                  <a:rPr lang="en-US" sz="5000" dirty="0"/>
                  <a:t> (sign).</a:t>
                </a:r>
              </a:p>
              <a:p>
                <a:pPr marL="863600" indent="-685800">
                  <a:spcBef>
                    <a:spcPts val="0"/>
                  </a:spcBef>
                </a:pPr>
                <a:endParaRPr lang="en-US" sz="4800" dirty="0"/>
              </a:p>
              <a:p>
                <a:pPr marL="863600" indent="-685800">
                  <a:spcBef>
                    <a:spcPts val="0"/>
                  </a:spcBef>
                </a:pPr>
                <a:endParaRPr lang="en-US" sz="4800" dirty="0"/>
              </a:p>
              <a:p>
                <a:pPr marL="863600" indent="-685800">
                  <a:spcBef>
                    <a:spcPts val="0"/>
                  </a:spcBef>
                </a:pPr>
                <a:endParaRPr lang="en-US" sz="4800" dirty="0"/>
              </a:p>
              <a:p>
                <a:pPr marL="863600" indent="-685800">
                  <a:spcBef>
                    <a:spcPts val="0"/>
                  </a:spcBef>
                </a:pPr>
                <a:endParaRPr lang="en-US" sz="4900" dirty="0"/>
              </a:p>
              <a:p>
                <a:pPr marL="863600" indent="-685800">
                  <a:spcBef>
                    <a:spcPts val="0"/>
                  </a:spcBef>
                </a:pPr>
                <a:endParaRPr lang="en-US" sz="4900" dirty="0"/>
              </a:p>
              <a:p>
                <a:pPr marL="228600" indent="-50800">
                  <a:spcBef>
                    <a:spcPts val="0"/>
                  </a:spcBef>
                  <a:buNone/>
                </a:pPr>
                <a:endParaRPr lang="en-US" sz="4900" dirty="0"/>
              </a:p>
            </p:txBody>
          </p:sp>
        </mc:Choice>
        <mc:Fallback xmlns="">
          <p:sp>
            <p:nvSpPr>
              <p:cNvPr id="374" name="Google Shape;374;p5"/>
              <p:cNvSpPr txBox="1">
                <a:spLocks noGrp="1" noRot="1" noChangeAspect="1" noMove="1" noResize="1" noEditPoints="1" noAdjustHandles="1" noChangeArrowheads="1" noChangeShapeType="1" noTextEdit="1"/>
              </p:cNvSpPr>
              <p:nvPr>
                <p:ph type="body" idx="1"/>
              </p:nvPr>
            </p:nvSpPr>
            <p:spPr>
              <a:xfrm>
                <a:off x="408023" y="968050"/>
                <a:ext cx="7412002" cy="5715129"/>
              </a:xfrm>
              <a:prstGeom prst="rect">
                <a:avLst/>
              </a:prstGeom>
              <a:blipFill>
                <a:blip r:embed="rId3"/>
                <a:stretch>
                  <a:fillRect t="-747" r="-822"/>
                </a:stretch>
              </a:blipFill>
              <a:ln>
                <a:noFill/>
              </a:ln>
            </p:spPr>
            <p:txBody>
              <a:bodyPr/>
              <a:lstStyle/>
              <a:p>
                <a:r>
                  <a:rPr lang="en-US">
                    <a:noFill/>
                  </a:rPr>
                  <a:t> </a:t>
                </a:r>
              </a:p>
            </p:txBody>
          </p:sp>
        </mc:Fallback>
      </mc:AlternateContent>
      <p:sp>
        <p:nvSpPr>
          <p:cNvPr id="375" name="Google Shape;375;p5"/>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9</a:t>
            </a:fld>
            <a:endParaRPr/>
          </a:p>
        </p:txBody>
      </p:sp>
      <p:sp>
        <p:nvSpPr>
          <p:cNvPr id="4" name="Google Shape;374;p5">
            <a:extLst>
              <a:ext uri="{FF2B5EF4-FFF2-40B4-BE49-F238E27FC236}">
                <a16:creationId xmlns:a16="http://schemas.microsoft.com/office/drawing/2014/main" id="{6CC65480-9B69-8C8A-C560-971AE7804463}"/>
              </a:ext>
            </a:extLst>
          </p:cNvPr>
          <p:cNvSpPr txBox="1">
            <a:spLocks/>
          </p:cNvSpPr>
          <p:nvPr/>
        </p:nvSpPr>
        <p:spPr>
          <a:xfrm>
            <a:off x="7900678" y="3533570"/>
            <a:ext cx="4210663" cy="1115840"/>
          </a:xfrm>
          <a:prstGeom prst="rect">
            <a:avLst/>
          </a:prstGeom>
          <a:noFill/>
          <a:ln>
            <a:solidFill>
              <a:schemeClr val="tx1"/>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buNone/>
            </a:pPr>
            <a:r>
              <a:rPr lang="pl-PL" sz="1400" dirty="0">
                <a:solidFill>
                  <a:srgbClr val="000000"/>
                </a:solidFill>
                <a:latin typeface="Lucida Sans Unicode" panose="020B0602030504020204" pitchFamily="34" charset="0"/>
                <a:cs typeface="Lucida Sans Unicode" panose="020B0602030504020204" pitchFamily="34" charset="0"/>
              </a:rPr>
              <a:t>w_0 = </a:t>
            </a:r>
            <a:r>
              <a:rPr lang="en-US" sz="1400" dirty="0">
                <a:solidFill>
                  <a:srgbClr val="116644"/>
                </a:solidFill>
                <a:latin typeface="Lucida Sans Unicode" panose="020B0602030504020204" pitchFamily="34" charset="0"/>
                <a:cs typeface="Lucida Sans Unicode" panose="020B0602030504020204" pitchFamily="34" charset="0"/>
              </a:rPr>
              <a:t>1.75</a:t>
            </a:r>
          </a:p>
          <a:p>
            <a:pPr marL="50800" indent="0">
              <a:buNone/>
            </a:pPr>
            <a:r>
              <a:rPr lang="pl-PL" sz="1400" dirty="0">
                <a:solidFill>
                  <a:srgbClr val="000000"/>
                </a:solidFill>
                <a:latin typeface="Lucida Sans Unicode" panose="020B0602030504020204" pitchFamily="34" charset="0"/>
                <a:cs typeface="Lucida Sans Unicode" panose="020B0602030504020204" pitchFamily="34" charset="0"/>
              </a:rPr>
              <a:t>plt.plot([</a:t>
            </a:r>
            <a:r>
              <a:rPr lang="pl-PL" sz="1400" dirty="0">
                <a:solidFill>
                  <a:srgbClr val="116644"/>
                </a:solidFill>
                <a:latin typeface="Lucida Sans Unicode" panose="020B0602030504020204" pitchFamily="34" charset="0"/>
                <a:cs typeface="Lucida Sans Unicode" panose="020B0602030504020204" pitchFamily="34" charset="0"/>
              </a:rPr>
              <a:t>0</a:t>
            </a:r>
            <a:r>
              <a:rPr lang="pl-PL" sz="1400" dirty="0">
                <a:solidFill>
                  <a:srgbClr val="000000"/>
                </a:solidFill>
                <a:latin typeface="Lucida Sans Unicode" panose="020B0602030504020204" pitchFamily="34" charset="0"/>
                <a:cs typeface="Lucida Sans Unicode" panose="020B0602030504020204" pitchFamily="34" charset="0"/>
              </a:rPr>
              <a:t>, </a:t>
            </a:r>
            <a:r>
              <a:rPr lang="pl-PL" sz="1400" dirty="0">
                <a:solidFill>
                  <a:srgbClr val="116644"/>
                </a:solidFill>
                <a:latin typeface="Lucida Sans Unicode" panose="020B0602030504020204" pitchFamily="34" charset="0"/>
                <a:cs typeface="Lucida Sans Unicode" panose="020B0602030504020204" pitchFamily="34" charset="0"/>
              </a:rPr>
              <a:t>1</a:t>
            </a:r>
            <a:r>
              <a:rPr lang="pl-PL" sz="1400" dirty="0">
                <a:solidFill>
                  <a:srgbClr val="000000"/>
                </a:solidFill>
                <a:latin typeface="Lucida Sans Unicode" panose="020B0602030504020204" pitchFamily="34" charset="0"/>
                <a:cs typeface="Lucida Sans Unicode" panose="020B0602030504020204" pitchFamily="34" charset="0"/>
              </a:rPr>
              <a:t>], [model(</a:t>
            </a:r>
            <a:r>
              <a:rPr lang="pl-PL" sz="1400" dirty="0">
                <a:solidFill>
                  <a:srgbClr val="116644"/>
                </a:solidFill>
                <a:latin typeface="Lucida Sans Unicode" panose="020B0602030504020204" pitchFamily="34" charset="0"/>
                <a:cs typeface="Lucida Sans Unicode" panose="020B0602030504020204" pitchFamily="34" charset="0"/>
              </a:rPr>
              <a:t>0</a:t>
            </a:r>
            <a:r>
              <a:rPr lang="pl-PL" sz="1400" dirty="0">
                <a:solidFill>
                  <a:srgbClr val="000000"/>
                </a:solidFill>
                <a:latin typeface="Lucida Sans Unicode" panose="020B0602030504020204" pitchFamily="34" charset="0"/>
                <a:cs typeface="Lucida Sans Unicode" panose="020B0602030504020204" pitchFamily="34" charset="0"/>
              </a:rPr>
              <a:t>, w_0), model(</a:t>
            </a:r>
            <a:r>
              <a:rPr lang="pl-PL" sz="1400" dirty="0">
                <a:solidFill>
                  <a:srgbClr val="116644"/>
                </a:solidFill>
                <a:latin typeface="Lucida Sans Unicode" panose="020B0602030504020204" pitchFamily="34" charset="0"/>
                <a:cs typeface="Lucida Sans Unicode" panose="020B0602030504020204" pitchFamily="34" charset="0"/>
              </a:rPr>
              <a:t>1</a:t>
            </a:r>
            <a:r>
              <a:rPr lang="pl-PL" sz="1400" dirty="0">
                <a:solidFill>
                  <a:srgbClr val="000000"/>
                </a:solidFill>
                <a:latin typeface="Lucida Sans Unicode" panose="020B0602030504020204" pitchFamily="34" charset="0"/>
                <a:cs typeface="Lucida Sans Unicode" panose="020B0602030504020204" pitchFamily="34" charset="0"/>
              </a:rPr>
              <a:t>, w_0)], </a:t>
            </a:r>
            <a:r>
              <a:rPr lang="pl-PL" sz="1400" dirty="0">
                <a:solidFill>
                  <a:srgbClr val="A31515"/>
                </a:solidFill>
                <a:latin typeface="Lucida Sans Unicode" panose="020B0602030504020204" pitchFamily="34" charset="0"/>
                <a:cs typeface="Lucida Sans Unicode" panose="020B0602030504020204" pitchFamily="34" charset="0"/>
              </a:rPr>
              <a:t>'r--'</a:t>
            </a:r>
            <a:r>
              <a:rPr lang="pl-PL" sz="1400" dirty="0">
                <a:solidFill>
                  <a:srgbClr val="000000"/>
                </a:solidFill>
                <a:latin typeface="Lucida Sans Unicode" panose="020B0602030504020204" pitchFamily="34" charset="0"/>
                <a:cs typeface="Lucida Sans Unicode" panose="020B0602030504020204" pitchFamily="34" charset="0"/>
              </a:rPr>
              <a:t>, label=</a:t>
            </a:r>
            <a:r>
              <a:rPr lang="pl-PL" sz="1400" dirty="0">
                <a:solidFill>
                  <a:srgbClr val="A31515"/>
                </a:solidFill>
                <a:latin typeface="Lucida Sans Unicode" panose="020B0602030504020204" pitchFamily="34" charset="0"/>
                <a:cs typeface="Lucida Sans Unicode" panose="020B0602030504020204" pitchFamily="34" charset="0"/>
              </a:rPr>
              <a:t>'$f_w(x)$'</a:t>
            </a:r>
            <a:r>
              <a:rPr lang="pl-PL" sz="1400" dirty="0">
                <a:solidFill>
                  <a:srgbClr val="000000"/>
                </a:solidFill>
                <a:latin typeface="Lucida Sans Unicode" panose="020B0602030504020204" pitchFamily="34" charset="0"/>
                <a:cs typeface="Lucida Sans Unicode" panose="020B0602030504020204" pitchFamily="34" charset="0"/>
              </a:rPr>
              <a:t>)</a:t>
            </a:r>
          </a:p>
          <a:p>
            <a:pPr marL="50800" indent="0">
              <a:buNone/>
            </a:pPr>
            <a:endParaRPr lang="en-US" sz="1400" b="0" dirty="0">
              <a:solidFill>
                <a:srgbClr val="000000"/>
              </a:solidFill>
              <a:effectLst/>
              <a:latin typeface="Courier New" panose="02070309020205020404" pitchFamily="49" charset="0"/>
            </a:endParaRPr>
          </a:p>
          <a:p>
            <a:pPr marL="228600" indent="-50800">
              <a:spcBef>
                <a:spcPts val="0"/>
              </a:spcBef>
              <a:buFont typeface="Arial"/>
              <a:buNone/>
            </a:pPr>
            <a:endParaRPr lang="en-US" sz="1400" dirty="0"/>
          </a:p>
        </p:txBody>
      </p:sp>
      <p:pic>
        <p:nvPicPr>
          <p:cNvPr id="8" name="Graphic 7">
            <a:extLst>
              <a:ext uri="{FF2B5EF4-FFF2-40B4-BE49-F238E27FC236}">
                <a16:creationId xmlns:a16="http://schemas.microsoft.com/office/drawing/2014/main" id="{AE4DB692-4FF0-5899-E95D-FF406F4EB90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820025" y="695325"/>
            <a:ext cx="4371975" cy="2733675"/>
          </a:xfrm>
          <a:prstGeom prst="rect">
            <a:avLst/>
          </a:prstGeom>
        </p:spPr>
      </p:pic>
    </p:spTree>
    <p:extLst>
      <p:ext uri="{BB962C8B-B14F-4D97-AF65-F5344CB8AC3E}">
        <p14:creationId xmlns:p14="http://schemas.microsoft.com/office/powerpoint/2010/main" val="323017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UIT Pallete">
      <a:dk1>
        <a:srgbClr val="2A2F4F"/>
      </a:dk1>
      <a:lt1>
        <a:srgbClr val="FFFFFF"/>
      </a:lt1>
      <a:dk2>
        <a:srgbClr val="1C305E"/>
      </a:dk2>
      <a:lt2>
        <a:srgbClr val="E7E6E6"/>
      </a:lt2>
      <a:accent1>
        <a:srgbClr val="0071FF"/>
      </a:accent1>
      <a:accent2>
        <a:srgbClr val="FAAB78"/>
      </a:accent2>
      <a:accent3>
        <a:srgbClr val="EC7171"/>
      </a:accent3>
      <a:accent4>
        <a:srgbClr val="FFCD38"/>
      </a:accent4>
      <a:accent5>
        <a:srgbClr val="4700D8"/>
      </a:accent5>
      <a:accent6>
        <a:srgbClr val="41855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2320</TotalTime>
  <Words>4805</Words>
  <Application>Microsoft Office PowerPoint</Application>
  <PresentationFormat>Widescreen</PresentationFormat>
  <Paragraphs>428</Paragraphs>
  <Slides>32</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Cambria Math</vt:lpstr>
      <vt:lpstr>Courier New</vt:lpstr>
      <vt:lpstr>Lucida Sans Unicode</vt:lpstr>
      <vt:lpstr>Times New Roman</vt:lpstr>
      <vt:lpstr>Wingdings</vt:lpstr>
      <vt:lpstr>Office Theme</vt:lpstr>
      <vt:lpstr>PowerPoint Presentation</vt:lpstr>
      <vt:lpstr>PowerPoint Presentation</vt:lpstr>
      <vt:lpstr>PowerPoint Presentation</vt:lpstr>
      <vt:lpstr>Ví dụ 1</vt:lpstr>
      <vt:lpstr>Ví dụ 1</vt:lpstr>
      <vt:lpstr>Ví dụ 1</vt:lpstr>
      <vt:lpstr>Ví dụ 2</vt:lpstr>
      <vt:lpstr>Ví dụ 2</vt:lpstr>
      <vt:lpstr>Ví dụ 2</vt:lpstr>
      <vt:lpstr>Ví dụ 2</vt:lpstr>
      <vt:lpstr>Ví dụ 2</vt:lpstr>
      <vt:lpstr>PowerPoint Presentation</vt:lpstr>
      <vt:lpstr>Thuật toán Gradient Descent</vt:lpstr>
      <vt:lpstr>Gradient Descent – Cực tiểu hóa hàm MSE</vt:lpstr>
      <vt:lpstr>Ví dụ 3</vt:lpstr>
      <vt:lpstr>Ví dụ 3</vt:lpstr>
      <vt:lpstr>Ví dụ 4</vt:lpstr>
      <vt:lpstr>Ví dụ 4</vt:lpstr>
      <vt:lpstr>Ví dụ 4</vt:lpstr>
      <vt:lpstr>Ví dụ 4</vt:lpstr>
      <vt:lpstr>Thuật toán Gradient Descent</vt:lpstr>
      <vt:lpstr>PowerPoint Presentation</vt:lpstr>
      <vt:lpstr>Ví dụ 5</vt:lpstr>
      <vt:lpstr>Ví dụ 5</vt:lpstr>
      <vt:lpstr>Ví dụ 5</vt:lpstr>
      <vt:lpstr>Hệ số học (learning rate)</vt:lpstr>
      <vt:lpstr>PowerPoint Presentation</vt:lpstr>
      <vt:lpstr>Thuật toán Gradient Descent</vt:lpstr>
      <vt:lpstr>Gradient Descent và Xấp xỉ bậc hai</vt:lpstr>
      <vt:lpstr>Gradient Descent và Xấp xỉ bậc hai</vt:lpstr>
      <vt:lpstr>Ví dụ</vt:lpstr>
      <vt:lpstr>Ví dụ</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Trần Hoàng Lộc</dc:creator>
  <cp:lastModifiedBy>Lương Ngọc Hoàng</cp:lastModifiedBy>
  <cp:revision>114</cp:revision>
  <dcterms:created xsi:type="dcterms:W3CDTF">2023-03-03T01:55:04Z</dcterms:created>
  <dcterms:modified xsi:type="dcterms:W3CDTF">2025-09-18T03:25:48Z</dcterms:modified>
</cp:coreProperties>
</file>